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3" r:id="rId1"/>
  </p:sldMasterIdLst>
  <p:notesMasterIdLst>
    <p:notesMasterId r:id="rId46"/>
  </p:notesMasterIdLst>
  <p:sldIdLst>
    <p:sldId id="256" r:id="rId2"/>
    <p:sldId id="299" r:id="rId3"/>
    <p:sldId id="257" r:id="rId4"/>
    <p:sldId id="289" r:id="rId5"/>
    <p:sldId id="274" r:id="rId6"/>
    <p:sldId id="258" r:id="rId7"/>
    <p:sldId id="260" r:id="rId8"/>
    <p:sldId id="294" r:id="rId9"/>
    <p:sldId id="259" r:id="rId10"/>
    <p:sldId id="261" r:id="rId11"/>
    <p:sldId id="275" r:id="rId12"/>
    <p:sldId id="291" r:id="rId13"/>
    <p:sldId id="262" r:id="rId14"/>
    <p:sldId id="290" r:id="rId15"/>
    <p:sldId id="298" r:id="rId16"/>
    <p:sldId id="288" r:id="rId17"/>
    <p:sldId id="263" r:id="rId18"/>
    <p:sldId id="265" r:id="rId19"/>
    <p:sldId id="264" r:id="rId20"/>
    <p:sldId id="279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0" r:id="rId29"/>
    <p:sldId id="278" r:id="rId30"/>
    <p:sldId id="273" r:id="rId31"/>
    <p:sldId id="292" r:id="rId32"/>
    <p:sldId id="297" r:id="rId33"/>
    <p:sldId id="295" r:id="rId34"/>
    <p:sldId id="296" r:id="rId35"/>
    <p:sldId id="266" r:id="rId36"/>
    <p:sldId id="277" r:id="rId37"/>
    <p:sldId id="267" r:id="rId38"/>
    <p:sldId id="268" r:id="rId39"/>
    <p:sldId id="269" r:id="rId40"/>
    <p:sldId id="270" r:id="rId41"/>
    <p:sldId id="271" r:id="rId42"/>
    <p:sldId id="272" r:id="rId43"/>
    <p:sldId id="293" r:id="rId44"/>
    <p:sldId id="276" r:id="rId4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72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2EE711-0A00-45E1-A352-65295614997C}" type="datetimeFigureOut">
              <a:rPr lang="en-US"/>
              <a:pPr>
                <a:defRPr/>
              </a:pPr>
              <a:t>2/25/2010</a:t>
            </a:fld>
            <a:endParaRPr lang="en-US"/>
          </a:p>
        </p:txBody>
      </p:sp>
      <p:sp>
        <p:nvSpPr>
          <p:cNvPr id="14340" name="Rectangle 4"/>
          <p:cNvSpPr>
            <a:spLocks noGrp="1"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Образец текста</a:t>
            </a:r>
          </a:p>
          <a:p>
            <a:pPr lvl="1"/>
            <a:r>
              <a:rPr lang="en-US" noProof="0" smtClean="0"/>
              <a:t>Второй уровень</a:t>
            </a:r>
          </a:p>
          <a:p>
            <a:pPr lvl="2"/>
            <a:r>
              <a:rPr lang="en-US" noProof="0" smtClean="0"/>
              <a:t>Третий уровень</a:t>
            </a:r>
          </a:p>
          <a:p>
            <a:pPr lvl="3"/>
            <a:r>
              <a:rPr lang="en-US" noProof="0" smtClean="0"/>
              <a:t>Четвертый уровень</a:t>
            </a:r>
          </a:p>
          <a:p>
            <a:pPr lvl="4"/>
            <a:r>
              <a:rPr lang="en-US" noProof="0" smtClean="0"/>
              <a:t>Пятый уровень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2A0F24C-159F-464D-920A-4540EBC6E9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0808.3725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charset="0"/>
              </a:rPr>
              <a:t>Был ли атомизм хорошей гипотезой?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charset="0"/>
              </a:rPr>
              <a:t>Наука большая. Много человеко-часов. Много мотивации и конкуренции.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ru-RU" smtClean="0">
                <a:latin typeface="Arial" charset="0"/>
              </a:rPr>
              <a:t>Нельзя ничего «спрятать» - кто-нибудь проговорится.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Exoplanets.org</a:t>
            </a:r>
          </a:p>
          <a:p>
            <a:r>
              <a:rPr lang="ru-RU" smtClean="0">
                <a:latin typeface="Arial" charset="0"/>
              </a:rPr>
              <a:t>До Юпитера 5 а.е.</a:t>
            </a:r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Cornelia Parker, Cold Dark Matter: An Exploded View, 1991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b="1" smtClean="0"/>
              <a:t>Бергстрома и др. [L. Bergstrom et al.] </a:t>
            </a:r>
            <a:r>
              <a:rPr lang="ru-RU" b="1" smtClean="0">
                <a:hlinkClick r:id="rId3"/>
              </a:rPr>
              <a:t>arXiv:0808.3725</a:t>
            </a:r>
            <a:r>
              <a:rPr lang="ru-RU" smtClean="0"/>
              <a:t>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Рисунок с http://hepwww.physics.yale.edu/yaleams/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/>
          <p:cNvSpPr>
            <a:spLocks noGrp="1"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/>
              <a:t>http://www.faculty.iu-bremen.de/srosswog/movies.html</a:t>
            </a:r>
            <a:endParaRPr lang="ru-RU" smtClean="0"/>
          </a:p>
          <a:p>
            <a:pPr eaLnBrk="1" hangingPunct="1"/>
            <a:r>
              <a:rPr lang="en-US" smtClean="0"/>
              <a:t>(Stephan Rosswog, visualisation: R. West)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138243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9566E-42B1-4F36-8922-0E8CF690F5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E23349-940A-41D9-B983-C4416C41F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6ED97-479C-44C3-84E8-3E7AF903BC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01625" y="228600"/>
            <a:ext cx="851058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76400"/>
            <a:ext cx="4194175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76400"/>
            <a:ext cx="4194175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301625" y="3963988"/>
            <a:ext cx="4194175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63988"/>
            <a:ext cx="4194175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7B0E9-FBBA-40AA-960D-4910793404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81E374-A152-4D78-9824-EB044B5C92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548FFA-EFB9-4957-AA43-933DCD9AA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1421A-D11B-4401-8B29-BE25C647C0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3CA28-F1A9-45EA-8EB2-25D80CC1E0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3321C8-FA8B-4759-838B-6464514379B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6A367-891F-4C4A-8CFF-364D2E556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4EB42C-D64F-42A0-9428-CD3FB0A31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1756F1-A558-40D8-924C-69D63BD66D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37219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137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7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DF234726-4A14-49F4-B651-133C2E10F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A4%D0%BE%D0%BC%D0%B0%D0%BB%D1%8C%D0%B3%D0%B0%D1%83%D1%82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olar\My%20Documents\presentations\popular\hypothesis\bullet.m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polar\My%20Documents\presentations\popular\physics_astro\movie1win.avi" TargetMode="External"/><Relationship Id="rId4" Type="http://schemas.openxmlformats.org/officeDocument/2006/relationships/image" Target="../media/image6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0" y="1981200"/>
            <a:ext cx="9144000" cy="1600200"/>
          </a:xfrm>
        </p:spPr>
        <p:txBody>
          <a:bodyPr/>
          <a:lstStyle/>
          <a:p>
            <a:pPr eaLnBrk="1" hangingPunct="1">
              <a:defRPr/>
            </a:pPr>
            <a:r>
              <a:rPr lang="ru-RU" smtClean="0"/>
              <a:t>Гипотезы в астрофизике</a:t>
            </a:r>
            <a:r>
              <a:rPr lang="ru-RU" sz="4000" smtClean="0"/>
              <a:t>:</a:t>
            </a:r>
            <a:br>
              <a:rPr lang="ru-RU" sz="4000" smtClean="0"/>
            </a:br>
            <a:r>
              <a:rPr lang="ru-RU" sz="4000" smtClean="0"/>
              <a:t>чем темная материя лучше чем НЛО</a:t>
            </a:r>
            <a:endParaRPr lang="en-US" sz="4000" smtClean="0"/>
          </a:p>
        </p:txBody>
      </p:sp>
      <p:sp>
        <p:nvSpPr>
          <p:cNvPr id="132099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3581400" y="4648200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ru-RU"/>
              <a:t>Сергей Попов</a:t>
            </a:r>
            <a:br>
              <a:rPr lang="ru-RU"/>
            </a:br>
            <a:r>
              <a:rPr lang="ru-RU"/>
              <a:t>(ГАИШ МГУ)</a:t>
            </a:r>
            <a:endParaRPr lang="en-US"/>
          </a:p>
        </p:txBody>
      </p:sp>
      <p:pic>
        <p:nvPicPr>
          <p:cNvPr id="15363" name="Picture 4" descr="IMG_8917_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3638550"/>
            <a:ext cx="4495800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Консерватизм + антидогматизм</a:t>
            </a:r>
            <a:endParaRPr lang="en-US" b="1" smtClean="0"/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33400" y="6172200"/>
            <a:ext cx="79676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Мы не поклоняемся черным дырам, но и не хватаемся за альтернативы.</a:t>
            </a:r>
            <a:endParaRPr lang="en-US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365125" y="2627313"/>
            <a:ext cx="4578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 одной стороны Общая Теория </a:t>
            </a:r>
          </a:p>
          <a:p>
            <a:r>
              <a:rPr lang="ru-RU"/>
              <a:t>Относительности будет использоваться</a:t>
            </a:r>
            <a:br>
              <a:rPr lang="ru-RU"/>
            </a:br>
            <a:r>
              <a:rPr lang="ru-RU"/>
              <a:t>«по умолчанию» практически любым </a:t>
            </a:r>
          </a:p>
          <a:p>
            <a:r>
              <a:rPr lang="ru-RU"/>
              <a:t>астрофизиком, с другой – идет</a:t>
            </a:r>
            <a:br>
              <a:rPr lang="ru-RU"/>
            </a:br>
            <a:r>
              <a:rPr lang="ru-RU"/>
              <a:t>постоянная работа по разработке новых </a:t>
            </a:r>
          </a:p>
          <a:p>
            <a:r>
              <a:rPr lang="ru-RU"/>
              <a:t>теорий и по проверке ОТО.</a:t>
            </a:r>
            <a:endParaRPr lang="en-US"/>
          </a:p>
        </p:txBody>
      </p:sp>
      <p:pic>
        <p:nvPicPr>
          <p:cNvPr id="24580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1413" y="1295400"/>
            <a:ext cx="3995737" cy="481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smtClean="0"/>
              <a:t>Конкуренция в науке</a:t>
            </a:r>
            <a:endParaRPr lang="en-US" b="1" smtClean="0"/>
          </a:p>
        </p:txBody>
      </p:sp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212725" y="2703513"/>
            <a:ext cx="34813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 научной среде конкуренция, </a:t>
            </a:r>
          </a:p>
          <a:p>
            <a:r>
              <a:rPr lang="ru-RU"/>
              <a:t>в конечном счете, сильнее</a:t>
            </a:r>
            <a:br>
              <a:rPr lang="ru-RU"/>
            </a:br>
            <a:r>
              <a:rPr lang="ru-RU"/>
              <a:t>«корпоративного духа». </a:t>
            </a:r>
            <a:endParaRPr lang="en-US"/>
          </a:p>
        </p:txBody>
      </p:sp>
      <p:pic>
        <p:nvPicPr>
          <p:cNvPr id="2560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19812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Поиски внеземного разума</a:t>
            </a:r>
            <a:endParaRPr lang="en-US" b="1" smtClean="0"/>
          </a:p>
        </p:txBody>
      </p:sp>
      <p:sp>
        <p:nvSpPr>
          <p:cNvPr id="26626" name="Text Box 5"/>
          <p:cNvSpPr txBox="1">
            <a:spLocks noChangeArrowheads="1"/>
          </p:cNvSpPr>
          <p:nvPr/>
        </p:nvSpPr>
        <p:spPr bwMode="auto">
          <a:xfrm>
            <a:off x="152400" y="1905000"/>
            <a:ext cx="3973513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 конце 60-х – начале 70-х</a:t>
            </a:r>
            <a:br>
              <a:rPr lang="ru-RU"/>
            </a:br>
            <a:r>
              <a:rPr lang="ru-RU"/>
              <a:t>тема поисков внеземного разума</a:t>
            </a:r>
            <a:br>
              <a:rPr lang="ru-RU"/>
            </a:br>
            <a:r>
              <a:rPr lang="ru-RU"/>
              <a:t>была крайне популярной среди</a:t>
            </a:r>
            <a:br>
              <a:rPr lang="ru-RU"/>
            </a:br>
            <a:r>
              <a:rPr lang="ru-RU"/>
              <a:t>сильных ученых.</a:t>
            </a:r>
          </a:p>
          <a:p>
            <a:r>
              <a:rPr lang="ru-RU"/>
              <a:t>Велись наблюдения, проводились</a:t>
            </a:r>
            <a:br>
              <a:rPr lang="ru-RU"/>
            </a:br>
            <a:r>
              <a:rPr lang="ru-RU"/>
              <a:t>представительные симпозиумы,</a:t>
            </a:r>
            <a:br>
              <a:rPr lang="ru-RU"/>
            </a:br>
            <a:r>
              <a:rPr lang="ru-RU"/>
              <a:t>работали специальные комиссии</a:t>
            </a:r>
            <a:br>
              <a:rPr lang="ru-RU"/>
            </a:br>
            <a:r>
              <a:rPr lang="ru-RU"/>
              <a:t>(включая ведомственные).</a:t>
            </a:r>
            <a:endParaRPr lang="en-US"/>
          </a:p>
          <a:p>
            <a:endParaRPr lang="en-US"/>
          </a:p>
          <a:p>
            <a:r>
              <a:rPr lang="ru-RU"/>
              <a:t>Но поиски дали нулевой результат.</a:t>
            </a:r>
            <a:br>
              <a:rPr lang="ru-RU"/>
            </a:br>
            <a:r>
              <a:rPr lang="ru-RU"/>
              <a:t>Начальный оптимизм пропал.</a:t>
            </a:r>
            <a:endParaRPr lang="en-US"/>
          </a:p>
          <a:p>
            <a:r>
              <a:rPr lang="ru-RU"/>
              <a:t>(закрытие проекта «Синяя книга»).</a:t>
            </a:r>
          </a:p>
          <a:p>
            <a:r>
              <a:rPr lang="ru-RU"/>
              <a:t/>
            </a:r>
            <a:br>
              <a:rPr lang="ru-RU"/>
            </a:br>
            <a:r>
              <a:rPr lang="ru-RU"/>
              <a:t>Изменился статус области.</a:t>
            </a:r>
            <a:endParaRPr lang="en-US"/>
          </a:p>
        </p:txBody>
      </p:sp>
      <p:pic>
        <p:nvPicPr>
          <p:cNvPr id="26627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14800" y="1143000"/>
            <a:ext cx="4848225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US" b="1" smtClean="0"/>
              <a:t>UFO vs. SETI</a:t>
            </a:r>
          </a:p>
        </p:txBody>
      </p:sp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457200" y="6324600"/>
            <a:ext cx="19700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Джордано Бруно</a:t>
            </a:r>
            <a:endParaRPr lang="en-US"/>
          </a:p>
        </p:txBody>
      </p:sp>
      <p:sp>
        <p:nvSpPr>
          <p:cNvPr id="27651" name="Text Box 4"/>
          <p:cNvSpPr txBox="1">
            <a:spLocks noChangeArrowheads="1"/>
          </p:cNvSpPr>
          <p:nvPr/>
        </p:nvSpPr>
        <p:spPr bwMode="auto">
          <a:xfrm>
            <a:off x="381000" y="1676400"/>
            <a:ext cx="4970463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 наши дни тема ВЦ довольно маргинальна.</a:t>
            </a:r>
            <a:br>
              <a:rPr lang="ru-RU"/>
            </a:br>
            <a:endParaRPr lang="ru-RU"/>
          </a:p>
          <a:p>
            <a:r>
              <a:rPr lang="ru-RU"/>
              <a:t>Следует различать уфологов и ученых,</a:t>
            </a:r>
            <a:br>
              <a:rPr lang="ru-RU"/>
            </a:br>
            <a:r>
              <a:rPr lang="ru-RU"/>
              <a:t>занимающихся </a:t>
            </a:r>
            <a:r>
              <a:rPr lang="en-US"/>
              <a:t>SETI </a:t>
            </a:r>
            <a:r>
              <a:rPr lang="ru-RU"/>
              <a:t> и тп.</a:t>
            </a:r>
            <a:br>
              <a:rPr lang="ru-RU"/>
            </a:br>
            <a:endParaRPr lang="en-US"/>
          </a:p>
        </p:txBody>
      </p:sp>
      <p:pic>
        <p:nvPicPr>
          <p:cNvPr id="2765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971800"/>
            <a:ext cx="21844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6"/>
          <p:cNvSpPr txBox="1">
            <a:spLocks noChangeArrowheads="1"/>
          </p:cNvSpPr>
          <p:nvPr/>
        </p:nvSpPr>
        <p:spPr bwMode="auto">
          <a:xfrm>
            <a:off x="3794125" y="3084513"/>
            <a:ext cx="346868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Сейчас ВЦ – плохая гипотеза. </a:t>
            </a:r>
          </a:p>
          <a:p>
            <a:endParaRPr lang="ru-RU"/>
          </a:p>
          <a:p>
            <a:r>
              <a:rPr lang="ru-RU"/>
              <a:t>Успех скорее придет через</a:t>
            </a:r>
            <a:br>
              <a:rPr lang="ru-RU"/>
            </a:br>
            <a:r>
              <a:rPr lang="ru-RU"/>
              <a:t>астрофизические обзоры</a:t>
            </a:r>
            <a:br>
              <a:rPr lang="ru-RU"/>
            </a:br>
            <a:r>
              <a:rPr lang="ru-RU"/>
              <a:t>и детальное исследование</a:t>
            </a:r>
            <a:br>
              <a:rPr lang="ru-RU"/>
            </a:br>
            <a:r>
              <a:rPr lang="ru-RU"/>
              <a:t>источников.</a:t>
            </a:r>
            <a:endParaRPr lang="en-US"/>
          </a:p>
        </p:txBody>
      </p:sp>
      <p:sp>
        <p:nvSpPr>
          <p:cNvPr id="27654" name="Text Box 7"/>
          <p:cNvSpPr txBox="1">
            <a:spLocks noChangeArrowheads="1"/>
          </p:cNvSpPr>
          <p:nvPr/>
        </p:nvSpPr>
        <p:spPr bwMode="auto">
          <a:xfrm>
            <a:off x="2879725" y="5446713"/>
            <a:ext cx="508317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О возможности найти «нечто» помнят, и </a:t>
            </a:r>
            <a:br>
              <a:rPr lang="ru-RU"/>
            </a:br>
            <a:r>
              <a:rPr lang="ru-RU"/>
              <a:t>невозможно представить, чтобы ученые</a:t>
            </a:r>
            <a:br>
              <a:rPr lang="ru-RU"/>
            </a:br>
            <a:r>
              <a:rPr lang="ru-RU"/>
              <a:t>вдруг решились «замолчать» такое открытие.</a:t>
            </a:r>
            <a:endParaRPr lang="en-US"/>
          </a:p>
        </p:txBody>
      </p:sp>
      <p:pic>
        <p:nvPicPr>
          <p:cNvPr id="2765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3581400"/>
            <a:ext cx="1019175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67600" y="1295400"/>
            <a:ext cx="1358900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Эволюция гипотез</a:t>
            </a:r>
            <a:endParaRPr lang="en-US" b="1" smtClean="0"/>
          </a:p>
        </p:txBody>
      </p:sp>
      <p:sp>
        <p:nvSpPr>
          <p:cNvPr id="28674" name="Text Box 5"/>
          <p:cNvSpPr txBox="1">
            <a:spLocks noChangeArrowheads="1"/>
          </p:cNvSpPr>
          <p:nvPr/>
        </p:nvSpPr>
        <p:spPr bwMode="auto">
          <a:xfrm>
            <a:off x="212725" y="2551113"/>
            <a:ext cx="47545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То, что было разумной гипотезой когда-то,</a:t>
            </a:r>
            <a:br>
              <a:rPr lang="ru-RU"/>
            </a:br>
            <a:r>
              <a:rPr lang="ru-RU"/>
              <a:t>перестает быть таковой по мере развития.</a:t>
            </a:r>
            <a:endParaRPr lang="en-US"/>
          </a:p>
        </p:txBody>
      </p:sp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212725" y="3389313"/>
            <a:ext cx="461803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Примеры:</a:t>
            </a:r>
          </a:p>
          <a:p>
            <a:pPr>
              <a:buFontTx/>
              <a:buChar char="•"/>
            </a:pPr>
            <a:r>
              <a:rPr lang="ru-RU"/>
              <a:t> стационарная вселенная</a:t>
            </a:r>
          </a:p>
          <a:p>
            <a:pPr>
              <a:buFontTx/>
              <a:buChar char="•"/>
            </a:pPr>
            <a:r>
              <a:rPr lang="ru-RU"/>
              <a:t> распространенность планет типа Земли</a:t>
            </a:r>
            <a:endParaRPr lang="en-US"/>
          </a:p>
        </p:txBody>
      </p:sp>
      <p:sp>
        <p:nvSpPr>
          <p:cNvPr id="28676" name="Text Box 7"/>
          <p:cNvSpPr txBox="1">
            <a:spLocks noChangeArrowheads="1"/>
          </p:cNvSpPr>
          <p:nvPr/>
        </p:nvSpPr>
        <p:spPr bwMode="auto">
          <a:xfrm>
            <a:off x="669925" y="5751513"/>
            <a:ext cx="57673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Важно: является ли гипотеза сейчас </a:t>
            </a:r>
            <a:r>
              <a:rPr lang="ru-RU" i="1"/>
              <a:t>фактом науки</a:t>
            </a:r>
            <a:r>
              <a:rPr lang="ru-RU"/>
              <a:t>.</a:t>
            </a:r>
            <a:endParaRPr lang="en-US"/>
          </a:p>
        </p:txBody>
      </p:sp>
      <p:pic>
        <p:nvPicPr>
          <p:cNvPr id="28677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2514600"/>
            <a:ext cx="3905250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Экзопланеты</a:t>
            </a:r>
            <a:endParaRPr lang="en-US" b="1" smtClean="0"/>
          </a:p>
        </p:txBody>
      </p:sp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1066800"/>
            <a:ext cx="8324850" cy="560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Золотой зуб во рту кита</a:t>
            </a:r>
          </a:p>
        </p:txBody>
      </p:sp>
      <p:pic>
        <p:nvPicPr>
          <p:cNvPr id="31746" name="Picture 3" descr="fomalgaut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50825" y="1844675"/>
            <a:ext cx="3556000" cy="3556000"/>
          </a:xfrm>
        </p:spPr>
      </p:pic>
      <p:sp>
        <p:nvSpPr>
          <p:cNvPr id="31747" name="Rectangle 4"/>
          <p:cNvSpPr>
            <a:spLocks noChangeArrowheads="1"/>
          </p:cNvSpPr>
          <p:nvPr/>
        </p:nvSpPr>
        <p:spPr bwMode="auto">
          <a:xfrm>
            <a:off x="3995738" y="1557338"/>
            <a:ext cx="4487862" cy="448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Tahoma" pitchFamily="34" charset="0"/>
              </a:rPr>
              <a:t>Наблюдения на Космическом телескопе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позволили увидеть около известной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близкой звезды </a:t>
            </a:r>
            <a:r>
              <a:rPr lang="ru-RU">
                <a:latin typeface="Tahoma" pitchFamily="34" charset="0"/>
                <a:hlinkClick r:id="rId3"/>
              </a:rPr>
              <a:t>Фомальгаута</a:t>
            </a:r>
            <a:r>
              <a:rPr lang="ru-RU">
                <a:latin typeface="Tahoma" pitchFamily="34" charset="0"/>
              </a:rPr>
              <a:t>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(расстояние 7.7 пк от Земли)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мощный пылевой диск,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а в нем разглядеть планету.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Видно, что за 1.73 года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наблюдений планета сместилась.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Соответственно, можно определить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ее примерную орбиту.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Ее большая полуось составила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примерно 115 а.е.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Период обращения около 872 лет.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Сама планета довольно массивна,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ее масса составляет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несколько юпитерианских.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Стандартные гипотезы</a:t>
            </a:r>
            <a:endParaRPr lang="en-US" b="1" smtClean="0"/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365125" y="2703513"/>
            <a:ext cx="439896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Наука существует там, где не все ясно.</a:t>
            </a:r>
          </a:p>
          <a:p>
            <a:r>
              <a:rPr lang="ru-RU"/>
              <a:t>Для работы нужны гипотезы, модели.</a:t>
            </a:r>
          </a:p>
          <a:p>
            <a:endParaRPr lang="ru-RU"/>
          </a:p>
          <a:p>
            <a:r>
              <a:rPr lang="ru-RU"/>
              <a:t>Существует некий консенсус по поводу</a:t>
            </a:r>
            <a:br>
              <a:rPr lang="ru-RU"/>
            </a:br>
            <a:r>
              <a:rPr lang="ru-RU"/>
              <a:t>стандартных гипотез и моделей.</a:t>
            </a:r>
            <a:endParaRPr lang="en-US"/>
          </a:p>
        </p:txBody>
      </p:sp>
      <p:pic>
        <p:nvPicPr>
          <p:cNvPr id="3277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29200" y="2362200"/>
            <a:ext cx="3971925" cy="435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448800" cy="1325563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Примеры стандартных моделей</a:t>
            </a:r>
            <a:endParaRPr lang="en-US" sz="4000" b="1" smtClean="0"/>
          </a:p>
        </p:txBody>
      </p:sp>
      <p:sp>
        <p:nvSpPr>
          <p:cNvPr id="33794" name="Text Box 5"/>
          <p:cNvSpPr txBox="1">
            <a:spLocks noChangeArrowheads="1"/>
          </p:cNvSpPr>
          <p:nvPr/>
        </p:nvSpPr>
        <p:spPr bwMode="auto">
          <a:xfrm>
            <a:off x="609600" y="1600200"/>
            <a:ext cx="4754563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Темное вещество</a:t>
            </a:r>
          </a:p>
          <a:p>
            <a:pPr>
              <a:buFontTx/>
              <a:buChar char="•"/>
            </a:pPr>
            <a:r>
              <a:rPr lang="ru-RU"/>
              <a:t> Странная материя</a:t>
            </a:r>
          </a:p>
          <a:p>
            <a:pPr>
              <a:buFontTx/>
              <a:buChar char="•"/>
            </a:pPr>
            <a:r>
              <a:rPr lang="ru-RU"/>
              <a:t> Темная энергия</a:t>
            </a:r>
          </a:p>
          <a:p>
            <a:pPr>
              <a:buFontTx/>
              <a:buChar char="•"/>
            </a:pPr>
            <a:r>
              <a:rPr lang="ru-RU"/>
              <a:t> Ньютон + ОТО</a:t>
            </a:r>
          </a:p>
          <a:p>
            <a:pPr>
              <a:buFontTx/>
              <a:buChar char="•"/>
            </a:pPr>
            <a:r>
              <a:rPr lang="ru-RU"/>
              <a:t> Число измерений</a:t>
            </a:r>
          </a:p>
          <a:p>
            <a:pPr>
              <a:buFontTx/>
              <a:buChar char="•"/>
            </a:pPr>
            <a:r>
              <a:rPr lang="ru-RU"/>
              <a:t> «Стандартная модель» в физике частиц</a:t>
            </a:r>
          </a:p>
          <a:p>
            <a:pPr>
              <a:buFontTx/>
              <a:buChar char="•"/>
            </a:pPr>
            <a:r>
              <a:rPr lang="ru-RU"/>
              <a:t> Постоянство констант</a:t>
            </a:r>
          </a:p>
          <a:p>
            <a:pPr>
              <a:buFontTx/>
              <a:buChar char="•"/>
            </a:pPr>
            <a:r>
              <a:rPr lang="ru-RU"/>
              <a:t> Сверхсильные поля магнитаров</a:t>
            </a:r>
          </a:p>
          <a:p>
            <a:pPr>
              <a:buFontTx/>
              <a:buChar char="•"/>
            </a:pPr>
            <a:r>
              <a:rPr lang="ru-RU"/>
              <a:t> Однородность и изотропность вселенной</a:t>
            </a:r>
          </a:p>
          <a:p>
            <a:pPr>
              <a:buFontTx/>
              <a:buChar char="•"/>
            </a:pPr>
            <a:r>
              <a:rPr lang="ru-RU"/>
              <a:t> Черные дыры</a:t>
            </a:r>
          </a:p>
          <a:p>
            <a:endParaRPr lang="en-US"/>
          </a:p>
        </p:txBody>
      </p:sp>
      <p:pic>
        <p:nvPicPr>
          <p:cNvPr id="3379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1676400"/>
            <a:ext cx="2857500" cy="353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l-GR" b="1" smtClean="0"/>
              <a:t>Λ</a:t>
            </a:r>
            <a:r>
              <a:rPr lang="en-US" b="1" smtClean="0"/>
              <a:t>CDM-</a:t>
            </a:r>
            <a:r>
              <a:rPr lang="ru-RU" b="1" smtClean="0"/>
              <a:t>модель в космологии</a:t>
            </a:r>
            <a:endParaRPr lang="en-US" b="1" smtClean="0"/>
          </a:p>
        </p:txBody>
      </p:sp>
      <p:sp>
        <p:nvSpPr>
          <p:cNvPr id="34818" name="Text Box 5"/>
          <p:cNvSpPr txBox="1">
            <a:spLocks noChangeArrowheads="1"/>
          </p:cNvSpPr>
          <p:nvPr/>
        </p:nvSpPr>
        <p:spPr bwMode="auto">
          <a:xfrm>
            <a:off x="288925" y="2627313"/>
            <a:ext cx="33464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</a:t>
            </a:r>
            <a:r>
              <a:rPr lang="el-GR">
                <a:cs typeface="Arial" charset="0"/>
              </a:rPr>
              <a:t>Λ</a:t>
            </a:r>
            <a:r>
              <a:rPr lang="en-US">
                <a:cs typeface="Arial" charset="0"/>
              </a:rPr>
              <a:t>CDM-</a:t>
            </a:r>
            <a:r>
              <a:rPr lang="ru-RU">
                <a:cs typeface="Arial" charset="0"/>
              </a:rPr>
              <a:t>модель в космологии</a:t>
            </a:r>
            <a:br>
              <a:rPr lang="ru-RU">
                <a:cs typeface="Arial" charset="0"/>
              </a:rPr>
            </a:br>
            <a:r>
              <a:rPr lang="ru-RU">
                <a:cs typeface="Arial" charset="0"/>
              </a:rPr>
              <a:t>  - Изотропия и однородность</a:t>
            </a:r>
            <a:br>
              <a:rPr lang="ru-RU">
                <a:cs typeface="Arial" charset="0"/>
              </a:rPr>
            </a:br>
            <a:r>
              <a:rPr lang="ru-RU">
                <a:cs typeface="Arial" charset="0"/>
              </a:rPr>
              <a:t>  - Темное вещество</a:t>
            </a:r>
            <a:br>
              <a:rPr lang="ru-RU">
                <a:cs typeface="Arial" charset="0"/>
              </a:rPr>
            </a:br>
            <a:r>
              <a:rPr lang="ru-RU">
                <a:cs typeface="Arial" charset="0"/>
              </a:rPr>
              <a:t>  - Темная энергия (вакуум)</a:t>
            </a:r>
          </a:p>
          <a:p>
            <a:r>
              <a:rPr lang="ru-RU">
                <a:cs typeface="Arial" charset="0"/>
              </a:rPr>
              <a:t>  - Плоская вселенная</a:t>
            </a:r>
            <a:br>
              <a:rPr lang="ru-RU">
                <a:cs typeface="Arial" charset="0"/>
              </a:rPr>
            </a:br>
            <a:r>
              <a:rPr lang="ru-RU">
                <a:cs typeface="Arial" charset="0"/>
              </a:rPr>
              <a:t>  - Ньютоновская + ОТО</a:t>
            </a:r>
            <a:endParaRPr lang="el-GR">
              <a:cs typeface="Arial" charset="0"/>
            </a:endParaRPr>
          </a:p>
        </p:txBody>
      </p:sp>
      <p:pic>
        <p:nvPicPr>
          <p:cNvPr id="3481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38800" y="1143000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572000"/>
            <a:ext cx="3028950" cy="175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114800"/>
            <a:ext cx="2819400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5"/>
          <p:cNvSpPr txBox="1">
            <a:spLocks noChangeArrowheads="1"/>
          </p:cNvSpPr>
          <p:nvPr/>
        </p:nvSpPr>
        <p:spPr bwMode="auto">
          <a:xfrm>
            <a:off x="685800" y="2286000"/>
            <a:ext cx="7350125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/>
              <a:t>… ЧЕМ НЛО</a:t>
            </a:r>
            <a:endParaRPr lang="en-US" sz="96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Темное вещество</a:t>
            </a:r>
            <a:endParaRPr lang="en-US" b="1" smtClean="0"/>
          </a:p>
        </p:txBody>
      </p:sp>
      <p:sp>
        <p:nvSpPr>
          <p:cNvPr id="35842" name="Text Box 3"/>
          <p:cNvSpPr txBox="1">
            <a:spLocks noChangeArrowheads="1"/>
          </p:cNvSpPr>
          <p:nvPr/>
        </p:nvSpPr>
        <p:spPr bwMode="auto">
          <a:xfrm>
            <a:off x="517525" y="2779713"/>
            <a:ext cx="4433888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Прекрасная иллюстрация </a:t>
            </a:r>
          </a:p>
          <a:p>
            <a:r>
              <a:rPr lang="ru-RU"/>
              <a:t>стандартной гипотезы в астрофизике – </a:t>
            </a:r>
          </a:p>
          <a:p>
            <a:r>
              <a:rPr lang="ru-RU"/>
              <a:t>темное вещество</a:t>
            </a:r>
            <a:endParaRPr lang="en-US"/>
          </a:p>
        </p:txBody>
      </p:sp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1752600"/>
            <a:ext cx="38385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3962400"/>
            <a:ext cx="48006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rrowheads="1"/>
          </p:cNvSpPr>
          <p:nvPr>
            <p:ph type="title" sz="quarter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Темное вещество</a:t>
            </a: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4724400" y="1295400"/>
            <a:ext cx="41560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>
                <a:latin typeface="Tahoma" pitchFamily="34" charset="0"/>
              </a:rPr>
              <a:t>Сталкивающиеся скопления галактик</a:t>
            </a:r>
            <a:br>
              <a:rPr lang="ru-RU">
                <a:latin typeface="Tahoma" pitchFamily="34" charset="0"/>
              </a:rPr>
            </a:br>
            <a:r>
              <a:rPr lang="en-US">
                <a:latin typeface="Tahoma" pitchFamily="34" charset="0"/>
              </a:rPr>
              <a:t>          </a:t>
            </a:r>
            <a:r>
              <a:rPr lang="ru-RU">
                <a:latin typeface="Tahoma" pitchFamily="34" charset="0"/>
              </a:rPr>
              <a:t>1E 0657-56 (</a:t>
            </a:r>
            <a:r>
              <a:rPr lang="en-US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Bullet cluster</a:t>
            </a:r>
            <a:r>
              <a:rPr lang="ru-RU" u="sng"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)</a:t>
            </a:r>
          </a:p>
        </p:txBody>
      </p:sp>
      <p:pic>
        <p:nvPicPr>
          <p:cNvPr id="50180" name="Picture 4" descr="bullet0"/>
          <p:cNvPicPr>
            <a:picLocks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628775"/>
            <a:ext cx="3960813" cy="2640013"/>
          </a:xfrm>
        </p:spPr>
      </p:pic>
      <p:pic>
        <p:nvPicPr>
          <p:cNvPr id="50181" name="Picture 5" descr="bulluet1"/>
          <p:cNvPicPr>
            <a:picLocks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808163" y="1917700"/>
            <a:ext cx="3959225" cy="2735263"/>
          </a:xfrm>
        </p:spPr>
      </p:pic>
      <p:pic>
        <p:nvPicPr>
          <p:cNvPr id="50182" name="Picture 6" descr="bullet2"/>
          <p:cNvPicPr>
            <a:picLocks noChangeAspect="1" noChangeArrowheads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2854325" y="2689225"/>
            <a:ext cx="4056063" cy="2800350"/>
          </a:xfrm>
        </p:spPr>
      </p:pic>
      <p:pic>
        <p:nvPicPr>
          <p:cNvPr id="50183" name="Picture 7" descr="bullet3"/>
          <p:cNvPicPr>
            <a:picLocks noChangeAspect="1" noChangeArrowheads="1"/>
          </p:cNvPicPr>
          <p:nvPr>
            <p:ph sz="quarter" idx="3"/>
          </p:nvPr>
        </p:nvPicPr>
        <p:blipFill>
          <a:blip r:embed="rId5"/>
          <a:srcRect/>
          <a:stretch>
            <a:fillRect/>
          </a:stretch>
        </p:blipFill>
        <p:spPr>
          <a:xfrm>
            <a:off x="5076825" y="4076700"/>
            <a:ext cx="3835400" cy="255746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0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0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9144000" cy="1325563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Столкновение скоплений галактик</a:t>
            </a:r>
          </a:p>
        </p:txBody>
      </p:sp>
      <p:pic>
        <p:nvPicPr>
          <p:cNvPr id="34820" name="bullet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1430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8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48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20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820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rrowheads="1"/>
          </p:cNvSpPr>
          <p:nvPr>
            <p:ph type="title" sz="quarter"/>
          </p:nvPr>
        </p:nvSpPr>
        <p:spPr/>
        <p:txBody>
          <a:bodyPr/>
          <a:lstStyle/>
          <a:p>
            <a:pPr>
              <a:defRPr/>
            </a:pPr>
            <a:r>
              <a:rPr lang="ru-RU" sz="4000" b="1" smtClean="0"/>
              <a:t>Прямые поиски темной материи в лабораториях на Земле</a:t>
            </a:r>
          </a:p>
        </p:txBody>
      </p:sp>
      <p:pic>
        <p:nvPicPr>
          <p:cNvPr id="39938" name="Picture 3" descr="DAMA"/>
          <p:cNvPicPr>
            <a:picLocks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1916113"/>
            <a:ext cx="4032250" cy="3014662"/>
          </a:xfrm>
        </p:spPr>
      </p:pic>
      <p:pic>
        <p:nvPicPr>
          <p:cNvPr id="39939" name="Picture 4" descr="dama2_4"/>
          <p:cNvPicPr>
            <a:picLocks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643438" y="1916113"/>
            <a:ext cx="4038600" cy="1419225"/>
          </a:xfrm>
        </p:spPr>
      </p:pic>
      <p:pic>
        <p:nvPicPr>
          <p:cNvPr id="39940" name="Picture 5" descr="dama2_5"/>
          <p:cNvPicPr>
            <a:picLocks noChangeAspect="1" noChangeArrowheads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4643438" y="5157788"/>
            <a:ext cx="4038600" cy="1419225"/>
          </a:xfrm>
        </p:spPr>
      </p:pic>
      <p:sp>
        <p:nvSpPr>
          <p:cNvPr id="39941" name="Text Box 6"/>
          <p:cNvSpPr txBox="1">
            <a:spLocks noChangeArrowheads="1"/>
          </p:cNvSpPr>
          <p:nvPr/>
        </p:nvSpPr>
        <p:spPr bwMode="auto">
          <a:xfrm>
            <a:off x="684213" y="6092825"/>
            <a:ext cx="29225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Эксперимент </a:t>
            </a:r>
            <a:r>
              <a:rPr lang="en-US">
                <a:latin typeface="Tahoma" pitchFamily="34" charset="0"/>
              </a:rPr>
              <a:t>DAMA/LIBRA</a:t>
            </a:r>
            <a:endParaRPr lang="ru-RU">
              <a:latin typeface="Tahoma" pitchFamily="34" charset="0"/>
            </a:endParaRPr>
          </a:p>
        </p:txBody>
      </p:sp>
      <p:pic>
        <p:nvPicPr>
          <p:cNvPr id="39942" name="Picture 7" descr="dama2_6"/>
          <p:cNvPicPr>
            <a:picLocks noChangeAspect="1" noChangeArrowheads="1"/>
          </p:cNvPicPr>
          <p:nvPr>
            <p:ph sz="quarter" idx="4"/>
          </p:nvPr>
        </p:nvPicPr>
        <p:blipFill>
          <a:blip r:embed="rId5"/>
          <a:srcRect/>
          <a:stretch>
            <a:fillRect/>
          </a:stretch>
        </p:blipFill>
        <p:spPr>
          <a:xfrm>
            <a:off x="4648200" y="3560763"/>
            <a:ext cx="4038600" cy="14700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Поиски следов аннигиляции</a:t>
            </a:r>
          </a:p>
        </p:txBody>
      </p:sp>
      <p:pic>
        <p:nvPicPr>
          <p:cNvPr id="40962" name="Picture 3" descr="Pamela"/>
          <p:cNvPicPr>
            <a:picLocks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93725" y="1676400"/>
            <a:ext cx="3605213" cy="4422775"/>
          </a:xfrm>
        </p:spPr>
      </p:pic>
      <p:pic>
        <p:nvPicPr>
          <p:cNvPr id="40963" name="Picture 4" descr="anka280808_1"/>
          <p:cNvPicPr>
            <a:picLocks noChangeAspect="1" noChangeArrowheads="1"/>
          </p:cNvPicPr>
          <p:nvPr>
            <p:ph sz="half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4651375" y="1701800"/>
            <a:ext cx="4191000" cy="4370388"/>
          </a:xfrm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879475" y="6180138"/>
            <a:ext cx="193198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Приборы </a:t>
            </a:r>
            <a:r>
              <a:rPr lang="en-US">
                <a:latin typeface="Tahoma" pitchFamily="34" charset="0"/>
              </a:rPr>
              <a:t>Pamela</a:t>
            </a:r>
            <a:endParaRPr lang="ru-RU">
              <a:latin typeface="Tahoma" pitchFamily="34" charset="0"/>
            </a:endParaRPr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624388" y="6108700"/>
            <a:ext cx="23574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Избыток позитронов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Поиск следов аннигиляции - 2</a:t>
            </a:r>
          </a:p>
        </p:txBody>
      </p:sp>
      <p:pic>
        <p:nvPicPr>
          <p:cNvPr id="43010" name="Picture 3" descr="glast_poster"/>
          <p:cNvPicPr>
            <a:picLocks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23850" y="1557338"/>
            <a:ext cx="4032250" cy="3125787"/>
          </a:xfrm>
        </p:spPr>
      </p:pic>
      <p:pic>
        <p:nvPicPr>
          <p:cNvPr id="43011" name="Picture 4" descr="Milky_Way_schematic"/>
          <p:cNvPicPr>
            <a:picLocks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589463" y="1557338"/>
            <a:ext cx="4046537" cy="4608512"/>
          </a:xfrm>
        </p:spPr>
      </p:pic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376238" y="4884738"/>
            <a:ext cx="4106862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Поиск гамма-квантов, образующихся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в результате аннигиляции частиц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темной материи в нашей Галактике.</a:t>
            </a:r>
          </a:p>
          <a:p>
            <a:r>
              <a:rPr lang="ru-RU">
                <a:latin typeface="Tahoma" pitchFamily="34" charset="0"/>
              </a:rPr>
              <a:t>Поток будет больше от центральной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части нашего звездного острова.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US" b="1" smtClean="0"/>
              <a:t>GLAST/Fermi</a:t>
            </a:r>
            <a:endParaRPr lang="ru-RU" b="1" smtClean="0"/>
          </a:p>
        </p:txBody>
      </p:sp>
      <p:pic>
        <p:nvPicPr>
          <p:cNvPr id="44034" name="Picture 3" descr="glast_logo2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95288" y="1557338"/>
            <a:ext cx="4011612" cy="4114800"/>
          </a:xfrm>
        </p:spPr>
      </p:pic>
      <p:sp>
        <p:nvSpPr>
          <p:cNvPr id="44035" name="Rectangle 4"/>
          <p:cNvSpPr>
            <a:spLocks noChangeArrowheads="1"/>
          </p:cNvSpPr>
          <p:nvPr/>
        </p:nvSpPr>
        <p:spPr bwMode="auto">
          <a:xfrm>
            <a:off x="4427538" y="1484313"/>
            <a:ext cx="471646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>
                <a:latin typeface="Tahoma" pitchFamily="34" charset="0"/>
              </a:rPr>
              <a:t>В 2008 году состоялся  </a:t>
            </a:r>
          </a:p>
          <a:p>
            <a:r>
              <a:rPr lang="ru-RU">
                <a:latin typeface="Tahoma" pitchFamily="34" charset="0"/>
              </a:rPr>
              <a:t>успешный запуск </a:t>
            </a:r>
          </a:p>
          <a:p>
            <a:r>
              <a:rPr lang="ru-RU">
                <a:latin typeface="Tahoma" pitchFamily="34" charset="0"/>
              </a:rPr>
              <a:t>гамма-обсерватории GLAST, </a:t>
            </a:r>
          </a:p>
          <a:p>
            <a:r>
              <a:rPr lang="ru-RU">
                <a:latin typeface="Tahoma" pitchFamily="34" charset="0"/>
              </a:rPr>
              <a:t>получившей затем имя Fermi. 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Одной из важнейших задач этого проекта </a:t>
            </a:r>
          </a:p>
          <a:p>
            <a:r>
              <a:rPr lang="ru-RU">
                <a:latin typeface="Tahoma" pitchFamily="34" charset="0"/>
              </a:rPr>
              <a:t>является обнаружение гамма-лучей, </a:t>
            </a:r>
          </a:p>
          <a:p>
            <a:r>
              <a:rPr lang="ru-RU">
                <a:latin typeface="Tahoma" pitchFamily="34" charset="0"/>
              </a:rPr>
              <a:t>возникающих при аннигиляции </a:t>
            </a:r>
          </a:p>
          <a:p>
            <a:r>
              <a:rPr lang="ru-RU">
                <a:latin typeface="Tahoma" pitchFamily="34" charset="0"/>
              </a:rPr>
              <a:t>частиц темного вещества. </a:t>
            </a:r>
          </a:p>
          <a:p>
            <a:r>
              <a:rPr lang="ru-RU">
                <a:latin typeface="Tahoma" pitchFamily="34" charset="0"/>
              </a:rPr>
              <a:t>Не исключено, что именно </a:t>
            </a:r>
          </a:p>
          <a:p>
            <a:r>
              <a:rPr lang="ru-RU">
                <a:latin typeface="Tahoma" pitchFamily="34" charset="0"/>
              </a:rPr>
              <a:t>данные с Fermi сыграют </a:t>
            </a:r>
          </a:p>
          <a:p>
            <a:r>
              <a:rPr lang="ru-RU">
                <a:latin typeface="Tahoma" pitchFamily="34" charset="0"/>
              </a:rPr>
              <a:t>ключевую роль в разгадке </a:t>
            </a:r>
          </a:p>
          <a:p>
            <a:r>
              <a:rPr lang="ru-RU">
                <a:latin typeface="Tahoma" pitchFamily="34" charset="0"/>
              </a:rPr>
              <a:t>тайны темной материи. </a:t>
            </a:r>
          </a:p>
        </p:txBody>
      </p:sp>
      <p:sp>
        <p:nvSpPr>
          <p:cNvPr id="44036" name="Rectangle 5"/>
          <p:cNvSpPr>
            <a:spLocks noChangeArrowheads="1"/>
          </p:cNvSpPr>
          <p:nvPr/>
        </p:nvSpPr>
        <p:spPr bwMode="auto">
          <a:xfrm>
            <a:off x="395288" y="5734050"/>
            <a:ext cx="35575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 i="1">
                <a:latin typeface="Tahoma" pitchFamily="34" charset="0"/>
              </a:rPr>
              <a:t>Логотип проекта GLAST, </a:t>
            </a:r>
            <a:br>
              <a:rPr lang="ru-RU" i="1">
                <a:latin typeface="Tahoma" pitchFamily="34" charset="0"/>
              </a:rPr>
            </a:br>
            <a:r>
              <a:rPr lang="ru-RU" i="1">
                <a:latin typeface="Tahoma" pitchFamily="34" charset="0"/>
              </a:rPr>
              <a:t>который переименован в честь </a:t>
            </a:r>
          </a:p>
          <a:p>
            <a:r>
              <a:rPr lang="ru-RU" i="1">
                <a:latin typeface="Tahoma" pitchFamily="34" charset="0"/>
              </a:rPr>
              <a:t>Энрико Ферми.</a:t>
            </a:r>
            <a:r>
              <a:rPr lang="ru-RU">
                <a:latin typeface="Tahoma" pitchFamily="34" charset="0"/>
              </a:rPr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2" name="Rectangle 4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/>
              <a:t>Что-то темнеет?</a:t>
            </a:r>
            <a:endParaRPr lang="en-US" b="1" smtClean="0"/>
          </a:p>
        </p:txBody>
      </p:sp>
      <p:pic>
        <p:nvPicPr>
          <p:cNvPr id="45058" name="Picture 5" descr="0912_3828_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981200"/>
            <a:ext cx="68580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4"/>
          <p:cNvSpPr>
            <a:spLocks noChangeArrowheads="1"/>
          </p:cNvSpPr>
          <p:nvPr/>
        </p:nvSpPr>
        <p:spPr bwMode="auto">
          <a:xfrm>
            <a:off x="990600" y="5562600"/>
            <a:ext cx="19843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>
                <a:latin typeface="Tahoma" pitchFamily="34" charset="0"/>
              </a:rPr>
              <a:t>arXiv</a:t>
            </a:r>
            <a:r>
              <a:rPr lang="ru-RU">
                <a:latin typeface="Tahoma" pitchFamily="34" charset="0"/>
              </a:rPr>
              <a:t>: 0912.3828</a:t>
            </a:r>
            <a:r>
              <a:rPr lang="en-US">
                <a:latin typeface="Tahoma" pitchFamily="34" charset="0"/>
              </a:rPr>
              <a:t> </a:t>
            </a:r>
          </a:p>
        </p:txBody>
      </p:sp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3184525" y="5594350"/>
            <a:ext cx="53054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ahoma" pitchFamily="34" charset="0"/>
              </a:rPr>
              <a:t>Предварительные данные по аннигиляции</a:t>
            </a:r>
            <a:br>
              <a:rPr lang="ru-RU">
                <a:latin typeface="Tahoma" pitchFamily="34" charset="0"/>
              </a:rPr>
            </a:br>
            <a:r>
              <a:rPr lang="ru-RU">
                <a:latin typeface="Tahoma" pitchFamily="34" charset="0"/>
              </a:rPr>
              <a:t>темной материи, полученные спутником Ферми</a:t>
            </a:r>
            <a:r>
              <a:rPr lang="en-US">
                <a:latin typeface="Tahoma" pitchFamily="34" charset="0"/>
              </a:rPr>
              <a:t>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Нейтрино</a:t>
            </a:r>
            <a:endParaRPr lang="en-US" b="1" smtClean="0"/>
          </a:p>
        </p:txBody>
      </p:sp>
      <p:pic>
        <p:nvPicPr>
          <p:cNvPr id="46082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00600" y="3890963"/>
            <a:ext cx="4114800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3581400"/>
            <a:ext cx="33337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4" name="Text Box 5"/>
          <p:cNvSpPr txBox="1">
            <a:spLocks noChangeArrowheads="1"/>
          </p:cNvSpPr>
          <p:nvPr/>
        </p:nvSpPr>
        <p:spPr bwMode="auto">
          <a:xfrm>
            <a:off x="517525" y="1484313"/>
            <a:ext cx="71088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В момент появления гипотеза нейтрино конкурировала с </a:t>
            </a:r>
            <a:br>
              <a:rPr lang="ru-RU"/>
            </a:br>
            <a:r>
              <a:rPr lang="ru-RU"/>
              <a:t>нарушением закона сохранения энергии в некоторых процессах!</a:t>
            </a:r>
            <a:endParaRPr lang="en-US"/>
          </a:p>
        </p:txBody>
      </p:sp>
      <p:sp>
        <p:nvSpPr>
          <p:cNvPr id="46085" name="Text Box 6"/>
          <p:cNvSpPr txBox="1">
            <a:spLocks noChangeArrowheads="1"/>
          </p:cNvSpPr>
          <p:nvPr/>
        </p:nvSpPr>
        <p:spPr bwMode="auto">
          <a:xfrm>
            <a:off x="593725" y="2551113"/>
            <a:ext cx="828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Гипотеза стала утверждением. Затем, объект гипотезы стал инструментом.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smtClean="0"/>
              <a:t>Тесты ОТО</a:t>
            </a:r>
            <a:endParaRPr lang="en-US" b="1" smtClean="0"/>
          </a:p>
        </p:txBody>
      </p:sp>
      <p:pic>
        <p:nvPicPr>
          <p:cNvPr id="4710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2438400"/>
            <a:ext cx="292893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200400"/>
            <a:ext cx="38862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 Box 5"/>
          <p:cNvSpPr txBox="1">
            <a:spLocks noChangeArrowheads="1"/>
          </p:cNvSpPr>
          <p:nvPr/>
        </p:nvSpPr>
        <p:spPr bwMode="auto">
          <a:xfrm>
            <a:off x="898525" y="1408113"/>
            <a:ext cx="61896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Постоянно идут тесты Общей Теории Относительности.</a:t>
            </a:r>
          </a:p>
          <a:p>
            <a:r>
              <a:rPr lang="ru-RU"/>
              <a:t>Постоянно идут работы над созданием новой теории.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2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Hypotheses non fingo</a:t>
            </a:r>
          </a:p>
        </p:txBody>
      </p:sp>
      <p:sp>
        <p:nvSpPr>
          <p:cNvPr id="17410" name="Rectangle 5"/>
          <p:cNvSpPr>
            <a:spLocks noChangeArrowheads="1"/>
          </p:cNvSpPr>
          <p:nvPr/>
        </p:nvSpPr>
        <p:spPr bwMode="auto">
          <a:xfrm>
            <a:off x="457200" y="1768475"/>
            <a:ext cx="66865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/>
              <a:t>Rule 4: </a:t>
            </a:r>
            <a:r>
              <a:rPr lang="en-US" i="1"/>
              <a:t>In experimental philosophy we are to look upon </a:t>
            </a:r>
          </a:p>
          <a:p>
            <a:r>
              <a:rPr lang="en-US" i="1"/>
              <a:t>propositions inferred  by general induction </a:t>
            </a:r>
          </a:p>
          <a:p>
            <a:r>
              <a:rPr lang="en-US" i="1"/>
              <a:t>from phenomena as accurately or very nearly true, </a:t>
            </a:r>
          </a:p>
          <a:p>
            <a:r>
              <a:rPr lang="en-US" i="1"/>
              <a:t>not withstanding any contrary hypothesis that may be imagined, </a:t>
            </a:r>
          </a:p>
          <a:p>
            <a:r>
              <a:rPr lang="en-US" i="1"/>
              <a:t>till such time as other phenomena occur, </a:t>
            </a:r>
          </a:p>
          <a:p>
            <a:r>
              <a:rPr lang="en-US" i="1"/>
              <a:t>by which they may either be made more accurate, </a:t>
            </a:r>
          </a:p>
          <a:p>
            <a:r>
              <a:rPr lang="en-US" i="1"/>
              <a:t>or liable to exceptions.</a:t>
            </a:r>
            <a:r>
              <a:rPr lang="en-US"/>
              <a:t> </a:t>
            </a:r>
          </a:p>
        </p:txBody>
      </p:sp>
      <p:pic>
        <p:nvPicPr>
          <p:cNvPr id="1741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86600" y="1371600"/>
            <a:ext cx="1897063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457200" y="3962400"/>
            <a:ext cx="8312150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en-US" i="1"/>
              <a:t>I have not as yet been able to discover the reason for these </a:t>
            </a:r>
          </a:p>
          <a:p>
            <a:r>
              <a:rPr lang="en-US" i="1"/>
              <a:t>properties of gravity from phenomena, and I do not feign hypotheses. </a:t>
            </a:r>
          </a:p>
          <a:p>
            <a:r>
              <a:rPr lang="en-US" i="1"/>
              <a:t>For whatever is not deduced from the phenomena must be called a hypothesis; </a:t>
            </a:r>
          </a:p>
          <a:p>
            <a:r>
              <a:rPr lang="en-US" i="1"/>
              <a:t>and hypotheses, whether metaphysical or physical, or based on occult qualities, </a:t>
            </a:r>
          </a:p>
          <a:p>
            <a:r>
              <a:rPr lang="en-US" i="1"/>
              <a:t>or mechanical, have no place in experimental philosophy. </a:t>
            </a:r>
          </a:p>
          <a:p>
            <a:r>
              <a:rPr lang="en-US" i="1"/>
              <a:t>In this philosophy particular propositions are inferred from the phenomena, </a:t>
            </a:r>
          </a:p>
          <a:p>
            <a:r>
              <a:rPr lang="en-US" i="1"/>
              <a:t>and afterwards rendered general by induction.</a:t>
            </a:r>
            <a:r>
              <a:rPr lang="en-US"/>
              <a:t> </a:t>
            </a:r>
          </a:p>
        </p:txBody>
      </p:sp>
      <p:sp>
        <p:nvSpPr>
          <p:cNvPr id="17413" name="Line 6"/>
          <p:cNvSpPr>
            <a:spLocks noChangeShapeType="1"/>
          </p:cNvSpPr>
          <p:nvPr/>
        </p:nvSpPr>
        <p:spPr bwMode="auto">
          <a:xfrm>
            <a:off x="533400" y="3886200"/>
            <a:ext cx="6324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Черные дыры</a:t>
            </a:r>
            <a:endParaRPr lang="en-US" b="1" smtClean="0"/>
          </a:p>
        </p:txBody>
      </p:sp>
      <p:sp>
        <p:nvSpPr>
          <p:cNvPr id="48130" name="Text Box 5"/>
          <p:cNvSpPr txBox="1">
            <a:spLocks noChangeArrowheads="1"/>
          </p:cNvSpPr>
          <p:nvPr/>
        </p:nvSpPr>
        <p:spPr bwMode="auto">
          <a:xfrm>
            <a:off x="441325" y="2779713"/>
            <a:ext cx="57689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Черные дыры для астрофизиков и «на самом деле»</a:t>
            </a:r>
            <a:endParaRPr lang="en-US"/>
          </a:p>
        </p:txBody>
      </p:sp>
      <p:sp>
        <p:nvSpPr>
          <p:cNvPr id="48131" name="Rectangle 6"/>
          <p:cNvSpPr>
            <a:spLocks noChangeArrowheads="1"/>
          </p:cNvSpPr>
          <p:nvPr/>
        </p:nvSpPr>
        <p:spPr bwMode="auto">
          <a:xfrm>
            <a:off x="457200" y="3276600"/>
            <a:ext cx="49530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/>
              <a:t>«</a:t>
            </a:r>
            <a:r>
              <a:rPr lang="en-US"/>
              <a:t>Черная дыра в</a:t>
            </a:r>
            <a:r>
              <a:rPr lang="ru-RU"/>
              <a:t> </a:t>
            </a:r>
            <a:r>
              <a:rPr lang="en-US"/>
              <a:t>источнике Лебедь X-1 – </a:t>
            </a:r>
            <a:endParaRPr lang="ru-RU"/>
          </a:p>
          <a:p>
            <a:r>
              <a:rPr lang="en-US"/>
              <a:t>это самая</a:t>
            </a:r>
            <a:r>
              <a:rPr lang="ru-RU"/>
              <a:t> </a:t>
            </a:r>
            <a:r>
              <a:rPr lang="en-US"/>
              <a:t>консервативная гипотеза»</a:t>
            </a:r>
            <a:r>
              <a:rPr lang="ru-RU"/>
              <a:t> </a:t>
            </a:r>
          </a:p>
          <a:p>
            <a:r>
              <a:rPr lang="ru-RU"/>
              <a:t>(Э. Салпитер)</a:t>
            </a:r>
            <a:endParaRPr lang="en-US"/>
          </a:p>
        </p:txBody>
      </p:sp>
      <p:pic>
        <p:nvPicPr>
          <p:cNvPr id="4813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05400" y="3657600"/>
            <a:ext cx="37909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81000" y="-1524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en-US" b="1" smtClean="0"/>
              <a:t>Sgr A*</a:t>
            </a:r>
          </a:p>
        </p:txBody>
      </p:sp>
      <p:pic>
        <p:nvPicPr>
          <p:cNvPr id="49154" name="Picture 5" descr="Movie1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066800"/>
            <a:ext cx="2438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6" descr="Movi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1066800"/>
            <a:ext cx="3333750" cy="333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0" y="3581400"/>
            <a:ext cx="320040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Text Box 8"/>
          <p:cNvSpPr txBox="1">
            <a:spLocks noChangeArrowheads="1"/>
          </p:cNvSpPr>
          <p:nvPr/>
        </p:nvSpPr>
        <p:spPr bwMode="auto">
          <a:xfrm>
            <a:off x="4098925" y="5599113"/>
            <a:ext cx="4216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Темный компактный объект с массой </a:t>
            </a:r>
            <a:br>
              <a:rPr lang="ru-RU"/>
            </a:br>
            <a:r>
              <a:rPr lang="ru-RU"/>
              <a:t>несколько миллионов солнечных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В </a:t>
            </a:r>
            <a:r>
              <a:rPr lang="en-US" b="1" smtClean="0"/>
              <a:t>Sgr A*</a:t>
            </a:r>
            <a:r>
              <a:rPr lang="ru-RU" b="1" smtClean="0"/>
              <a:t> нет горизонта?</a:t>
            </a:r>
            <a:endParaRPr lang="en-US" b="1" smtClean="0"/>
          </a:p>
        </p:txBody>
      </p:sp>
      <p:sp>
        <p:nvSpPr>
          <p:cNvPr id="50178" name="Oval 6"/>
          <p:cNvSpPr>
            <a:spLocks noChangeArrowheads="1"/>
          </p:cNvSpPr>
          <p:nvPr/>
        </p:nvSpPr>
        <p:spPr bwMode="auto">
          <a:xfrm>
            <a:off x="1676400" y="3962400"/>
            <a:ext cx="1905000" cy="19050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79" name="Line 7"/>
          <p:cNvSpPr>
            <a:spLocks noChangeShapeType="1"/>
          </p:cNvSpPr>
          <p:nvPr/>
        </p:nvSpPr>
        <p:spPr bwMode="auto">
          <a:xfrm>
            <a:off x="914400" y="2590800"/>
            <a:ext cx="914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0" name="Line 8"/>
          <p:cNvSpPr>
            <a:spLocks noChangeShapeType="1"/>
          </p:cNvSpPr>
          <p:nvPr/>
        </p:nvSpPr>
        <p:spPr bwMode="auto">
          <a:xfrm flipH="1">
            <a:off x="3048000" y="2514600"/>
            <a:ext cx="4572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0181" name="Line 9"/>
          <p:cNvSpPr>
            <a:spLocks noChangeShapeType="1"/>
          </p:cNvSpPr>
          <p:nvPr/>
        </p:nvSpPr>
        <p:spPr bwMode="auto">
          <a:xfrm flipH="1">
            <a:off x="3733800" y="2895600"/>
            <a:ext cx="2209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50182" name="Group 13"/>
          <p:cNvGrpSpPr>
            <a:grpSpLocks/>
          </p:cNvGrpSpPr>
          <p:nvPr/>
        </p:nvGrpSpPr>
        <p:grpSpPr bwMode="auto">
          <a:xfrm>
            <a:off x="1816100" y="2362200"/>
            <a:ext cx="393700" cy="1066800"/>
            <a:chOff x="1144" y="1488"/>
            <a:chExt cx="248" cy="672"/>
          </a:xfrm>
        </p:grpSpPr>
        <p:sp>
          <p:nvSpPr>
            <p:cNvPr id="50193" name="Freeform 10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4" name="Line 11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3" name="Group 14"/>
          <p:cNvGrpSpPr>
            <a:grpSpLocks/>
          </p:cNvGrpSpPr>
          <p:nvPr/>
        </p:nvGrpSpPr>
        <p:grpSpPr bwMode="auto">
          <a:xfrm rot="1763136">
            <a:off x="3505200" y="2667000"/>
            <a:ext cx="393700" cy="1066800"/>
            <a:chOff x="1144" y="1488"/>
            <a:chExt cx="248" cy="672"/>
          </a:xfrm>
        </p:grpSpPr>
        <p:sp>
          <p:nvSpPr>
            <p:cNvPr id="50191" name="Freeform 15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2" name="Line 16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4" name="Group 17"/>
          <p:cNvGrpSpPr>
            <a:grpSpLocks/>
          </p:cNvGrpSpPr>
          <p:nvPr/>
        </p:nvGrpSpPr>
        <p:grpSpPr bwMode="auto">
          <a:xfrm>
            <a:off x="2133600" y="2895600"/>
            <a:ext cx="393700" cy="1066800"/>
            <a:chOff x="1144" y="1488"/>
            <a:chExt cx="248" cy="672"/>
          </a:xfrm>
        </p:grpSpPr>
        <p:sp>
          <p:nvSpPr>
            <p:cNvPr id="50189" name="Freeform 18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90" name="Line 19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0185" name="Group 20"/>
          <p:cNvGrpSpPr>
            <a:grpSpLocks/>
          </p:cNvGrpSpPr>
          <p:nvPr/>
        </p:nvGrpSpPr>
        <p:grpSpPr bwMode="auto">
          <a:xfrm>
            <a:off x="2667000" y="2895600"/>
            <a:ext cx="393700" cy="1066800"/>
            <a:chOff x="1144" y="1488"/>
            <a:chExt cx="248" cy="672"/>
          </a:xfrm>
        </p:grpSpPr>
        <p:sp>
          <p:nvSpPr>
            <p:cNvPr id="50187" name="Freeform 21"/>
            <p:cNvSpPr>
              <a:spLocks/>
            </p:cNvSpPr>
            <p:nvPr/>
          </p:nvSpPr>
          <p:spPr bwMode="auto">
            <a:xfrm>
              <a:off x="1144" y="1488"/>
              <a:ext cx="200" cy="672"/>
            </a:xfrm>
            <a:custGeom>
              <a:avLst/>
              <a:gdLst>
                <a:gd name="T0" fmla="*/ 152 w 200"/>
                <a:gd name="T1" fmla="*/ 672 h 672"/>
                <a:gd name="T2" fmla="*/ 8 w 200"/>
                <a:gd name="T3" fmla="*/ 480 h 672"/>
                <a:gd name="T4" fmla="*/ 200 w 200"/>
                <a:gd name="T5" fmla="*/ 336 h 672"/>
                <a:gd name="T6" fmla="*/ 8 w 200"/>
                <a:gd name="T7" fmla="*/ 144 h 672"/>
                <a:gd name="T8" fmla="*/ 200 w 200"/>
                <a:gd name="T9" fmla="*/ 0 h 6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00"/>
                <a:gd name="T16" fmla="*/ 0 h 672"/>
                <a:gd name="T17" fmla="*/ 200 w 200"/>
                <a:gd name="T18" fmla="*/ 672 h 6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00" h="672">
                  <a:moveTo>
                    <a:pt x="152" y="672"/>
                  </a:moveTo>
                  <a:cubicBezTo>
                    <a:pt x="76" y="604"/>
                    <a:pt x="0" y="536"/>
                    <a:pt x="8" y="480"/>
                  </a:cubicBezTo>
                  <a:cubicBezTo>
                    <a:pt x="16" y="424"/>
                    <a:pt x="200" y="392"/>
                    <a:pt x="200" y="336"/>
                  </a:cubicBezTo>
                  <a:cubicBezTo>
                    <a:pt x="200" y="280"/>
                    <a:pt x="8" y="200"/>
                    <a:pt x="8" y="144"/>
                  </a:cubicBezTo>
                  <a:cubicBezTo>
                    <a:pt x="8" y="88"/>
                    <a:pt x="168" y="24"/>
                    <a:pt x="20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188" name="Line 22"/>
            <p:cNvSpPr>
              <a:spLocks noChangeShapeType="1"/>
            </p:cNvSpPr>
            <p:nvPr/>
          </p:nvSpPr>
          <p:spPr bwMode="auto">
            <a:xfrm>
              <a:off x="1344" y="1488"/>
              <a:ext cx="4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86" name="Text Box 23"/>
          <p:cNvSpPr txBox="1">
            <a:spLocks noChangeArrowheads="1"/>
          </p:cNvSpPr>
          <p:nvPr/>
        </p:nvSpPr>
        <p:spPr bwMode="auto">
          <a:xfrm>
            <a:off x="6384925" y="2017713"/>
            <a:ext cx="26511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Наблюдается только</a:t>
            </a:r>
            <a:br>
              <a:rPr lang="ru-RU"/>
            </a:br>
            <a:r>
              <a:rPr lang="ru-RU"/>
              <a:t>излучение от потока,</a:t>
            </a:r>
            <a:br>
              <a:rPr lang="ru-RU"/>
            </a:br>
            <a:r>
              <a:rPr lang="ru-RU"/>
              <a:t>но не от поверхности.</a:t>
            </a:r>
            <a:br>
              <a:rPr lang="ru-RU"/>
            </a:br>
            <a:r>
              <a:rPr lang="ru-RU"/>
              <a:t/>
            </a:r>
            <a:br>
              <a:rPr lang="ru-RU"/>
            </a:br>
            <a:r>
              <a:rPr lang="ru-RU"/>
              <a:t>Наиболее легко это</a:t>
            </a:r>
            <a:br>
              <a:rPr lang="ru-RU"/>
            </a:br>
            <a:r>
              <a:rPr lang="ru-RU"/>
              <a:t>объясняется наличием</a:t>
            </a:r>
            <a:br>
              <a:rPr lang="ru-RU"/>
            </a:br>
            <a:r>
              <a:rPr lang="ru-RU"/>
              <a:t>горизонта.</a:t>
            </a:r>
            <a:endParaRPr lang="en-US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Двойные системы</a:t>
            </a:r>
            <a:endParaRPr lang="en-US" b="1" smtClean="0"/>
          </a:p>
        </p:txBody>
      </p:sp>
      <p:pic>
        <p:nvPicPr>
          <p:cNvPr id="51202" name="Picture 3" descr="gro1655_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0"/>
            <a:ext cx="4114800" cy="275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3" name="Picture 4" descr="low-mass_X-ray_binar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495800"/>
            <a:ext cx="2736850" cy="205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4" name="AutoShape 5"/>
          <p:cNvSpPr>
            <a:spLocks noChangeArrowheads="1"/>
          </p:cNvSpPr>
          <p:nvPr/>
        </p:nvSpPr>
        <p:spPr bwMode="auto">
          <a:xfrm rot="10800000">
            <a:off x="4876800" y="1981200"/>
            <a:ext cx="685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AutoShape 6"/>
          <p:cNvSpPr>
            <a:spLocks noChangeArrowheads="1"/>
          </p:cNvSpPr>
          <p:nvPr/>
        </p:nvSpPr>
        <p:spPr bwMode="auto">
          <a:xfrm rot="10800000">
            <a:off x="4876800" y="3200400"/>
            <a:ext cx="685800" cy="2286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06" name="Text Box 7"/>
          <p:cNvSpPr txBox="1">
            <a:spLocks noChangeArrowheads="1"/>
          </p:cNvSpPr>
          <p:nvPr/>
        </p:nvSpPr>
        <p:spPr bwMode="auto">
          <a:xfrm>
            <a:off x="5013325" y="1560513"/>
            <a:ext cx="48736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НЗ</a:t>
            </a:r>
            <a:endParaRPr lang="en-US"/>
          </a:p>
        </p:txBody>
      </p:sp>
      <p:sp>
        <p:nvSpPr>
          <p:cNvPr id="51207" name="Text Box 8"/>
          <p:cNvSpPr txBox="1">
            <a:spLocks noChangeArrowheads="1"/>
          </p:cNvSpPr>
          <p:nvPr/>
        </p:nvSpPr>
        <p:spPr bwMode="auto">
          <a:xfrm>
            <a:off x="5013325" y="2779713"/>
            <a:ext cx="4921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ЧД</a:t>
            </a:r>
            <a:endParaRPr lang="en-US"/>
          </a:p>
        </p:txBody>
      </p:sp>
      <p:sp>
        <p:nvSpPr>
          <p:cNvPr id="51208" name="Text Box 9"/>
          <p:cNvSpPr txBox="1">
            <a:spLocks noChangeArrowheads="1"/>
          </p:cNvSpPr>
          <p:nvPr/>
        </p:nvSpPr>
        <p:spPr bwMode="auto">
          <a:xfrm>
            <a:off x="5827713" y="1752600"/>
            <a:ext cx="3316287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У кандидатов в черные дыры</a:t>
            </a:r>
            <a:br>
              <a:rPr lang="ru-RU"/>
            </a:br>
            <a:r>
              <a:rPr lang="ru-RU"/>
              <a:t>нет барстерных вспышек,</a:t>
            </a:r>
            <a:br>
              <a:rPr lang="ru-RU"/>
            </a:br>
            <a:r>
              <a:rPr lang="ru-RU"/>
              <a:t>хотя, если бы не было </a:t>
            </a:r>
            <a:br>
              <a:rPr lang="ru-RU"/>
            </a:br>
            <a:r>
              <a:rPr lang="ru-RU"/>
              <a:t>горизонта, то они должны</a:t>
            </a:r>
            <a:br>
              <a:rPr lang="ru-RU"/>
            </a:br>
            <a:r>
              <a:rPr lang="ru-RU"/>
              <a:t>были бы быть в ряде</a:t>
            </a:r>
            <a:br>
              <a:rPr lang="ru-RU"/>
            </a:br>
            <a:r>
              <a:rPr lang="ru-RU"/>
              <a:t>потенциальных </a:t>
            </a:r>
            <a:br>
              <a:rPr lang="ru-RU"/>
            </a:br>
            <a:r>
              <a:rPr lang="ru-RU"/>
              <a:t>альтернативных моделей.</a:t>
            </a:r>
            <a:endParaRPr lang="en-US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Магнитары</a:t>
            </a:r>
            <a:endParaRPr lang="en-US" b="1" smtClean="0"/>
          </a:p>
        </p:txBody>
      </p:sp>
      <p:pic>
        <p:nvPicPr>
          <p:cNvPr id="52226" name="Picture 3" descr="woods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143000"/>
            <a:ext cx="4038600" cy="3414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7" name="Text Box 4"/>
          <p:cNvSpPr txBox="1">
            <a:spLocks noChangeArrowheads="1"/>
          </p:cNvSpPr>
          <p:nvPr/>
        </p:nvSpPr>
        <p:spPr bwMode="auto">
          <a:xfrm>
            <a:off x="288925" y="4578350"/>
            <a:ext cx="4065588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latin typeface="Tahoma" pitchFamily="34" charset="0"/>
              </a:rPr>
              <a:t>Гигантская вспышка источника</a:t>
            </a:r>
            <a:br>
              <a:rPr lang="ru-RU" sz="1400" b="1">
                <a:latin typeface="Tahoma" pitchFamily="34" charset="0"/>
              </a:rPr>
            </a:br>
            <a:r>
              <a:rPr lang="ru-RU" sz="1400" b="1">
                <a:latin typeface="Tahoma" pitchFamily="34" charset="0"/>
              </a:rPr>
              <a:t>мягких повторяющихся гамма-всплесков</a:t>
            </a:r>
            <a:endParaRPr lang="en-US" sz="1400" b="1">
              <a:latin typeface="Tahoma" pitchFamily="34" charset="0"/>
            </a:endParaRPr>
          </a:p>
        </p:txBody>
      </p:sp>
      <p:sp>
        <p:nvSpPr>
          <p:cNvPr id="52228" name="Text Box 5"/>
          <p:cNvSpPr txBox="1">
            <a:spLocks noChangeArrowheads="1"/>
          </p:cNvSpPr>
          <p:nvPr/>
        </p:nvSpPr>
        <p:spPr bwMode="auto">
          <a:xfrm>
            <a:off x="4632325" y="1179513"/>
            <a:ext cx="4256088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Нейтронные звезды, чья активность</a:t>
            </a:r>
            <a:br>
              <a:rPr lang="ru-RU"/>
            </a:br>
            <a:r>
              <a:rPr lang="ru-RU"/>
              <a:t>(включая вспышечную) связана с</a:t>
            </a:r>
            <a:br>
              <a:rPr lang="ru-RU"/>
            </a:br>
            <a:r>
              <a:rPr lang="ru-RU"/>
              <a:t>выделением энергии магнитного поля</a:t>
            </a:r>
            <a:br>
              <a:rPr lang="ru-RU"/>
            </a:br>
            <a:r>
              <a:rPr lang="ru-RU"/>
              <a:t>(токов).</a:t>
            </a:r>
          </a:p>
          <a:p>
            <a:endParaRPr lang="ru-RU"/>
          </a:p>
          <a:p>
            <a:r>
              <a:rPr lang="ru-RU"/>
              <a:t>Сверхсильные магнитные поля</a:t>
            </a:r>
            <a:br>
              <a:rPr lang="ru-RU"/>
            </a:br>
            <a:r>
              <a:rPr lang="ru-RU"/>
              <a:t>(в сотни раз больше, чем у обычных</a:t>
            </a:r>
            <a:br>
              <a:rPr lang="ru-RU"/>
            </a:br>
            <a:r>
              <a:rPr lang="ru-RU"/>
              <a:t>радиопульсаров, у которых оно в </a:t>
            </a:r>
            <a:br>
              <a:rPr lang="ru-RU"/>
            </a:br>
            <a:r>
              <a:rPr lang="ru-RU"/>
              <a:t>тысячи миллиардов раз сильнее, чем</a:t>
            </a:r>
            <a:br>
              <a:rPr lang="ru-RU"/>
            </a:br>
            <a:r>
              <a:rPr lang="ru-RU"/>
              <a:t>на Земле или Солнце).</a:t>
            </a:r>
            <a:endParaRPr lang="en-US"/>
          </a:p>
        </p:txBody>
      </p:sp>
      <p:sp>
        <p:nvSpPr>
          <p:cNvPr id="52229" name="Text Box 6"/>
          <p:cNvSpPr txBox="1">
            <a:spLocks noChangeArrowheads="1"/>
          </p:cNvSpPr>
          <p:nvPr/>
        </p:nvSpPr>
        <p:spPr bwMode="auto">
          <a:xfrm>
            <a:off x="4708525" y="4379913"/>
            <a:ext cx="4098925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Напрямую доказать наличие </a:t>
            </a:r>
            <a:br>
              <a:rPr lang="ru-RU"/>
            </a:br>
            <a:r>
              <a:rPr lang="ru-RU"/>
              <a:t>сверхсильного поля трудно.</a:t>
            </a:r>
            <a:br>
              <a:rPr lang="ru-RU"/>
            </a:br>
            <a:r>
              <a:rPr lang="ru-RU"/>
              <a:t>Зато такая модель может объяснить</a:t>
            </a:r>
            <a:br>
              <a:rPr lang="ru-RU"/>
            </a:br>
            <a:r>
              <a:rPr lang="ru-RU"/>
              <a:t>большой комплекс явлений,</a:t>
            </a:r>
            <a:br>
              <a:rPr lang="ru-RU"/>
            </a:br>
            <a:r>
              <a:rPr lang="ru-RU"/>
              <a:t>что не могут сделать альтернативы.</a:t>
            </a:r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Наверное, все проще!</a:t>
            </a:r>
            <a:endParaRPr lang="en-US" b="1" smtClean="0"/>
          </a:p>
        </p:txBody>
      </p:sp>
      <p:sp>
        <p:nvSpPr>
          <p:cNvPr id="53250" name="Text Box 3"/>
          <p:cNvSpPr txBox="1">
            <a:spLocks noChangeArrowheads="1"/>
          </p:cNvSpPr>
          <p:nvPr/>
        </p:nvSpPr>
        <p:spPr bwMode="auto">
          <a:xfrm>
            <a:off x="669925" y="1712913"/>
            <a:ext cx="640556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Альтернативы черным дырам</a:t>
            </a:r>
          </a:p>
          <a:p>
            <a:pPr>
              <a:buFontTx/>
              <a:buChar char="•"/>
            </a:pPr>
            <a:r>
              <a:rPr lang="ru-RU"/>
              <a:t> рождение</a:t>
            </a:r>
          </a:p>
          <a:p>
            <a:pPr>
              <a:buFontTx/>
              <a:buChar char="•"/>
            </a:pPr>
            <a:r>
              <a:rPr lang="ru-RU"/>
              <a:t> разные массы (от солнечной до миллиардов солнечных)</a:t>
            </a:r>
          </a:p>
          <a:p>
            <a:pPr>
              <a:buFontTx/>
              <a:buChar char="•"/>
            </a:pPr>
            <a:r>
              <a:rPr lang="ru-RU"/>
              <a:t> данные по </a:t>
            </a:r>
            <a:r>
              <a:rPr lang="en-US"/>
              <a:t>Sgr A* </a:t>
            </a:r>
            <a:r>
              <a:rPr lang="ru-RU"/>
              <a:t>и отсутствию вспышек в двойных</a:t>
            </a:r>
            <a:endParaRPr lang="en-US"/>
          </a:p>
        </p:txBody>
      </p:sp>
      <p:sp>
        <p:nvSpPr>
          <p:cNvPr id="53251" name="Text Box 4"/>
          <p:cNvSpPr txBox="1">
            <a:spLocks noChangeArrowheads="1"/>
          </p:cNvSpPr>
          <p:nvPr/>
        </p:nvSpPr>
        <p:spPr bwMode="auto">
          <a:xfrm>
            <a:off x="5181600" y="4953000"/>
            <a:ext cx="3476625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Альтернатива темной материи</a:t>
            </a:r>
          </a:p>
          <a:p>
            <a:pPr>
              <a:buFontTx/>
              <a:buChar char="•"/>
            </a:pPr>
            <a:r>
              <a:rPr lang="ru-RU"/>
              <a:t> кривые вращения галактик</a:t>
            </a:r>
          </a:p>
          <a:p>
            <a:pPr>
              <a:buFontTx/>
              <a:buChar char="•"/>
            </a:pPr>
            <a:r>
              <a:rPr lang="ru-RU"/>
              <a:t> скопления галактик</a:t>
            </a:r>
          </a:p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Bullet cluster</a:t>
            </a:r>
          </a:p>
          <a:p>
            <a:pPr>
              <a:buFontTx/>
              <a:buChar char="•"/>
            </a:pPr>
            <a:r>
              <a:rPr lang="en-US"/>
              <a:t> </a:t>
            </a:r>
            <a:r>
              <a:rPr lang="ru-RU"/>
              <a:t>рост структуры</a:t>
            </a:r>
            <a:endParaRPr lang="en-US"/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1447800" y="3733800"/>
            <a:ext cx="5564188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>
                <a:solidFill>
                  <a:schemeClr val="hlink"/>
                </a:solidFill>
              </a:rPr>
              <a:t>Альтернативы стандартным моделям</a:t>
            </a:r>
            <a:br>
              <a:rPr lang="ru-RU" sz="2400">
                <a:solidFill>
                  <a:schemeClr val="hlink"/>
                </a:solidFill>
              </a:rPr>
            </a:br>
            <a:r>
              <a:rPr lang="ru-RU" sz="2400">
                <a:solidFill>
                  <a:schemeClr val="hlink"/>
                </a:solidFill>
              </a:rPr>
              <a:t>требуют большей экзотики.</a:t>
            </a:r>
            <a:endParaRPr lang="en-US" sz="2400">
              <a:solidFill>
                <a:schemeClr val="hlink"/>
              </a:solidFill>
            </a:endParaRP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4419600" y="6491288"/>
            <a:ext cx="24622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/>
              <a:t>Выход: темные поля</a:t>
            </a:r>
            <a:endParaRPr lang="en-US" i="1"/>
          </a:p>
        </p:txBody>
      </p:sp>
      <p:sp>
        <p:nvSpPr>
          <p:cNvPr id="53254" name="Text Box 7"/>
          <p:cNvSpPr txBox="1">
            <a:spLocks noChangeArrowheads="1"/>
          </p:cNvSpPr>
          <p:nvPr/>
        </p:nvSpPr>
        <p:spPr bwMode="auto">
          <a:xfrm>
            <a:off x="1203325" y="2932113"/>
            <a:ext cx="65389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i="1"/>
              <a:t>Выход: экстремально экзотические состояния вещества</a:t>
            </a:r>
            <a:br>
              <a:rPr lang="ru-RU" i="1"/>
            </a:br>
            <a:r>
              <a:rPr lang="ru-RU" i="1"/>
              <a:t>             и их возникновение в известных процессах</a:t>
            </a:r>
            <a:endParaRPr lang="en-US" i="1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b="1" smtClean="0"/>
              <a:t>Яркие перья</a:t>
            </a:r>
            <a:endParaRPr lang="en-US" b="1" smtClean="0"/>
          </a:p>
        </p:txBody>
      </p:sp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752600"/>
            <a:ext cx="3429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2400" y="1752600"/>
            <a:ext cx="3810000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Нестандартные модели</a:t>
            </a:r>
            <a:endParaRPr lang="en-US" b="1" smtClean="0"/>
          </a:p>
        </p:txBody>
      </p:sp>
      <p:sp>
        <p:nvSpPr>
          <p:cNvPr id="55298" name="Text Box 5"/>
          <p:cNvSpPr txBox="1">
            <a:spLocks noChangeArrowheads="1"/>
          </p:cNvSpPr>
          <p:nvPr/>
        </p:nvSpPr>
        <p:spPr bwMode="auto">
          <a:xfrm>
            <a:off x="457200" y="1066800"/>
            <a:ext cx="88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MOND</a:t>
            </a:r>
          </a:p>
          <a:p>
            <a:pPr>
              <a:buFontTx/>
              <a:buChar char="•"/>
            </a:pP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299" name="Rectangle 4"/>
          <p:cNvSpPr>
            <a:spLocks noChangeArrowheads="1"/>
          </p:cNvSpPr>
          <p:nvPr/>
        </p:nvSpPr>
        <p:spPr bwMode="auto">
          <a:xfrm>
            <a:off x="6324600" y="1066800"/>
            <a:ext cx="21161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Локальный войд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300" name="Rectangle 5"/>
          <p:cNvSpPr>
            <a:spLocks noChangeArrowheads="1"/>
          </p:cNvSpPr>
          <p:nvPr/>
        </p:nvSpPr>
        <p:spPr bwMode="auto">
          <a:xfrm>
            <a:off x="3276600" y="1143000"/>
            <a:ext cx="21478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Гравистары и тп.</a:t>
            </a:r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55301" name="Text Box 6"/>
          <p:cNvSpPr txBox="1">
            <a:spLocks noChangeArrowheads="1"/>
          </p:cNvSpPr>
          <p:nvPr/>
        </p:nvSpPr>
        <p:spPr bwMode="auto">
          <a:xfrm>
            <a:off x="212725" y="1484313"/>
            <a:ext cx="19145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Альтернатива</a:t>
            </a:r>
            <a:br>
              <a:rPr lang="ru-RU"/>
            </a:br>
            <a:r>
              <a:rPr lang="ru-RU"/>
              <a:t>темной материи</a:t>
            </a:r>
            <a:endParaRPr lang="en-US"/>
          </a:p>
        </p:txBody>
      </p:sp>
      <p:sp>
        <p:nvSpPr>
          <p:cNvPr id="55302" name="Text Box 7"/>
          <p:cNvSpPr txBox="1">
            <a:spLocks noChangeArrowheads="1"/>
          </p:cNvSpPr>
          <p:nvPr/>
        </p:nvSpPr>
        <p:spPr bwMode="auto">
          <a:xfrm>
            <a:off x="3352800" y="1447800"/>
            <a:ext cx="17795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Альтернатива </a:t>
            </a:r>
            <a:br>
              <a:rPr lang="ru-RU"/>
            </a:br>
            <a:r>
              <a:rPr lang="ru-RU"/>
              <a:t>черным дырам</a:t>
            </a:r>
            <a:endParaRPr lang="en-US"/>
          </a:p>
        </p:txBody>
      </p:sp>
      <p:sp>
        <p:nvSpPr>
          <p:cNvPr id="55303" name="Text Box 8"/>
          <p:cNvSpPr txBox="1">
            <a:spLocks noChangeArrowheads="1"/>
          </p:cNvSpPr>
          <p:nvPr/>
        </p:nvSpPr>
        <p:spPr bwMode="auto">
          <a:xfrm>
            <a:off x="6308725" y="1484313"/>
            <a:ext cx="1852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Альтернатива </a:t>
            </a:r>
            <a:br>
              <a:rPr lang="ru-RU"/>
            </a:br>
            <a:r>
              <a:rPr lang="ru-RU"/>
              <a:t>темной энергии</a:t>
            </a:r>
            <a:endParaRPr lang="en-US"/>
          </a:p>
        </p:txBody>
      </p:sp>
      <p:pic>
        <p:nvPicPr>
          <p:cNvPr id="5530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362200"/>
            <a:ext cx="3048000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6600" y="23622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6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00800" y="2362200"/>
            <a:ext cx="246697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-15240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Ключевые факты</a:t>
            </a:r>
            <a:r>
              <a:rPr lang="ru-RU" smtClean="0">
                <a:effectLst/>
              </a:rPr>
              <a:t> </a:t>
            </a:r>
            <a:endParaRPr lang="en-US" smtClean="0">
              <a:effectLst/>
            </a:endParaRPr>
          </a:p>
        </p:txBody>
      </p:sp>
      <p:sp>
        <p:nvSpPr>
          <p:cNvPr id="56322" name="Text Box 5"/>
          <p:cNvSpPr txBox="1">
            <a:spLocks noChangeArrowheads="1"/>
          </p:cNvSpPr>
          <p:nvPr/>
        </p:nvSpPr>
        <p:spPr bwMode="auto">
          <a:xfrm>
            <a:off x="533400" y="1371600"/>
            <a:ext cx="72469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Измерение температуры реликта на разных красных смещениях</a:t>
            </a:r>
            <a:endParaRPr lang="en-US"/>
          </a:p>
        </p:txBody>
      </p:sp>
      <p:sp>
        <p:nvSpPr>
          <p:cNvPr id="56323" name="Line 4"/>
          <p:cNvSpPr>
            <a:spLocks noChangeShapeType="1"/>
          </p:cNvSpPr>
          <p:nvPr/>
        </p:nvSpPr>
        <p:spPr bwMode="auto">
          <a:xfrm>
            <a:off x="1447800" y="2209800"/>
            <a:ext cx="7467600" cy="1676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24" name="Line 5"/>
          <p:cNvSpPr>
            <a:spLocks noChangeShapeType="1"/>
          </p:cNvSpPr>
          <p:nvPr/>
        </p:nvSpPr>
        <p:spPr bwMode="auto">
          <a:xfrm flipH="1">
            <a:off x="1295400" y="3886200"/>
            <a:ext cx="7620000" cy="1981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56325" name="Group 11"/>
          <p:cNvGrpSpPr>
            <a:grpSpLocks/>
          </p:cNvGrpSpPr>
          <p:nvPr/>
        </p:nvGrpSpPr>
        <p:grpSpPr bwMode="auto">
          <a:xfrm>
            <a:off x="3810000" y="3352800"/>
            <a:ext cx="228600" cy="228600"/>
            <a:chOff x="2400" y="2112"/>
            <a:chExt cx="144" cy="144"/>
          </a:xfrm>
        </p:grpSpPr>
        <p:sp>
          <p:nvSpPr>
            <p:cNvPr id="56358" name="Oval 6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59" name="Group 10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60" name="AutoShape 7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61" name="AutoShape 8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6" name="Group 12"/>
          <p:cNvGrpSpPr>
            <a:grpSpLocks/>
          </p:cNvGrpSpPr>
          <p:nvPr/>
        </p:nvGrpSpPr>
        <p:grpSpPr bwMode="auto">
          <a:xfrm>
            <a:off x="1447800" y="3581400"/>
            <a:ext cx="228600" cy="228600"/>
            <a:chOff x="2400" y="2112"/>
            <a:chExt cx="144" cy="144"/>
          </a:xfrm>
        </p:grpSpPr>
        <p:sp>
          <p:nvSpPr>
            <p:cNvPr id="56354" name="Oval 1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55" name="Group 1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56" name="AutoShape 1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7" name="AutoShape 1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7" name="Group 17"/>
          <p:cNvGrpSpPr>
            <a:grpSpLocks/>
          </p:cNvGrpSpPr>
          <p:nvPr/>
        </p:nvGrpSpPr>
        <p:grpSpPr bwMode="auto">
          <a:xfrm>
            <a:off x="3962400" y="3505200"/>
            <a:ext cx="228600" cy="228600"/>
            <a:chOff x="2400" y="2112"/>
            <a:chExt cx="144" cy="144"/>
          </a:xfrm>
        </p:grpSpPr>
        <p:sp>
          <p:nvSpPr>
            <p:cNvPr id="56350" name="Oval 18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51" name="Group 19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52" name="AutoShape 20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53" name="AutoShape 21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8" name="Group 22"/>
          <p:cNvGrpSpPr>
            <a:grpSpLocks/>
          </p:cNvGrpSpPr>
          <p:nvPr/>
        </p:nvGrpSpPr>
        <p:grpSpPr bwMode="auto">
          <a:xfrm>
            <a:off x="4114800" y="3657600"/>
            <a:ext cx="228600" cy="228600"/>
            <a:chOff x="2400" y="2112"/>
            <a:chExt cx="144" cy="144"/>
          </a:xfrm>
        </p:grpSpPr>
        <p:sp>
          <p:nvSpPr>
            <p:cNvPr id="56346" name="Oval 2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47" name="Group 2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48" name="AutoShape 2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9" name="AutoShape 2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29" name="Group 27"/>
          <p:cNvGrpSpPr>
            <a:grpSpLocks/>
          </p:cNvGrpSpPr>
          <p:nvPr/>
        </p:nvGrpSpPr>
        <p:grpSpPr bwMode="auto">
          <a:xfrm>
            <a:off x="3733800" y="3581400"/>
            <a:ext cx="228600" cy="228600"/>
            <a:chOff x="2400" y="2112"/>
            <a:chExt cx="144" cy="144"/>
          </a:xfrm>
        </p:grpSpPr>
        <p:sp>
          <p:nvSpPr>
            <p:cNvPr id="56342" name="Oval 28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43" name="Group 29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44" name="AutoShape 30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5" name="AutoShape 31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6330" name="Group 32"/>
          <p:cNvGrpSpPr>
            <a:grpSpLocks/>
          </p:cNvGrpSpPr>
          <p:nvPr/>
        </p:nvGrpSpPr>
        <p:grpSpPr bwMode="auto">
          <a:xfrm>
            <a:off x="3886200" y="3733800"/>
            <a:ext cx="228600" cy="228600"/>
            <a:chOff x="2400" y="2112"/>
            <a:chExt cx="144" cy="144"/>
          </a:xfrm>
        </p:grpSpPr>
        <p:sp>
          <p:nvSpPr>
            <p:cNvPr id="56338" name="Oval 33"/>
            <p:cNvSpPr>
              <a:spLocks noChangeArrowheads="1"/>
            </p:cNvSpPr>
            <p:nvPr/>
          </p:nvSpPr>
          <p:spPr bwMode="auto">
            <a:xfrm>
              <a:off x="2448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339" name="Group 34"/>
            <p:cNvGrpSpPr>
              <a:grpSpLocks/>
            </p:cNvGrpSpPr>
            <p:nvPr/>
          </p:nvGrpSpPr>
          <p:grpSpPr bwMode="auto">
            <a:xfrm>
              <a:off x="2400" y="2112"/>
              <a:ext cx="144" cy="144"/>
              <a:chOff x="1920" y="2112"/>
              <a:chExt cx="144" cy="144"/>
            </a:xfrm>
          </p:grpSpPr>
          <p:sp>
            <p:nvSpPr>
              <p:cNvPr id="56340" name="AutoShape 35"/>
              <p:cNvSpPr>
                <a:spLocks noChangeArrowheads="1"/>
              </p:cNvSpPr>
              <p:nvPr/>
            </p:nvSpPr>
            <p:spPr bwMode="auto">
              <a:xfrm>
                <a:off x="1968" y="2112"/>
                <a:ext cx="96" cy="14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341" name="AutoShape 36"/>
              <p:cNvSpPr>
                <a:spLocks noChangeArrowheads="1"/>
              </p:cNvSpPr>
              <p:nvPr/>
            </p:nvSpPr>
            <p:spPr bwMode="auto">
              <a:xfrm rot="10800000" flipH="1">
                <a:off x="1920" y="2160"/>
                <a:ext cx="96" cy="96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21600"/>
                  <a:gd name="T13" fmla="*/ 0 h 21600"/>
                  <a:gd name="T14" fmla="*/ 21600 w 21600"/>
                  <a:gd name="T15" fmla="*/ 765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5400" y="10800"/>
                    </a:moveTo>
                    <a:cubicBezTo>
                      <a:pt x="5400" y="7817"/>
                      <a:pt x="7817" y="5400"/>
                      <a:pt x="10800" y="5400"/>
                    </a:cubicBezTo>
                    <a:cubicBezTo>
                      <a:pt x="13782" y="5399"/>
                      <a:pt x="16199" y="7817"/>
                      <a:pt x="16200" y="10799"/>
                    </a:cubicBezTo>
                    <a:lnTo>
                      <a:pt x="21600" y="10800"/>
                    </a:lnTo>
                    <a:cubicBezTo>
                      <a:pt x="21600" y="4835"/>
                      <a:pt x="16764" y="0"/>
                      <a:pt x="10800" y="0"/>
                    </a:cubicBezTo>
                    <a:cubicBezTo>
                      <a:pt x="4835" y="0"/>
                      <a:pt x="0" y="4835"/>
                      <a:pt x="0" y="1080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6331" name="Oval 37"/>
          <p:cNvSpPr>
            <a:spLocks noChangeArrowheads="1"/>
          </p:cNvSpPr>
          <p:nvPr/>
        </p:nvSpPr>
        <p:spPr bwMode="auto">
          <a:xfrm>
            <a:off x="3657600" y="3276600"/>
            <a:ext cx="762000" cy="838200"/>
          </a:xfrm>
          <a:prstGeom prst="ellipse">
            <a:avLst/>
          </a:prstGeom>
          <a:noFill/>
          <a:ln w="9525">
            <a:solidFill>
              <a:schemeClr val="accent1"/>
            </a:solidFill>
            <a:prstDash val="lgDash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6332" name="Freeform 38"/>
          <p:cNvSpPr>
            <a:spLocks/>
          </p:cNvSpPr>
          <p:nvPr/>
        </p:nvSpPr>
        <p:spPr bwMode="auto">
          <a:xfrm rot="3998666">
            <a:off x="4267200" y="42672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3" name="Line 39"/>
          <p:cNvSpPr>
            <a:spLocks noChangeShapeType="1"/>
          </p:cNvSpPr>
          <p:nvPr/>
        </p:nvSpPr>
        <p:spPr bwMode="auto">
          <a:xfrm flipH="1">
            <a:off x="4419600" y="4038600"/>
            <a:ext cx="76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4" name="Freeform 40"/>
          <p:cNvSpPr>
            <a:spLocks/>
          </p:cNvSpPr>
          <p:nvPr/>
        </p:nvSpPr>
        <p:spPr bwMode="auto">
          <a:xfrm rot="1298666">
            <a:off x="3429000" y="3810000"/>
            <a:ext cx="762000" cy="152400"/>
          </a:xfrm>
          <a:custGeom>
            <a:avLst/>
            <a:gdLst>
              <a:gd name="T0" fmla="*/ 0 w 480"/>
              <a:gd name="T1" fmla="*/ 2147483647 h 96"/>
              <a:gd name="T2" fmla="*/ 2147483647 w 480"/>
              <a:gd name="T3" fmla="*/ 0 h 96"/>
              <a:gd name="T4" fmla="*/ 2147483647 w 480"/>
              <a:gd name="T5" fmla="*/ 2147483647 h 96"/>
              <a:gd name="T6" fmla="*/ 2147483647 w 480"/>
              <a:gd name="T7" fmla="*/ 0 h 96"/>
              <a:gd name="T8" fmla="*/ 2147483647 w 480"/>
              <a:gd name="T9" fmla="*/ 2147483647 h 96"/>
              <a:gd name="T10" fmla="*/ 2147483647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480"/>
              <a:gd name="T19" fmla="*/ 0 h 96"/>
              <a:gd name="T20" fmla="*/ 480 w 480"/>
              <a:gd name="T21" fmla="*/ 96 h 9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6335" name="Line 41"/>
          <p:cNvSpPr>
            <a:spLocks noChangeShapeType="1"/>
          </p:cNvSpPr>
          <p:nvPr/>
        </p:nvSpPr>
        <p:spPr bwMode="auto">
          <a:xfrm flipH="1">
            <a:off x="3352800" y="3810000"/>
            <a:ext cx="76200" cy="762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6336" name="Text Box 42"/>
          <p:cNvSpPr txBox="1">
            <a:spLocks noChangeArrowheads="1"/>
          </p:cNvSpPr>
          <p:nvPr/>
        </p:nvSpPr>
        <p:spPr bwMode="auto">
          <a:xfrm>
            <a:off x="4860925" y="4227513"/>
            <a:ext cx="590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T(z)</a:t>
            </a:r>
          </a:p>
        </p:txBody>
      </p:sp>
      <p:sp>
        <p:nvSpPr>
          <p:cNvPr id="56337" name="Text Box 42"/>
          <p:cNvSpPr txBox="1">
            <a:spLocks noChangeArrowheads="1"/>
          </p:cNvSpPr>
          <p:nvPr/>
        </p:nvSpPr>
        <p:spPr bwMode="auto">
          <a:xfrm>
            <a:off x="4632325" y="2093913"/>
            <a:ext cx="385286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По эффекту Сюняева-Зельдовича</a:t>
            </a:r>
            <a:br>
              <a:rPr lang="ru-RU"/>
            </a:br>
            <a:r>
              <a:rPr lang="ru-RU"/>
              <a:t>По возбуждению линий</a:t>
            </a:r>
            <a:endParaRPr lang="en-US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Наборы данных</a:t>
            </a:r>
            <a:endParaRPr lang="en-US" b="1" smtClean="0"/>
          </a:p>
        </p:txBody>
      </p:sp>
      <p:sp>
        <p:nvSpPr>
          <p:cNvPr id="57346" name="Text Box 5"/>
          <p:cNvSpPr txBox="1">
            <a:spLocks noChangeArrowheads="1"/>
          </p:cNvSpPr>
          <p:nvPr/>
        </p:nvSpPr>
        <p:spPr bwMode="auto">
          <a:xfrm>
            <a:off x="1127125" y="2932113"/>
            <a:ext cx="7888288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ru-RU"/>
              <a:t> </a:t>
            </a:r>
            <a:r>
              <a:rPr lang="en-US"/>
              <a:t>Gravastar &amp; Co.: </a:t>
            </a:r>
            <a:r>
              <a:rPr lang="ru-RU"/>
              <a:t>черные дыры разных масс, состояния</a:t>
            </a:r>
          </a:p>
          <a:p>
            <a:pPr>
              <a:buFontTx/>
              <a:buChar char="•"/>
            </a:pPr>
            <a:r>
              <a:rPr lang="ru-RU"/>
              <a:t> альтернативы магнитарам: вспышки, спокойные состояния, эволюция</a:t>
            </a:r>
          </a:p>
          <a:p>
            <a:pPr>
              <a:buFontTx/>
              <a:buChar char="•"/>
            </a:pPr>
            <a:r>
              <a:rPr lang="ru-RU"/>
              <a:t> альтернативные космологии: </a:t>
            </a:r>
            <a:r>
              <a:rPr lang="en-US"/>
              <a:t>CMB, </a:t>
            </a:r>
            <a:r>
              <a:rPr lang="ru-RU"/>
              <a:t>структура, нуклеосинтез, динамика</a:t>
            </a:r>
            <a:endParaRPr lang="en-US"/>
          </a:p>
          <a:p>
            <a:pPr>
              <a:buFontTx/>
              <a:buChar char="•"/>
            </a:pPr>
            <a:r>
              <a:rPr lang="en-US"/>
              <a:t> MOND: </a:t>
            </a:r>
            <a:r>
              <a:rPr lang="ru-RU"/>
              <a:t>галактики+скопления</a:t>
            </a:r>
            <a:endParaRPr lang="en-US"/>
          </a:p>
        </p:txBody>
      </p:sp>
      <p:sp>
        <p:nvSpPr>
          <p:cNvPr id="57347" name="Text Box 4"/>
          <p:cNvSpPr txBox="1">
            <a:spLocks noChangeArrowheads="1"/>
          </p:cNvSpPr>
          <p:nvPr/>
        </p:nvSpPr>
        <p:spPr bwMode="auto">
          <a:xfrm>
            <a:off x="593725" y="1484313"/>
            <a:ext cx="74310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Наличие комплекса данных, позволяет отбрасывать альтернативы,</a:t>
            </a:r>
          </a:p>
          <a:p>
            <a:r>
              <a:rPr lang="ru-RU"/>
              <a:t>объясняющие лишь один аспект.</a:t>
            </a:r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Шарообразность Земли</a:t>
            </a:r>
            <a:endParaRPr lang="en-US" b="1" smtClean="0"/>
          </a:p>
        </p:txBody>
      </p:sp>
      <p:pic>
        <p:nvPicPr>
          <p:cNvPr id="1843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1295400"/>
            <a:ext cx="295433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4370388"/>
            <a:ext cx="2971800" cy="225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7"/>
          <p:cNvSpPr txBox="1">
            <a:spLocks noChangeArrowheads="1"/>
          </p:cNvSpPr>
          <p:nvPr/>
        </p:nvSpPr>
        <p:spPr bwMode="auto">
          <a:xfrm>
            <a:off x="4022725" y="2322513"/>
            <a:ext cx="45847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Ранние идеи о шарообразности Земли – </a:t>
            </a:r>
            <a:br>
              <a:rPr lang="ru-RU"/>
            </a:br>
            <a:r>
              <a:rPr lang="ru-RU"/>
              <a:t>малообоснованные предположения,</a:t>
            </a:r>
            <a:br>
              <a:rPr lang="ru-RU"/>
            </a:br>
            <a:r>
              <a:rPr lang="ru-RU"/>
              <a:t>или хорошие гипотезы?</a:t>
            </a:r>
            <a:endParaRPr lang="en-US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0" y="0"/>
            <a:ext cx="8740775" cy="1371600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Странное вещество и страпельки</a:t>
            </a:r>
          </a:p>
        </p:txBody>
      </p:sp>
      <p:sp>
        <p:nvSpPr>
          <p:cNvPr id="58370" name="Text Box 3"/>
          <p:cNvSpPr txBox="1">
            <a:spLocks noChangeArrowheads="1"/>
          </p:cNvSpPr>
          <p:nvPr/>
        </p:nvSpPr>
        <p:spPr bwMode="auto">
          <a:xfrm>
            <a:off x="447675" y="1792288"/>
            <a:ext cx="51974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Кварковое вещество – «самодостаточно».</a:t>
            </a:r>
            <a:br>
              <a:rPr lang="ru-RU"/>
            </a:br>
            <a:r>
              <a:rPr lang="ru-RU"/>
              <a:t>Для его устойчивости не нужна гравитация.</a:t>
            </a:r>
          </a:p>
          <a:p>
            <a:r>
              <a:rPr lang="ru-RU"/>
              <a:t>Т.е., могут существовать как странные звезды,</a:t>
            </a:r>
          </a:p>
          <a:p>
            <a:r>
              <a:rPr lang="ru-RU"/>
              <a:t>Так и маленькие комочки, капельки.</a:t>
            </a:r>
          </a:p>
        </p:txBody>
      </p:sp>
      <p:pic>
        <p:nvPicPr>
          <p:cNvPr id="58371" name="Picture 4" descr="carbon12"/>
          <p:cNvPicPr>
            <a:picLocks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81000" y="3236913"/>
            <a:ext cx="4745038" cy="2862262"/>
          </a:xfrm>
        </p:spPr>
      </p:pic>
      <p:sp>
        <p:nvSpPr>
          <p:cNvPr id="58372" name="Text Box 5"/>
          <p:cNvSpPr txBox="1">
            <a:spLocks noChangeArrowheads="1"/>
          </p:cNvSpPr>
          <p:nvPr/>
        </p:nvSpPr>
        <p:spPr bwMode="auto">
          <a:xfrm>
            <a:off x="5435600" y="3068638"/>
            <a:ext cx="3484563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Страпельки могут встречаться</a:t>
            </a:r>
            <a:br>
              <a:rPr lang="ru-RU"/>
            </a:br>
            <a:r>
              <a:rPr lang="ru-RU"/>
              <a:t>в космических лучах.</a:t>
            </a:r>
            <a:br>
              <a:rPr lang="ru-RU"/>
            </a:br>
            <a:r>
              <a:rPr lang="ru-RU"/>
              <a:t>Это будут частицы с</a:t>
            </a:r>
            <a:br>
              <a:rPr lang="ru-RU"/>
            </a:br>
            <a:r>
              <a:rPr lang="ru-RU"/>
              <a:t>большой массой, но с зарядом</a:t>
            </a:r>
            <a:br>
              <a:rPr lang="ru-RU"/>
            </a:br>
            <a:r>
              <a:rPr lang="ru-RU"/>
              <a:t>относительно небольшим.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Странная кварковая эпидемия</a:t>
            </a:r>
          </a:p>
        </p:txBody>
      </p:sp>
      <p:pic>
        <p:nvPicPr>
          <p:cNvPr id="60418" name="Picture 3" descr="coalescence"/>
          <p:cNvPicPr>
            <a:picLocks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84213" y="1700213"/>
            <a:ext cx="3832225" cy="3886200"/>
          </a:xfrm>
        </p:spPr>
      </p:pic>
      <p:sp>
        <p:nvSpPr>
          <p:cNvPr id="60419" name="Text Box 4"/>
          <p:cNvSpPr txBox="1">
            <a:spLocks noChangeArrowheads="1"/>
          </p:cNvSpPr>
          <p:nvPr/>
        </p:nvSpPr>
        <p:spPr bwMode="auto">
          <a:xfrm>
            <a:off x="4911725" y="1792288"/>
            <a:ext cx="4070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Если в недрах компактных объектов</a:t>
            </a:r>
            <a:br>
              <a:rPr lang="ru-RU"/>
            </a:br>
            <a:r>
              <a:rPr lang="ru-RU"/>
              <a:t>есть кварковое вещество, то после</a:t>
            </a:r>
            <a:br>
              <a:rPr lang="ru-RU"/>
            </a:br>
            <a:r>
              <a:rPr lang="ru-RU"/>
              <a:t>слияний оно будет выбрасываться.</a:t>
            </a:r>
            <a:br>
              <a:rPr lang="ru-RU"/>
            </a:br>
            <a:r>
              <a:rPr lang="ru-RU"/>
              <a:t>Далее, страпельки могут попадать</a:t>
            </a:r>
            <a:br>
              <a:rPr lang="ru-RU"/>
            </a:br>
            <a:r>
              <a:rPr lang="ru-RU"/>
              <a:t>в другие нейтронные звезды, </a:t>
            </a:r>
            <a:br>
              <a:rPr lang="ru-RU"/>
            </a:br>
            <a:r>
              <a:rPr lang="ru-RU"/>
              <a:t>превращая их в кварковые…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Слияние нейтронных звезд</a:t>
            </a:r>
            <a:endParaRPr lang="en-US" b="1" smtClean="0"/>
          </a:p>
        </p:txBody>
      </p:sp>
      <p:sp>
        <p:nvSpPr>
          <p:cNvPr id="61442" name="Text Box 3"/>
          <p:cNvSpPr txBox="1">
            <a:spLocks noChangeArrowheads="1"/>
          </p:cNvSpPr>
          <p:nvPr/>
        </p:nvSpPr>
        <p:spPr bwMode="auto">
          <a:xfrm>
            <a:off x="365125" y="63690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>
              <a:latin typeface="Arial Black" pitchFamily="34" charset="0"/>
            </a:endParaRPr>
          </a:p>
        </p:txBody>
      </p:sp>
      <p:pic>
        <p:nvPicPr>
          <p:cNvPr id="31748" name="movie1win.avi">
            <a:hlinkClick r:id="" action="ppaction://media"/>
          </p:cNvPr>
          <p:cNvPicPr>
            <a:picLocks noRot="1" noChangeAspect="1" noChangeArrowheads="1"/>
          </p:cNvPicPr>
          <p:nvPr>
            <p:ph idx="1"/>
            <a:vide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1882775" y="1676400"/>
            <a:ext cx="5378450" cy="44227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7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17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748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748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4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ru-RU" sz="4000" b="1" smtClean="0"/>
              <a:t>Так чем же темное вещество лучше НЛО?</a:t>
            </a:r>
            <a:endParaRPr lang="en-US" sz="4000" b="1" smtClean="0"/>
          </a:p>
        </p:txBody>
      </p:sp>
      <p:sp>
        <p:nvSpPr>
          <p:cNvPr id="63490" name="Text Box 5"/>
          <p:cNvSpPr txBox="1">
            <a:spLocks noChangeArrowheads="1"/>
          </p:cNvSpPr>
          <p:nvPr/>
        </p:nvSpPr>
        <p:spPr bwMode="auto">
          <a:xfrm>
            <a:off x="288925" y="2703513"/>
            <a:ext cx="87915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Темное вещество – это самая консервативная гипотеза, объясняющая большой</a:t>
            </a:r>
            <a:br>
              <a:rPr lang="ru-RU"/>
            </a:br>
            <a:r>
              <a:rPr lang="ru-RU"/>
              <a:t>комплекс наблюдательных данных и связанная с рядом стандартных моделей.</a:t>
            </a:r>
          </a:p>
          <a:p>
            <a:endParaRPr lang="ru-RU"/>
          </a:p>
          <a:p>
            <a:r>
              <a:rPr lang="ru-RU"/>
              <a:t>Гипотеза внеземных НЛО – это экстравагантное объяснение набора</a:t>
            </a:r>
            <a:br>
              <a:rPr lang="ru-RU"/>
            </a:br>
            <a:r>
              <a:rPr lang="ru-RU"/>
              <a:t>неподтвержденных данных, находящаяся в противоречии с несколькими</a:t>
            </a:r>
            <a:br>
              <a:rPr lang="ru-RU"/>
            </a:br>
            <a:r>
              <a:rPr lang="ru-RU"/>
              <a:t>стандартными гипотезами. 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Где почитать</a:t>
            </a:r>
            <a:endParaRPr lang="en-US" b="1" smtClean="0"/>
          </a:p>
        </p:txBody>
      </p:sp>
      <p:sp>
        <p:nvSpPr>
          <p:cNvPr id="64514" name="Text Box 5"/>
          <p:cNvSpPr txBox="1">
            <a:spLocks noChangeArrowheads="1"/>
          </p:cNvSpPr>
          <p:nvPr/>
        </p:nvSpPr>
        <p:spPr bwMode="auto">
          <a:xfrm>
            <a:off x="381000" y="2819400"/>
            <a:ext cx="42052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ТрВ-Наука </a:t>
            </a:r>
            <a:r>
              <a:rPr lang="en-US"/>
              <a:t>N40</a:t>
            </a:r>
            <a:r>
              <a:rPr lang="ru-RU"/>
              <a:t>, стр. 6 </a:t>
            </a:r>
            <a:r>
              <a:rPr lang="en-US"/>
              <a:t> </a:t>
            </a:r>
            <a:r>
              <a:rPr lang="ru-RU"/>
              <a:t>(октябрь 2009)</a:t>
            </a:r>
          </a:p>
          <a:p>
            <a:r>
              <a:rPr lang="ru-RU"/>
              <a:t>ТрВ-Наука </a:t>
            </a:r>
            <a:r>
              <a:rPr lang="en-US"/>
              <a:t>N4</a:t>
            </a:r>
            <a:r>
              <a:rPr lang="ru-RU"/>
              <a:t>1, стр. 10</a:t>
            </a:r>
            <a:r>
              <a:rPr lang="en-US"/>
              <a:t> </a:t>
            </a:r>
            <a:r>
              <a:rPr lang="ru-RU"/>
              <a:t>(ноябрь 2009)</a:t>
            </a:r>
            <a:endParaRPr lang="en-US"/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365125" y="3694113"/>
            <a:ext cx="2127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u="sng">
                <a:solidFill>
                  <a:schemeClr val="hlink"/>
                </a:solidFill>
              </a:rPr>
              <a:t>http://trv-science.ru</a:t>
            </a:r>
          </a:p>
        </p:txBody>
      </p:sp>
      <p:grpSp>
        <p:nvGrpSpPr>
          <p:cNvPr id="64516" name="Group 7"/>
          <p:cNvGrpSpPr>
            <a:grpSpLocks/>
          </p:cNvGrpSpPr>
          <p:nvPr/>
        </p:nvGrpSpPr>
        <p:grpSpPr bwMode="auto">
          <a:xfrm>
            <a:off x="6858000" y="4572000"/>
            <a:ext cx="2133600" cy="2057400"/>
            <a:chOff x="3120" y="2400"/>
            <a:chExt cx="1728" cy="1728"/>
          </a:xfrm>
        </p:grpSpPr>
        <p:sp>
          <p:nvSpPr>
            <p:cNvPr id="64518" name="Rectangle 5"/>
            <p:cNvSpPr>
              <a:spLocks noChangeArrowheads="1"/>
            </p:cNvSpPr>
            <p:nvPr/>
          </p:nvSpPr>
          <p:spPr bwMode="auto">
            <a:xfrm>
              <a:off x="3120" y="2400"/>
              <a:ext cx="1728" cy="172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19" name="Rectangle 6"/>
            <p:cNvSpPr>
              <a:spLocks noChangeArrowheads="1"/>
            </p:cNvSpPr>
            <p:nvPr/>
          </p:nvSpPr>
          <p:spPr bwMode="auto">
            <a:xfrm rot="2868933">
              <a:off x="3350" y="2653"/>
              <a:ext cx="1248" cy="1200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endParaRPr lang="en-US"/>
            </a:p>
          </p:txBody>
        </p:sp>
      </p:grpSp>
      <p:sp>
        <p:nvSpPr>
          <p:cNvPr id="64517" name="Text Box 8"/>
          <p:cNvSpPr txBox="1">
            <a:spLocks noChangeArrowheads="1"/>
          </p:cNvSpPr>
          <p:nvPr/>
        </p:nvSpPr>
        <p:spPr bwMode="auto">
          <a:xfrm>
            <a:off x="457200" y="5638800"/>
            <a:ext cx="34226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Где спросить:</a:t>
            </a:r>
          </a:p>
          <a:p>
            <a:r>
              <a:rPr lang="en-US"/>
              <a:t>http://sergepolar.livejournal.com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Шарообразность Земли</a:t>
            </a:r>
            <a:endParaRPr lang="en-US" b="1" smtClean="0"/>
          </a:p>
        </p:txBody>
      </p:sp>
      <p:pic>
        <p:nvPicPr>
          <p:cNvPr id="19458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1752600"/>
            <a:ext cx="3028950" cy="455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863" y="2895600"/>
            <a:ext cx="2878137" cy="372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12"/>
          <p:cNvSpPr txBox="1">
            <a:spLocks noChangeArrowheads="1"/>
          </p:cNvSpPr>
          <p:nvPr/>
        </p:nvSpPr>
        <p:spPr bwMode="auto">
          <a:xfrm>
            <a:off x="3505200" y="1676400"/>
            <a:ext cx="24844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Наблюдения</a:t>
            </a:r>
            <a:br>
              <a:rPr lang="ru-RU"/>
            </a:br>
            <a:r>
              <a:rPr lang="ru-RU"/>
              <a:t>лунных затмений</a:t>
            </a:r>
            <a:br>
              <a:rPr lang="ru-RU"/>
            </a:br>
            <a:r>
              <a:rPr lang="ru-RU"/>
              <a:t>позволяли говорить</a:t>
            </a:r>
            <a:br>
              <a:rPr lang="ru-RU"/>
            </a:br>
            <a:r>
              <a:rPr lang="ru-RU"/>
              <a:t>о том, что Земля</a:t>
            </a:r>
            <a:br>
              <a:rPr lang="ru-RU"/>
            </a:br>
            <a:r>
              <a:rPr lang="ru-RU"/>
              <a:t>имеет шарообразную</a:t>
            </a:r>
            <a:br>
              <a:rPr lang="ru-RU"/>
            </a:br>
            <a:r>
              <a:rPr lang="ru-RU"/>
              <a:t>форму.</a:t>
            </a:r>
            <a:endParaRPr lang="en-US"/>
          </a:p>
        </p:txBody>
      </p:sp>
      <p:sp>
        <p:nvSpPr>
          <p:cNvPr id="19461" name="Text Box 13"/>
          <p:cNvSpPr txBox="1">
            <a:spLocks noChangeArrowheads="1"/>
          </p:cNvSpPr>
          <p:nvPr/>
        </p:nvSpPr>
        <p:spPr bwMode="auto">
          <a:xfrm>
            <a:off x="3429000" y="3733800"/>
            <a:ext cx="28178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Эратосфеном было</a:t>
            </a:r>
            <a:br>
              <a:rPr lang="ru-RU"/>
            </a:br>
            <a:r>
              <a:rPr lang="ru-RU"/>
              <a:t>проведено измерение</a:t>
            </a:r>
            <a:br>
              <a:rPr lang="ru-RU"/>
            </a:br>
            <a:r>
              <a:rPr lang="ru-RU"/>
              <a:t>диаметра земной</a:t>
            </a:r>
            <a:br>
              <a:rPr lang="ru-RU"/>
            </a:br>
            <a:r>
              <a:rPr lang="ru-RU"/>
              <a:t>окружности (3 в. до н.э.).</a:t>
            </a:r>
          </a:p>
          <a:p>
            <a:endParaRPr lang="ru-RU"/>
          </a:p>
          <a:p>
            <a:r>
              <a:rPr lang="ru-RU"/>
              <a:t>Шарообразность тогда</a:t>
            </a:r>
            <a:br>
              <a:rPr lang="ru-RU"/>
            </a:br>
            <a:r>
              <a:rPr lang="ru-RU"/>
              <a:t>была гипотезой!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0" y="-228600"/>
            <a:ext cx="9144000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Гипотезы в современной науке</a:t>
            </a:r>
            <a:endParaRPr lang="en-US" b="1" smtClean="0"/>
          </a:p>
        </p:txBody>
      </p:sp>
      <p:sp>
        <p:nvSpPr>
          <p:cNvPr id="20482" name="Line 5"/>
          <p:cNvSpPr>
            <a:spLocks noChangeShapeType="1"/>
          </p:cNvSpPr>
          <p:nvPr/>
        </p:nvSpPr>
        <p:spPr bwMode="auto">
          <a:xfrm flipH="1">
            <a:off x="1676400" y="762000"/>
            <a:ext cx="13716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3" name="Line 6"/>
          <p:cNvSpPr>
            <a:spLocks noChangeShapeType="1"/>
          </p:cNvSpPr>
          <p:nvPr/>
        </p:nvSpPr>
        <p:spPr bwMode="auto">
          <a:xfrm>
            <a:off x="5334000" y="914400"/>
            <a:ext cx="12954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0484" name="Text Box 7"/>
          <p:cNvSpPr txBox="1">
            <a:spLocks noChangeArrowheads="1"/>
          </p:cNvSpPr>
          <p:nvPr/>
        </p:nvSpPr>
        <p:spPr bwMode="auto">
          <a:xfrm>
            <a:off x="304800" y="1905000"/>
            <a:ext cx="2203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Рабочие гипотезы</a:t>
            </a:r>
            <a:br>
              <a:rPr lang="ru-RU"/>
            </a:br>
            <a:r>
              <a:rPr lang="ru-RU"/>
              <a:t>(внутренняя кухня)</a:t>
            </a:r>
            <a:endParaRPr lang="en-US"/>
          </a:p>
        </p:txBody>
      </p:sp>
      <p:sp>
        <p:nvSpPr>
          <p:cNvPr id="20485" name="Text Box 8"/>
          <p:cNvSpPr txBox="1">
            <a:spLocks noChangeArrowheads="1"/>
          </p:cNvSpPr>
          <p:nvPr/>
        </p:nvSpPr>
        <p:spPr bwMode="auto">
          <a:xfrm>
            <a:off x="5638800" y="1905000"/>
            <a:ext cx="32162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Публичные гипотезы</a:t>
            </a:r>
            <a:br>
              <a:rPr lang="ru-RU"/>
            </a:br>
            <a:r>
              <a:rPr lang="ru-RU"/>
              <a:t>(обсуждение в публикациях)</a:t>
            </a:r>
            <a:endParaRPr lang="en-US"/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43600" y="2819400"/>
            <a:ext cx="25320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2743200"/>
            <a:ext cx="2559050" cy="389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Обсуждаемые гипотезы</a:t>
            </a:r>
            <a:endParaRPr lang="en-US" b="1" smtClean="0"/>
          </a:p>
        </p:txBody>
      </p:sp>
      <p:sp>
        <p:nvSpPr>
          <p:cNvPr id="21506" name="Text Box 3"/>
          <p:cNvSpPr txBox="1">
            <a:spLocks noChangeArrowheads="1"/>
          </p:cNvSpPr>
          <p:nvPr/>
        </p:nvSpPr>
        <p:spPr bwMode="auto">
          <a:xfrm>
            <a:off x="517525" y="2703513"/>
            <a:ext cx="385603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Нельзя опубликовать голую идею.</a:t>
            </a:r>
          </a:p>
          <a:p>
            <a:r>
              <a:rPr lang="ru-RU"/>
              <a:t>Надо, как минимум, ответить на</a:t>
            </a:r>
            <a:br>
              <a:rPr lang="ru-RU"/>
            </a:br>
            <a:r>
              <a:rPr lang="ru-RU"/>
              <a:t>«сразу возникающие» вопросы.</a:t>
            </a:r>
            <a:br>
              <a:rPr lang="ru-RU"/>
            </a:br>
            <a:r>
              <a:rPr lang="ru-RU"/>
              <a:t>А лучше, что-то посчитать и</a:t>
            </a:r>
            <a:br>
              <a:rPr lang="ru-RU"/>
            </a:br>
            <a:r>
              <a:rPr lang="ru-RU"/>
              <a:t>предсказать.</a:t>
            </a:r>
            <a:endParaRPr lang="en-US"/>
          </a:p>
        </p:txBody>
      </p:sp>
      <p:pic>
        <p:nvPicPr>
          <p:cNvPr id="21507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1905000"/>
            <a:ext cx="428625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Rectangle 5"/>
          <p:cNvSpPr>
            <a:spLocks noChangeArrowheads="1"/>
          </p:cNvSpPr>
          <p:nvPr/>
        </p:nvSpPr>
        <p:spPr bwMode="auto">
          <a:xfrm>
            <a:off x="533400" y="5638800"/>
            <a:ext cx="3703638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ru-RU"/>
              <a:t>Наука большая. </a:t>
            </a:r>
          </a:p>
          <a:p>
            <a:pPr eaLnBrk="0" hangingPunct="0">
              <a:spcBef>
                <a:spcPct val="30000"/>
              </a:spcBef>
            </a:pPr>
            <a:r>
              <a:rPr lang="ru-RU"/>
              <a:t>Много человеко-часов. </a:t>
            </a:r>
          </a:p>
          <a:p>
            <a:pPr eaLnBrk="0" hangingPunct="0">
              <a:spcBef>
                <a:spcPct val="30000"/>
              </a:spcBef>
            </a:pPr>
            <a:r>
              <a:rPr lang="ru-RU"/>
              <a:t>Много мотивации и конкуренции.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sz="4000" b="1" smtClean="0"/>
              <a:t>Гипотезы надо </a:t>
            </a:r>
            <a:br>
              <a:rPr lang="ru-RU" sz="4000" b="1" smtClean="0"/>
            </a:br>
            <a:r>
              <a:rPr lang="ru-RU" sz="4000" b="1" smtClean="0"/>
              <a:t>обосновывать и проверять!</a:t>
            </a:r>
            <a:endParaRPr lang="en-US" sz="4000" b="1" smtClean="0"/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228600" y="2362200"/>
            <a:ext cx="78978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Астрология. </a:t>
            </a:r>
          </a:p>
          <a:p>
            <a:r>
              <a:rPr lang="ru-RU"/>
              <a:t>Обоснования, основанные на достоверном знании, отсутствуют.</a:t>
            </a:r>
          </a:p>
          <a:p>
            <a:r>
              <a:rPr lang="ru-RU"/>
              <a:t>Проведенные исследования показали, что нет статистически значимого</a:t>
            </a:r>
            <a:br>
              <a:rPr lang="ru-RU"/>
            </a:br>
            <a:r>
              <a:rPr lang="ru-RU"/>
              <a:t>выполнения предсказаний.</a:t>
            </a:r>
            <a:endParaRPr lang="en-US"/>
          </a:p>
        </p:txBody>
      </p:sp>
      <p:pic>
        <p:nvPicPr>
          <p:cNvPr id="22531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48400" y="3486150"/>
            <a:ext cx="2762250" cy="337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4876800"/>
            <a:ext cx="1028700" cy="161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228600" y="0"/>
            <a:ext cx="8510588" cy="1325563"/>
          </a:xfrm>
        </p:spPr>
        <p:txBody>
          <a:bodyPr/>
          <a:lstStyle/>
          <a:p>
            <a:pPr>
              <a:defRPr/>
            </a:pPr>
            <a:r>
              <a:rPr lang="ru-RU" b="1" smtClean="0"/>
              <a:t>Научная кухня</a:t>
            </a:r>
            <a:endParaRPr lang="en-US" b="1" smtClean="0"/>
          </a:p>
        </p:txBody>
      </p:sp>
      <p:sp>
        <p:nvSpPr>
          <p:cNvPr id="23554" name="Rectangle 5"/>
          <p:cNvSpPr>
            <a:spLocks noChangeArrowheads="1"/>
          </p:cNvSpPr>
          <p:nvPr/>
        </p:nvSpPr>
        <p:spPr bwMode="auto">
          <a:xfrm>
            <a:off x="228600" y="4267200"/>
            <a:ext cx="22590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ru-RU"/>
              <a:t>«</a:t>
            </a:r>
            <a:r>
              <a:rPr lang="en-US"/>
              <a:t>It's all in the mind</a:t>
            </a:r>
            <a:r>
              <a:rPr lang="ru-RU"/>
              <a:t>»</a:t>
            </a:r>
            <a:r>
              <a:rPr lang="en-US"/>
              <a:t> </a:t>
            </a:r>
          </a:p>
        </p:txBody>
      </p:sp>
      <p:pic>
        <p:nvPicPr>
          <p:cNvPr id="23555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19200"/>
            <a:ext cx="4562475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4860925" y="2093913"/>
            <a:ext cx="4295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Аутсайдер, изучая только публикации,</a:t>
            </a:r>
            <a:br>
              <a:rPr lang="ru-RU"/>
            </a:br>
            <a:r>
              <a:rPr lang="ru-RU"/>
              <a:t>не всегда может знать, какие идеи</a:t>
            </a:r>
            <a:br>
              <a:rPr lang="ru-RU"/>
            </a:br>
            <a:r>
              <a:rPr lang="ru-RU"/>
              <a:t>обсуждаются, а уж тем более, какие</a:t>
            </a:r>
            <a:br>
              <a:rPr lang="ru-RU"/>
            </a:br>
            <a:r>
              <a:rPr lang="ru-RU"/>
              <a:t>идеи приходят в голову другим.</a:t>
            </a:r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блака">
  <a:themeElements>
    <a:clrScheme name="Облака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Облака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блака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блака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блака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Clouds</Template>
  <TotalTime>3385</TotalTime>
  <Words>1204</Words>
  <Application>Microsoft PowerPoint</Application>
  <PresentationFormat>On-screen Show (4:3)</PresentationFormat>
  <Paragraphs>210</Paragraphs>
  <Slides>44</Slides>
  <Notes>8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50" baseType="lpstr">
      <vt:lpstr>Arial</vt:lpstr>
      <vt:lpstr>Wingdings</vt:lpstr>
      <vt:lpstr>Calibri</vt:lpstr>
      <vt:lpstr>Tahoma</vt:lpstr>
      <vt:lpstr>Arial Black</vt:lpstr>
      <vt:lpstr>Облака</vt:lpstr>
      <vt:lpstr>Гипотезы в астрофизике: чем темная материя лучше чем НЛО</vt:lpstr>
      <vt:lpstr>Слайд 2</vt:lpstr>
      <vt:lpstr>Hypotheses non fingo</vt:lpstr>
      <vt:lpstr>Шарообразность Земли</vt:lpstr>
      <vt:lpstr>Шарообразность Земли</vt:lpstr>
      <vt:lpstr>Гипотезы в современной науке</vt:lpstr>
      <vt:lpstr>Обсуждаемые гипотезы</vt:lpstr>
      <vt:lpstr>Гипотезы надо  обосновывать и проверять!</vt:lpstr>
      <vt:lpstr>Научная кухня</vt:lpstr>
      <vt:lpstr>Консерватизм + антидогматизм</vt:lpstr>
      <vt:lpstr>Конкуренция в науке</vt:lpstr>
      <vt:lpstr>Поиски внеземного разума</vt:lpstr>
      <vt:lpstr>UFO vs. SETI</vt:lpstr>
      <vt:lpstr>Эволюция гипотез</vt:lpstr>
      <vt:lpstr>Экзопланеты</vt:lpstr>
      <vt:lpstr>Золотой зуб во рту кита</vt:lpstr>
      <vt:lpstr>Стандартные гипотезы</vt:lpstr>
      <vt:lpstr>Примеры стандартных моделей</vt:lpstr>
      <vt:lpstr>ΛCDM-модель в космологии</vt:lpstr>
      <vt:lpstr>Темное вещество</vt:lpstr>
      <vt:lpstr>Темное вещество</vt:lpstr>
      <vt:lpstr>Столкновение скоплений галактик</vt:lpstr>
      <vt:lpstr>Прямые поиски темной материи в лабораториях на Земле</vt:lpstr>
      <vt:lpstr>Поиски следов аннигиляции</vt:lpstr>
      <vt:lpstr>Поиск следов аннигиляции - 2</vt:lpstr>
      <vt:lpstr>GLAST/Fermi</vt:lpstr>
      <vt:lpstr>Что-то темнеет?</vt:lpstr>
      <vt:lpstr>Нейтрино</vt:lpstr>
      <vt:lpstr>Тесты ОТО</vt:lpstr>
      <vt:lpstr>Черные дыры</vt:lpstr>
      <vt:lpstr>Sgr A*</vt:lpstr>
      <vt:lpstr>В Sgr A* нет горизонта?</vt:lpstr>
      <vt:lpstr>Двойные системы</vt:lpstr>
      <vt:lpstr>Магнитары</vt:lpstr>
      <vt:lpstr>Наверное, все проще!</vt:lpstr>
      <vt:lpstr>Яркие перья</vt:lpstr>
      <vt:lpstr>Нестандартные модели</vt:lpstr>
      <vt:lpstr>Ключевые факты </vt:lpstr>
      <vt:lpstr>Наборы данных</vt:lpstr>
      <vt:lpstr>Странное вещество и страпельки</vt:lpstr>
      <vt:lpstr>Странная кварковая эпидемия</vt:lpstr>
      <vt:lpstr>Слияние нейтронных звезд</vt:lpstr>
      <vt:lpstr>Так чем же темное вещество лучше НЛО?</vt:lpstr>
      <vt:lpstr>Где почитать</vt:lpstr>
    </vt:vector>
  </TitlesOfParts>
  <Company>SAI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Гипотезы в астрофизике: чем темная материя лучше НЛО</dc:title>
  <dc:creator>sternberg pk</dc:creator>
  <cp:lastModifiedBy>sternberg pk</cp:lastModifiedBy>
  <cp:revision>57</cp:revision>
  <cp:lastPrinted>1601-01-01T00:00:00Z</cp:lastPrinted>
  <dcterms:created xsi:type="dcterms:W3CDTF">2010-01-25T07:17:04Z</dcterms:created>
  <dcterms:modified xsi:type="dcterms:W3CDTF">2010-02-25T14:35:53Z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