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4"/>
  </p:notesMasterIdLst>
  <p:sldIdLst>
    <p:sldId id="256" r:id="rId2"/>
    <p:sldId id="258" r:id="rId3"/>
    <p:sldId id="261" r:id="rId4"/>
    <p:sldId id="345" r:id="rId5"/>
    <p:sldId id="346" r:id="rId6"/>
    <p:sldId id="343" r:id="rId7"/>
    <p:sldId id="257" r:id="rId8"/>
    <p:sldId id="348" r:id="rId9"/>
    <p:sldId id="317" r:id="rId10"/>
    <p:sldId id="338" r:id="rId11"/>
    <p:sldId id="349" r:id="rId12"/>
    <p:sldId id="342" r:id="rId13"/>
    <p:sldId id="263" r:id="rId14"/>
    <p:sldId id="337" r:id="rId15"/>
    <p:sldId id="328" r:id="rId16"/>
    <p:sldId id="339" r:id="rId17"/>
    <p:sldId id="344" r:id="rId18"/>
    <p:sldId id="260" r:id="rId19"/>
    <p:sldId id="318" r:id="rId20"/>
    <p:sldId id="264" r:id="rId21"/>
    <p:sldId id="331" r:id="rId22"/>
    <p:sldId id="265" r:id="rId23"/>
    <p:sldId id="329" r:id="rId24"/>
    <p:sldId id="334" r:id="rId25"/>
    <p:sldId id="330" r:id="rId26"/>
    <p:sldId id="322" r:id="rId27"/>
    <p:sldId id="333" r:id="rId28"/>
    <p:sldId id="323" r:id="rId29"/>
    <p:sldId id="325" r:id="rId30"/>
    <p:sldId id="324" r:id="rId31"/>
    <p:sldId id="319" r:id="rId32"/>
    <p:sldId id="340" r:id="rId33"/>
  </p:sldIdLst>
  <p:sldSz cx="9144000" cy="5143500" type="screen16x9"/>
  <p:notesSz cx="6858000" cy="9144000"/>
  <p:embeddedFontLst>
    <p:embeddedFont>
      <p:font typeface="Inter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E06AAA-70BB-45DD-ABC9-CACC9C035162}">
          <p14:sldIdLst>
            <p14:sldId id="256"/>
            <p14:sldId id="258"/>
            <p14:sldId id="261"/>
            <p14:sldId id="345"/>
            <p14:sldId id="346"/>
            <p14:sldId id="343"/>
            <p14:sldId id="257"/>
            <p14:sldId id="348"/>
            <p14:sldId id="317"/>
            <p14:sldId id="338"/>
            <p14:sldId id="349"/>
            <p14:sldId id="342"/>
            <p14:sldId id="263"/>
            <p14:sldId id="337"/>
            <p14:sldId id="328"/>
            <p14:sldId id="339"/>
            <p14:sldId id="344"/>
            <p14:sldId id="260"/>
            <p14:sldId id="318"/>
            <p14:sldId id="264"/>
            <p14:sldId id="331"/>
            <p14:sldId id="265"/>
            <p14:sldId id="329"/>
            <p14:sldId id="334"/>
            <p14:sldId id="330"/>
            <p14:sldId id="322"/>
            <p14:sldId id="333"/>
            <p14:sldId id="323"/>
            <p14:sldId id="325"/>
            <p14:sldId id="324"/>
            <p14:sldId id="319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8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5529A-650A-E6B1-28D2-12D1B85AA851}" v="82" dt="2025-04-01T10:49:52.589"/>
    <p1510:client id="{76A375B2-3CB4-396F-D0D3-8F390703F8AC}" v="442" dt="2025-04-01T00:27:05.212"/>
    <p1510:client id="{B9BDAD5F-A9D1-AAD7-98F3-EBD8E47ABF41}" v="109" dt="2025-04-01T12:16:13.648"/>
  </p1510:revLst>
</p1510:revInfo>
</file>

<file path=ppt/tableStyles.xml><?xml version="1.0" encoding="utf-8"?>
<a:tblStyleLst xmlns:a="http://schemas.openxmlformats.org/drawingml/2006/main" def="{B17F39C2-80DC-43B1-B938-CCA5D5ED7EBB}">
  <a:tblStyle styleId="{B17F39C2-80DC-43B1-B938-CCA5D5ED7E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181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0eb5cd01b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0eb5cd01b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56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0ee02864a4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0ee02864a4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35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9FB709F9-D817-DCBE-487F-FF200C3AD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0ee02864a4_0_259:notes">
            <a:extLst>
              <a:ext uri="{FF2B5EF4-FFF2-40B4-BE49-F238E27FC236}">
                <a16:creationId xmlns:a16="http://schemas.microsoft.com/office/drawing/2014/main" id="{26A15534-E724-E788-8992-EDCA55AFF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0ee02864a4_0_259:notes">
            <a:extLst>
              <a:ext uri="{FF2B5EF4-FFF2-40B4-BE49-F238E27FC236}">
                <a16:creationId xmlns:a16="http://schemas.microsoft.com/office/drawing/2014/main" id="{2EBCECF7-6B42-C512-9293-F63475795F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33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B5A33F02-B984-5CD6-5EC7-AABC398E0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0ee02864a4_0_259:notes">
            <a:extLst>
              <a:ext uri="{FF2B5EF4-FFF2-40B4-BE49-F238E27FC236}">
                <a16:creationId xmlns:a16="http://schemas.microsoft.com/office/drawing/2014/main" id="{7BBAAB40-44FB-9DFA-9432-3EBC570BAC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0ee02864a4_0_259:notes">
            <a:extLst>
              <a:ext uri="{FF2B5EF4-FFF2-40B4-BE49-F238E27FC236}">
                <a16:creationId xmlns:a16="http://schemas.microsoft.com/office/drawing/2014/main" id="{33C9E8CC-DC9A-9411-7AC5-4BF44B3E94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766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B580B555-4F60-318D-A45E-7050A7DB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eb5cd01b8_0_6:notes">
            <a:extLst>
              <a:ext uri="{FF2B5EF4-FFF2-40B4-BE49-F238E27FC236}">
                <a16:creationId xmlns:a16="http://schemas.microsoft.com/office/drawing/2014/main" id="{C871B7C6-6B01-FED5-3BFC-CE68AADB0E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eb5cd01b8_0_6:notes">
            <a:extLst>
              <a:ext uri="{FF2B5EF4-FFF2-40B4-BE49-F238E27FC236}">
                <a16:creationId xmlns:a16="http://schemas.microsoft.com/office/drawing/2014/main" id="{8D4A2EBE-7C47-A372-8332-4C38218C49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39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eb5cd01b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eb5cd01b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24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ee02864a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ee02864a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568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eb5cd01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eb5cd01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64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44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21fa792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21fa792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90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28B5C0BE-0A66-0297-58C6-893CE8CA3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eb5cd01b8_0_0:notes">
            <a:extLst>
              <a:ext uri="{FF2B5EF4-FFF2-40B4-BE49-F238E27FC236}">
                <a16:creationId xmlns:a16="http://schemas.microsoft.com/office/drawing/2014/main" id="{95330F01-C907-A9A3-211D-38D178E7A0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eb5cd01b8_0_0:notes">
            <a:extLst>
              <a:ext uri="{FF2B5EF4-FFF2-40B4-BE49-F238E27FC236}">
                <a16:creationId xmlns:a16="http://schemas.microsoft.com/office/drawing/2014/main" id="{2A551443-8DAC-FC9F-D6FC-BBC312BDF6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12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83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ee02864a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ee02864a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26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92">
            <a:off x="2474250" y="3479751"/>
            <a:ext cx="41955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200" y="1237225"/>
            <a:ext cx="6267900" cy="223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hasCustomPrompt="1"/>
          </p:nvPr>
        </p:nvSpPr>
        <p:spPr>
          <a:xfrm rot="1961">
            <a:off x="2909743" y="1653976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/>
          </p:nvPr>
        </p:nvSpPr>
        <p:spPr>
          <a:xfrm>
            <a:off x="720000" y="15081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720000" y="2164183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 hasCustomPrompt="1"/>
          </p:nvPr>
        </p:nvSpPr>
        <p:spPr>
          <a:xfrm rot="1961">
            <a:off x="2909850" y="3326273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/>
          </p:nvPr>
        </p:nvSpPr>
        <p:spPr>
          <a:xfrm>
            <a:off x="720000" y="31803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5"/>
          </p:nvPr>
        </p:nvSpPr>
        <p:spPr>
          <a:xfrm>
            <a:off x="720000" y="3836408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 rot="-1961" flipH="1">
            <a:off x="5182100" y="1654015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 flipH="1">
            <a:off x="6230700" y="15081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 flipH="1">
            <a:off x="6230700" y="2164183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 hasCustomPrompt="1"/>
          </p:nvPr>
        </p:nvSpPr>
        <p:spPr>
          <a:xfrm rot="-1961" flipH="1">
            <a:off x="5182100" y="3326227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/>
          </p:nvPr>
        </p:nvSpPr>
        <p:spPr>
          <a:xfrm flipH="1">
            <a:off x="6230700" y="31803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4"/>
          </p:nvPr>
        </p:nvSpPr>
        <p:spPr>
          <a:xfrm flipH="1">
            <a:off x="6230700" y="3836408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 rot="-941">
            <a:off x="720000" y="3076282"/>
            <a:ext cx="32865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720125" y="1462276"/>
            <a:ext cx="4563900" cy="17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20000" y="2324613"/>
            <a:ext cx="4136100" cy="20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5249700" y="2441475"/>
            <a:ext cx="3174300" cy="1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5675463" y="2417300"/>
            <a:ext cx="23055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1003313" y="1676075"/>
            <a:ext cx="31044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1003313" y="3294525"/>
            <a:ext cx="31044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1_1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041538" y="1798088"/>
            <a:ext cx="4090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3041538" y="2185662"/>
            <a:ext cx="4090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2"/>
          </p:nvPr>
        </p:nvSpPr>
        <p:spPr>
          <a:xfrm>
            <a:off x="3041538" y="3254275"/>
            <a:ext cx="4090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3"/>
          </p:nvPr>
        </p:nvSpPr>
        <p:spPr>
          <a:xfrm>
            <a:off x="3041538" y="3641827"/>
            <a:ext cx="4090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3193938" y="1180888"/>
            <a:ext cx="4090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3193938" y="1568439"/>
            <a:ext cx="4090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3"/>
          </p:nvPr>
        </p:nvSpPr>
        <p:spPr>
          <a:xfrm>
            <a:off x="3193938" y="2381163"/>
            <a:ext cx="4090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4"/>
          </p:nvPr>
        </p:nvSpPr>
        <p:spPr>
          <a:xfrm>
            <a:off x="3193938" y="2768721"/>
            <a:ext cx="4090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5"/>
          </p:nvPr>
        </p:nvSpPr>
        <p:spPr>
          <a:xfrm>
            <a:off x="3193938" y="3581450"/>
            <a:ext cx="4090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6"/>
          </p:nvPr>
        </p:nvSpPr>
        <p:spPr>
          <a:xfrm>
            <a:off x="3193938" y="3969002"/>
            <a:ext cx="4090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720000" y="2999550"/>
            <a:ext cx="2406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1"/>
          </p:nvPr>
        </p:nvSpPr>
        <p:spPr>
          <a:xfrm>
            <a:off x="720000" y="1754750"/>
            <a:ext cx="24063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 idx="2"/>
          </p:nvPr>
        </p:nvSpPr>
        <p:spPr>
          <a:xfrm>
            <a:off x="3368850" y="2999550"/>
            <a:ext cx="2406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3"/>
          </p:nvPr>
        </p:nvSpPr>
        <p:spPr>
          <a:xfrm>
            <a:off x="3368850" y="1754750"/>
            <a:ext cx="24063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4"/>
          </p:nvPr>
        </p:nvSpPr>
        <p:spPr>
          <a:xfrm>
            <a:off x="6017700" y="2999550"/>
            <a:ext cx="2406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5"/>
          </p:nvPr>
        </p:nvSpPr>
        <p:spPr>
          <a:xfrm>
            <a:off x="6017700" y="1754750"/>
            <a:ext cx="24063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title" idx="2"/>
          </p:nvPr>
        </p:nvSpPr>
        <p:spPr>
          <a:xfrm>
            <a:off x="910498" y="1842913"/>
            <a:ext cx="2468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1"/>
          </p:nvPr>
        </p:nvSpPr>
        <p:spPr>
          <a:xfrm>
            <a:off x="910509" y="2200838"/>
            <a:ext cx="2468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 idx="3"/>
          </p:nvPr>
        </p:nvSpPr>
        <p:spPr>
          <a:xfrm>
            <a:off x="5765399" y="1842913"/>
            <a:ext cx="2468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4"/>
          </p:nvPr>
        </p:nvSpPr>
        <p:spPr>
          <a:xfrm>
            <a:off x="5765407" y="2200838"/>
            <a:ext cx="2468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title" idx="5"/>
          </p:nvPr>
        </p:nvSpPr>
        <p:spPr>
          <a:xfrm>
            <a:off x="910488" y="3121088"/>
            <a:ext cx="2468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6"/>
          </p:nvPr>
        </p:nvSpPr>
        <p:spPr>
          <a:xfrm>
            <a:off x="910498" y="3479013"/>
            <a:ext cx="2468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 idx="7"/>
          </p:nvPr>
        </p:nvSpPr>
        <p:spPr>
          <a:xfrm>
            <a:off x="5765388" y="3121088"/>
            <a:ext cx="2468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8"/>
          </p:nvPr>
        </p:nvSpPr>
        <p:spPr>
          <a:xfrm>
            <a:off x="5765396" y="3479013"/>
            <a:ext cx="2468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 idx="2"/>
          </p:nvPr>
        </p:nvSpPr>
        <p:spPr>
          <a:xfrm>
            <a:off x="1680532" y="1355963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1"/>
          </p:nvPr>
        </p:nvSpPr>
        <p:spPr>
          <a:xfrm>
            <a:off x="1680532" y="1713888"/>
            <a:ext cx="27417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3"/>
          </p:nvPr>
        </p:nvSpPr>
        <p:spPr>
          <a:xfrm>
            <a:off x="1680525" y="3755181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1680532" y="4127887"/>
            <a:ext cx="27417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 idx="5"/>
          </p:nvPr>
        </p:nvSpPr>
        <p:spPr>
          <a:xfrm>
            <a:off x="1680532" y="2555565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6"/>
          </p:nvPr>
        </p:nvSpPr>
        <p:spPr>
          <a:xfrm>
            <a:off x="1680532" y="2913509"/>
            <a:ext cx="27417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 idx="7"/>
          </p:nvPr>
        </p:nvSpPr>
        <p:spPr>
          <a:xfrm>
            <a:off x="4725950" y="3708222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8"/>
          </p:nvPr>
        </p:nvSpPr>
        <p:spPr>
          <a:xfrm>
            <a:off x="4725957" y="4066163"/>
            <a:ext cx="27417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9"/>
          </p:nvPr>
        </p:nvSpPr>
        <p:spPr>
          <a:xfrm>
            <a:off x="4725951" y="1355963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3"/>
          </p:nvPr>
        </p:nvSpPr>
        <p:spPr>
          <a:xfrm>
            <a:off x="4725956" y="1713887"/>
            <a:ext cx="27417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14"/>
          </p:nvPr>
        </p:nvSpPr>
        <p:spPr>
          <a:xfrm>
            <a:off x="4725951" y="2555561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5"/>
          </p:nvPr>
        </p:nvSpPr>
        <p:spPr>
          <a:xfrm>
            <a:off x="4725956" y="2913504"/>
            <a:ext cx="27417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37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237079"/>
            <a:ext cx="7703700" cy="3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050"/>
            </a:lvl1pPr>
            <a:lvl2pPr marL="914400" lvl="1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050"/>
            </a:lvl2pPr>
            <a:lvl3pPr marL="1371600" lvl="2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3pPr>
            <a:lvl4pPr marL="1828800" lvl="3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4pPr>
            <a:lvl5pPr marL="2286000" lvl="4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5pPr>
            <a:lvl6pPr marL="2743200" lvl="5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6pPr>
            <a:lvl7pPr marL="3200400" lvl="6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7pPr>
            <a:lvl8pPr marL="3657600" lvl="7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8pPr>
            <a:lvl9pPr marL="4114800" lvl="8" indent="-295275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AutoNum type="romanLcPeriod"/>
              <a:defRPr sz="1050"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LANK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719999" y="1890575"/>
            <a:ext cx="217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1"/>
          </p:nvPr>
        </p:nvSpPr>
        <p:spPr>
          <a:xfrm>
            <a:off x="720008" y="2248500"/>
            <a:ext cx="21717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title" idx="2"/>
          </p:nvPr>
        </p:nvSpPr>
        <p:spPr>
          <a:xfrm>
            <a:off x="3486149" y="1890575"/>
            <a:ext cx="217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3"/>
          </p:nvPr>
        </p:nvSpPr>
        <p:spPr>
          <a:xfrm>
            <a:off x="3486158" y="2248500"/>
            <a:ext cx="21717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4"/>
          </p:nvPr>
        </p:nvSpPr>
        <p:spPr>
          <a:xfrm>
            <a:off x="6252299" y="1890575"/>
            <a:ext cx="217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5"/>
          </p:nvPr>
        </p:nvSpPr>
        <p:spPr>
          <a:xfrm>
            <a:off x="6252308" y="2248500"/>
            <a:ext cx="21717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6"/>
          </p:nvPr>
        </p:nvSpPr>
        <p:spPr>
          <a:xfrm>
            <a:off x="719999" y="3681275"/>
            <a:ext cx="217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7"/>
          </p:nvPr>
        </p:nvSpPr>
        <p:spPr>
          <a:xfrm>
            <a:off x="720008" y="4039200"/>
            <a:ext cx="21717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8"/>
          </p:nvPr>
        </p:nvSpPr>
        <p:spPr>
          <a:xfrm>
            <a:off x="3486149" y="3681275"/>
            <a:ext cx="217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9"/>
          </p:nvPr>
        </p:nvSpPr>
        <p:spPr>
          <a:xfrm>
            <a:off x="3486158" y="4039200"/>
            <a:ext cx="21717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title" idx="13"/>
          </p:nvPr>
        </p:nvSpPr>
        <p:spPr>
          <a:xfrm>
            <a:off x="6252299" y="3681275"/>
            <a:ext cx="2171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14"/>
          </p:nvPr>
        </p:nvSpPr>
        <p:spPr>
          <a:xfrm>
            <a:off x="6252308" y="4039200"/>
            <a:ext cx="21717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1"/>
          </p:nvPr>
        </p:nvSpPr>
        <p:spPr>
          <a:xfrm>
            <a:off x="720000" y="3484500"/>
            <a:ext cx="16806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 hasCustomPrompt="1"/>
          </p:nvPr>
        </p:nvSpPr>
        <p:spPr>
          <a:xfrm>
            <a:off x="1043501" y="1878275"/>
            <a:ext cx="906900" cy="90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2"/>
          </p:nvPr>
        </p:nvSpPr>
        <p:spPr>
          <a:xfrm>
            <a:off x="720000" y="3069550"/>
            <a:ext cx="1680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3"/>
          </p:nvPr>
        </p:nvSpPr>
        <p:spPr>
          <a:xfrm>
            <a:off x="2727800" y="3484500"/>
            <a:ext cx="16806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4" hasCustomPrompt="1"/>
          </p:nvPr>
        </p:nvSpPr>
        <p:spPr>
          <a:xfrm>
            <a:off x="3051319" y="1878275"/>
            <a:ext cx="906900" cy="90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5"/>
          </p:nvPr>
        </p:nvSpPr>
        <p:spPr>
          <a:xfrm>
            <a:off x="2727800" y="3069550"/>
            <a:ext cx="1680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6"/>
          </p:nvPr>
        </p:nvSpPr>
        <p:spPr>
          <a:xfrm>
            <a:off x="4735600" y="3484500"/>
            <a:ext cx="16806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7" hasCustomPrompt="1"/>
          </p:nvPr>
        </p:nvSpPr>
        <p:spPr>
          <a:xfrm>
            <a:off x="5059000" y="1878133"/>
            <a:ext cx="906900" cy="9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8"/>
          </p:nvPr>
        </p:nvSpPr>
        <p:spPr>
          <a:xfrm>
            <a:off x="4735600" y="3069550"/>
            <a:ext cx="1680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9"/>
          </p:nvPr>
        </p:nvSpPr>
        <p:spPr>
          <a:xfrm>
            <a:off x="6743400" y="3484500"/>
            <a:ext cx="16806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title" idx="13" hasCustomPrompt="1"/>
          </p:nvPr>
        </p:nvSpPr>
        <p:spPr>
          <a:xfrm>
            <a:off x="7066800" y="1878132"/>
            <a:ext cx="906900" cy="9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4"/>
          </p:nvPr>
        </p:nvSpPr>
        <p:spPr>
          <a:xfrm>
            <a:off x="6743400" y="3069550"/>
            <a:ext cx="1680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7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720000" y="3599700"/>
            <a:ext cx="22854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hasCustomPrompt="1"/>
          </p:nvPr>
        </p:nvSpPr>
        <p:spPr>
          <a:xfrm>
            <a:off x="720000" y="2252000"/>
            <a:ext cx="2285400" cy="113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720000" y="1515100"/>
            <a:ext cx="228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3"/>
          </p:nvPr>
        </p:nvSpPr>
        <p:spPr>
          <a:xfrm>
            <a:off x="3429300" y="3599700"/>
            <a:ext cx="22854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4" hasCustomPrompt="1"/>
          </p:nvPr>
        </p:nvSpPr>
        <p:spPr>
          <a:xfrm>
            <a:off x="3429300" y="2252000"/>
            <a:ext cx="2285400" cy="113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5"/>
          </p:nvPr>
        </p:nvSpPr>
        <p:spPr>
          <a:xfrm>
            <a:off x="3429300" y="1515100"/>
            <a:ext cx="228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6"/>
          </p:nvPr>
        </p:nvSpPr>
        <p:spPr>
          <a:xfrm>
            <a:off x="6138600" y="3599700"/>
            <a:ext cx="22854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 idx="7" hasCustomPrompt="1"/>
          </p:nvPr>
        </p:nvSpPr>
        <p:spPr>
          <a:xfrm>
            <a:off x="6138600" y="2252000"/>
            <a:ext cx="2285400" cy="113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200"/>
              <a:buNone/>
              <a:defRPr sz="6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8"/>
          </p:nvPr>
        </p:nvSpPr>
        <p:spPr>
          <a:xfrm>
            <a:off x="6138600" y="1515100"/>
            <a:ext cx="2285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2849100" y="3353350"/>
            <a:ext cx="34458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CREDITS: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and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1"/>
          </p:nvPr>
        </p:nvSpPr>
        <p:spPr>
          <a:xfrm>
            <a:off x="2679300" y="208603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2"/>
          </p:nvPr>
        </p:nvSpPr>
        <p:spPr>
          <a:xfrm rot="-1090">
            <a:off x="2679300" y="4184190"/>
            <a:ext cx="37854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ctrTitle"/>
          </p:nvPr>
        </p:nvSpPr>
        <p:spPr>
          <a:xfrm>
            <a:off x="1374550" y="540000"/>
            <a:ext cx="6395100" cy="1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519838" y="1166488"/>
            <a:ext cx="29076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31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4716563" y="1166488"/>
            <a:ext cx="29076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3100" b="1"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519838" y="2949813"/>
            <a:ext cx="29076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16563" y="2949813"/>
            <a:ext cx="29076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 rot="-220">
            <a:off x="2230650" y="1882189"/>
            <a:ext cx="4682700" cy="21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139000" y="955050"/>
            <a:ext cx="6866100" cy="32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256400" y="1492013"/>
            <a:ext cx="66312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004050" y="2482388"/>
            <a:ext cx="51357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1476700" y="3222000"/>
            <a:ext cx="61905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6" r:id="rId26"/>
    <p:sldLayoutId id="2147483677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3.w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40000" b="-40000"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 rot="21599508">
            <a:off x="957262" y="2698045"/>
            <a:ext cx="7233472" cy="173012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FFFFFF"/>
                </a:solidFill>
                <a:latin typeface="Aptos"/>
                <a:cs typeface="Times New Roman"/>
              </a:rPr>
              <a:t>Волгоградский государственный университет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FFFFFF"/>
                </a:solidFill>
                <a:latin typeface="Aptos"/>
                <a:cs typeface="Times New Roman"/>
              </a:rPr>
              <a:t>студент 4-го курса (</a:t>
            </a:r>
            <a:r>
              <a:rPr lang="ru-RU" sz="1800" dirty="0" err="1">
                <a:solidFill>
                  <a:srgbClr val="FFFFFF"/>
                </a:solidFill>
                <a:latin typeface="Aptos"/>
                <a:cs typeface="Times New Roman"/>
              </a:rPr>
              <a:t>бакалаврант</a:t>
            </a:r>
            <a:r>
              <a:rPr lang="ru-RU" sz="1800" dirty="0">
                <a:solidFill>
                  <a:srgbClr val="FFFFFF"/>
                </a:solidFill>
                <a:latin typeface="Aptos"/>
                <a:cs typeface="Times New Roman"/>
              </a:rPr>
              <a:t>)</a:t>
            </a:r>
            <a:endParaRPr lang="en-US" sz="1800" dirty="0">
              <a:solidFill>
                <a:srgbClr val="FFFFFF"/>
              </a:solidFill>
              <a:latin typeface="Aptos"/>
              <a:cs typeface="Times New Roman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FFFFFF"/>
                </a:solidFill>
                <a:latin typeface="Aptos"/>
                <a:cs typeface="Times New Roman"/>
              </a:rPr>
              <a:t>направление подготовки «Прикладные математика и физика»</a:t>
            </a:r>
            <a:endParaRPr lang="en-US" sz="1800" dirty="0">
              <a:solidFill>
                <a:srgbClr val="FFFFFF"/>
              </a:solidFill>
              <a:latin typeface="Aptos"/>
              <a:cs typeface="Times New Roman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srgbClr val="FFFFFF"/>
                </a:solidFill>
                <a:latin typeface="Aptos"/>
                <a:cs typeface="Times New Roman"/>
              </a:rPr>
              <a:t>Свиридов Павел Сергеевич</a:t>
            </a:r>
            <a:endParaRPr lang="en-US" sz="2400" dirty="0">
              <a:solidFill>
                <a:srgbClr val="FFFFFF"/>
              </a:solidFill>
              <a:latin typeface="Aptos"/>
              <a:cs typeface="Times New Roman"/>
            </a:endParaRPr>
          </a:p>
          <a:p>
            <a:pPr algn="r"/>
            <a:endParaRPr lang="ru-RU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715094" y="243263"/>
            <a:ext cx="7980943" cy="252095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Aptos Display"/>
              </a:rPr>
              <a:t>Поглощение и рассеяние </a:t>
            </a:r>
            <a:r>
              <a:rPr lang="ru-RU" sz="4000" dirty="0" err="1">
                <a:solidFill>
                  <a:srgbClr val="FFFFFF"/>
                </a:solidFill>
                <a:latin typeface="Aptos Display"/>
              </a:rPr>
              <a:t>сверхнизкочастотных</a:t>
            </a:r>
            <a:r>
              <a:rPr lang="ru-RU" sz="4000" dirty="0">
                <a:solidFill>
                  <a:srgbClr val="FFFFFF"/>
                </a:solidFill>
                <a:latin typeface="Aptos Display"/>
              </a:rPr>
              <a:t> электромагнитных волн черными дырами</a:t>
            </a:r>
            <a:br>
              <a:rPr lang="ru-RU" sz="4000" dirty="0">
                <a:solidFill>
                  <a:srgbClr val="FFFFFF"/>
                </a:solidFill>
                <a:latin typeface="Aptos Display"/>
              </a:rPr>
            </a:br>
            <a:br>
              <a:rPr lang="ru-RU" sz="4000" dirty="0">
                <a:latin typeface="Aptos Display"/>
              </a:rPr>
            </a:br>
            <a:br>
              <a:rPr lang="ru-RU" sz="4000" dirty="0">
                <a:latin typeface="Aptos Display"/>
              </a:rPr>
            </a:br>
            <a:endParaRPr lang="ru-RU" sz="4000" dirty="0">
              <a:solidFill>
                <a:srgbClr val="FFFFFF"/>
              </a:solidFill>
              <a:latin typeface="Aptos Display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224246E-C8B3-DBD2-6471-5C822416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4" y="180402"/>
            <a:ext cx="647179" cy="86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B6C8E-B985-58F7-9658-A31936E8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00" y="273816"/>
            <a:ext cx="6631200" cy="1169100"/>
          </a:xfrm>
        </p:spPr>
        <p:txBody>
          <a:bodyPr/>
          <a:lstStyle/>
          <a:p>
            <a:r>
              <a:rPr lang="ru-RU" sz="3200" dirty="0">
                <a:latin typeface="Aptos Display"/>
              </a:rPr>
              <a:t>Что мы понимаем под </a:t>
            </a:r>
            <a:r>
              <a:rPr lang="ru-RU" sz="3200" dirty="0" err="1">
                <a:latin typeface="Aptos Display"/>
              </a:rPr>
              <a:t>сверхнизкочастотным</a:t>
            </a:r>
            <a:r>
              <a:rPr lang="ru-RU" sz="3200" dirty="0">
                <a:latin typeface="Aptos Display"/>
              </a:rPr>
              <a:t> излучением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B91416-22B4-1811-5037-C1F9F78DA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90" y="1542422"/>
            <a:ext cx="8654935" cy="283848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2800" dirty="0">
                <a:latin typeface="Aptos" panose="020B0004020202020204" pitchFamily="34" charset="0"/>
                <a:cs typeface="Calibri" panose="020F0502020204030204" pitchFamily="34" charset="0"/>
              </a:rPr>
              <a:t>• Под низкочастотным излучением в </a:t>
            </a:r>
          </a:p>
          <a:p>
            <a:pPr algn="l"/>
            <a:r>
              <a:rPr lang="ru-RU" sz="2800" dirty="0">
                <a:latin typeface="Aptos"/>
                <a:cs typeface="Calibri"/>
              </a:rPr>
              <a:t>   радиоастрономии обычно понимают </a:t>
            </a:r>
            <a:r>
              <a:rPr lang="en-US" sz="2800" dirty="0">
                <a:latin typeface="Aptos"/>
                <a:cs typeface="Calibri"/>
              </a:rPr>
              <a:t>                              </a:t>
            </a:r>
          </a:p>
          <a:p>
            <a:pPr algn="l"/>
            <a:r>
              <a:rPr lang="en-US" sz="2800" dirty="0">
                <a:latin typeface="Aptos" panose="020B0004020202020204" pitchFamily="34" charset="0"/>
                <a:cs typeface="Calibri" panose="020F0502020204030204" pitchFamily="34" charset="0"/>
              </a:rPr>
              <a:t>                                       </a:t>
            </a:r>
            <a:r>
              <a:rPr lang="ru-RU" sz="2800" dirty="0">
                <a:latin typeface="Aptos" panose="020B0004020202020204" pitchFamily="34" charset="0"/>
                <a:cs typeface="Calibri" panose="020F0502020204030204" pitchFamily="34" charset="0"/>
              </a:rPr>
              <a:t>излучение с частотами &lt; 30 МГц </a:t>
            </a:r>
          </a:p>
          <a:p>
            <a:pPr algn="l"/>
            <a:r>
              <a:rPr lang="ru-RU" sz="2800" dirty="0">
                <a:latin typeface="Aptos"/>
                <a:cs typeface="Calibri"/>
              </a:rPr>
              <a:t>• Под </a:t>
            </a:r>
            <a:r>
              <a:rPr lang="ru-RU" sz="2800" i="1" err="1">
                <a:solidFill>
                  <a:srgbClr val="B889DB"/>
                </a:solidFill>
                <a:latin typeface="Aptos"/>
                <a:cs typeface="Calibri"/>
              </a:rPr>
              <a:t>сверхнизкочастотным</a:t>
            </a:r>
            <a:r>
              <a:rPr lang="ru-RU" sz="2800" dirty="0">
                <a:solidFill>
                  <a:srgbClr val="002060"/>
                </a:solidFill>
                <a:latin typeface="Aptos"/>
                <a:cs typeface="Calibri"/>
              </a:rPr>
              <a:t> </a:t>
            </a:r>
            <a:r>
              <a:rPr lang="ru-RU" sz="2800" dirty="0">
                <a:latin typeface="Aptos"/>
                <a:cs typeface="Calibri"/>
              </a:rPr>
              <a:t>мы</a:t>
            </a:r>
            <a:r>
              <a:rPr lang="en-US" sz="2800" dirty="0">
                <a:latin typeface="Aptos"/>
                <a:cs typeface="Calibri"/>
              </a:rPr>
              <a:t> </a:t>
            </a:r>
            <a:r>
              <a:rPr lang="ru-RU" sz="2800" dirty="0">
                <a:latin typeface="Aptos"/>
                <a:cs typeface="Calibri"/>
              </a:rPr>
              <a:t>предлагаем</a:t>
            </a:r>
            <a:r>
              <a:rPr lang="en-US" sz="2800" dirty="0">
                <a:latin typeface="Aptos"/>
                <a:cs typeface="Calibri"/>
              </a:rPr>
              <a:t> </a:t>
            </a:r>
          </a:p>
          <a:p>
            <a:pPr algn="l"/>
            <a:r>
              <a:rPr lang="ru-RU" sz="2800" dirty="0">
                <a:latin typeface="Aptos"/>
                <a:cs typeface="Calibri"/>
              </a:rPr>
              <a:t>   понимать </a:t>
            </a:r>
            <a:endParaRPr lang="en-US" sz="2800" dirty="0">
              <a:latin typeface="Aptos"/>
              <a:cs typeface="Calibri"/>
            </a:endParaRPr>
          </a:p>
          <a:p>
            <a:pPr algn="l"/>
            <a:r>
              <a:rPr lang="en-US" sz="2800" dirty="0">
                <a:latin typeface="Aptos" panose="020B0004020202020204" pitchFamily="34" charset="0"/>
                <a:cs typeface="Calibri" panose="020F0502020204030204" pitchFamily="34" charset="0"/>
              </a:rPr>
              <a:t>                                       </a:t>
            </a:r>
            <a:r>
              <a:rPr lang="ru-RU" sz="2800" dirty="0">
                <a:latin typeface="Aptos" panose="020B0004020202020204" pitchFamily="34" charset="0"/>
                <a:cs typeface="Calibri" panose="020F0502020204030204" pitchFamily="34" charset="0"/>
              </a:rPr>
              <a:t>излучение с частотами &lt; 30 кГц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8655D-6359-BAFD-9A0C-BD142444D12D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6855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4C7E64-127B-D310-DDD7-468729518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" y="182618"/>
            <a:ext cx="9143082" cy="4907947"/>
          </a:xfrm>
        </p:spPr>
        <p:txBody>
          <a:bodyPr/>
          <a:lstStyle/>
          <a:p>
            <a:pPr marL="482600" indent="-342900" algn="l">
              <a:buAutoNum type="arabicParenR"/>
            </a:pPr>
            <a:r>
              <a:rPr lang="ru-RU" sz="2000" dirty="0">
                <a:latin typeface="Aptos"/>
              </a:rPr>
              <a:t>IMP 6 </a:t>
            </a:r>
            <a:endParaRPr lang="ru-RU" sz="2000"/>
          </a:p>
          <a:p>
            <a:pPr marL="139700" indent="0" algn="l"/>
            <a:r>
              <a:rPr lang="ru-RU" sz="2000" dirty="0">
                <a:latin typeface="Aptos"/>
              </a:rPr>
              <a:t>[Brown L.W., </a:t>
            </a:r>
            <a:r>
              <a:rPr lang="ru-RU" sz="2000" dirty="0" err="1">
                <a:latin typeface="Aptos"/>
              </a:rPr>
              <a:t>ApJ</a:t>
            </a:r>
            <a:r>
              <a:rPr lang="ru-RU" sz="2000" dirty="0">
                <a:latin typeface="Aptos"/>
              </a:rPr>
              <a:t>, 1973, 180, 359]</a:t>
            </a:r>
            <a:endParaRPr lang="ru-RU" sz="2000"/>
          </a:p>
          <a:p>
            <a:pPr marL="139700" indent="0" algn="l"/>
            <a:r>
              <a:rPr lang="ru-RU" sz="2000" dirty="0">
                <a:latin typeface="Aptos"/>
              </a:rPr>
              <a:t>Диапазон: 0.13–2.6 МГц</a:t>
            </a:r>
            <a:endParaRPr lang="ru-RU" dirty="0">
              <a:latin typeface="Aptos"/>
            </a:endParaRPr>
          </a:p>
          <a:p>
            <a:pPr marL="139700" indent="0" algn="l"/>
            <a:endParaRPr lang="ru-RU" dirty="0"/>
          </a:p>
          <a:p>
            <a:pPr marL="139700" indent="0" algn="l"/>
            <a:endParaRPr lang="ru-RU" dirty="0"/>
          </a:p>
          <a:p>
            <a:pPr marL="0" indent="0" algn="l"/>
            <a:r>
              <a:rPr lang="ru-RU" dirty="0">
                <a:latin typeface="Aptos"/>
              </a:rPr>
              <a:t> </a:t>
            </a:r>
          </a:p>
          <a:p>
            <a:pPr marL="0" indent="0" algn="l"/>
            <a:endParaRPr lang="ru-RU" dirty="0">
              <a:latin typeface="Aptos"/>
            </a:endParaRPr>
          </a:p>
          <a:p>
            <a:pPr marL="0" indent="0" algn="l"/>
            <a:endParaRPr lang="ru-RU" dirty="0">
              <a:latin typeface="Aptos"/>
            </a:endParaRPr>
          </a:p>
          <a:p>
            <a:pPr marL="0" indent="0" algn="l"/>
            <a:endParaRPr lang="ru-RU" dirty="0">
              <a:latin typeface="Aptos"/>
            </a:endParaRPr>
          </a:p>
          <a:p>
            <a:pPr marL="0" indent="171450" algn="l"/>
            <a:r>
              <a:rPr lang="ru-RU" sz="2000" dirty="0">
                <a:latin typeface="Aptos"/>
              </a:rPr>
              <a:t>2)   RAE 2 </a:t>
            </a:r>
          </a:p>
          <a:p>
            <a:pPr marL="0" indent="171450" algn="l"/>
            <a:r>
              <a:rPr lang="ru-RU" sz="2000" dirty="0">
                <a:latin typeface="Aptos"/>
              </a:rPr>
              <a:t>[</a:t>
            </a:r>
            <a:r>
              <a:rPr lang="ru-RU" sz="2000" err="1">
                <a:latin typeface="Aptos"/>
              </a:rPr>
              <a:t>Novaco</a:t>
            </a:r>
            <a:r>
              <a:rPr lang="ru-RU" sz="2000" dirty="0">
                <a:latin typeface="Aptos"/>
              </a:rPr>
              <a:t> J.C., Brown L.W., </a:t>
            </a:r>
            <a:r>
              <a:rPr lang="ru-RU" sz="2000" err="1">
                <a:latin typeface="Aptos"/>
              </a:rPr>
              <a:t>ApJ</a:t>
            </a:r>
            <a:r>
              <a:rPr lang="ru-RU" sz="2000" dirty="0">
                <a:latin typeface="Aptos"/>
              </a:rPr>
              <a:t>, 1978, 221, 114]</a:t>
            </a:r>
          </a:p>
          <a:p>
            <a:pPr marL="0" indent="0" algn="l"/>
            <a:r>
              <a:rPr lang="ru-RU" dirty="0"/>
              <a:t> </a:t>
            </a:r>
            <a:r>
              <a:rPr lang="ru-RU" sz="2000" dirty="0">
                <a:latin typeface="Aptos"/>
              </a:rPr>
              <a:t>  Диапазон: 0.25 - 9.18 МГц</a:t>
            </a:r>
          </a:p>
          <a:p>
            <a:pPr marL="0" indent="0" algn="l"/>
            <a:endParaRPr lang="ru-RU" dirty="0"/>
          </a:p>
          <a:p>
            <a:pPr marL="0" indent="0" algn="l"/>
            <a:endParaRPr lang="ru-RU" dirty="0"/>
          </a:p>
          <a:p>
            <a:pPr marL="0" indent="0" algn="l"/>
            <a:r>
              <a:rPr lang="ru-RU" sz="2000" dirty="0">
                <a:latin typeface="Aptos"/>
              </a:rPr>
              <a:t>   3)   </a:t>
            </a:r>
            <a:r>
              <a:rPr lang="en-US" sz="2000" dirty="0">
                <a:latin typeface="Aptos"/>
              </a:rPr>
              <a:t>WIND</a:t>
            </a:r>
            <a:endParaRPr lang="ru-RU" sz="2000" b="1">
              <a:latin typeface="Aptos"/>
            </a:endParaRPr>
          </a:p>
          <a:p>
            <a:pPr indent="-285750" algn="l"/>
            <a:r>
              <a:rPr lang="en-US" sz="2000" dirty="0">
                <a:latin typeface="Aptos"/>
              </a:rPr>
              <a:t>[</a:t>
            </a:r>
            <a:r>
              <a:rPr lang="en-US" sz="2000" i="1" err="1">
                <a:latin typeface="Aptos"/>
              </a:rPr>
              <a:t>Токарев</a:t>
            </a:r>
            <a:r>
              <a:rPr lang="en-US" sz="2000" i="1" dirty="0">
                <a:latin typeface="Aptos"/>
              </a:rPr>
              <a:t> М.Л. и </a:t>
            </a:r>
            <a:r>
              <a:rPr lang="en-US" sz="2000" i="1" err="1">
                <a:latin typeface="Aptos"/>
              </a:rPr>
              <a:t>др</a:t>
            </a:r>
            <a:r>
              <a:rPr lang="en-US" sz="2000" i="1" dirty="0">
                <a:latin typeface="Aptos"/>
              </a:rPr>
              <a:t>.,</a:t>
            </a:r>
            <a:r>
              <a:rPr lang="en-US" sz="2000" dirty="0">
                <a:latin typeface="Aptos"/>
              </a:rPr>
              <a:t> ПАЖ, 2000, 26, 643]</a:t>
            </a:r>
          </a:p>
          <a:p>
            <a:pPr indent="-285750" algn="l"/>
            <a:r>
              <a:rPr lang="en-US" sz="2000" dirty="0" err="1">
                <a:latin typeface="Aptos"/>
              </a:rPr>
              <a:t>Диапазон</a:t>
            </a:r>
            <a:r>
              <a:rPr lang="en-US" sz="2000" dirty="0">
                <a:latin typeface="Aptos"/>
              </a:rPr>
              <a:t>: 20–1040 </a:t>
            </a:r>
            <a:r>
              <a:rPr lang="en-US" sz="2000" dirty="0" err="1">
                <a:latin typeface="Aptos"/>
              </a:rPr>
              <a:t>кГц</a:t>
            </a:r>
            <a:endParaRPr lang="en-US" sz="2000" dirty="0">
              <a:latin typeface="Aptos"/>
            </a:endParaRPr>
          </a:p>
        </p:txBody>
      </p:sp>
      <p:pic>
        <p:nvPicPr>
          <p:cNvPr id="2" name="Рисунок 1" descr="undefined">
            <a:extLst>
              <a:ext uri="{FF2B5EF4-FFF2-40B4-BE49-F238E27FC236}">
                <a16:creationId xmlns:a16="http://schemas.microsoft.com/office/drawing/2014/main" id="{CD4D2A22-422C-F78E-8EFF-16B8C071B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202" y="247"/>
            <a:ext cx="2939437" cy="197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undefined">
            <a:extLst>
              <a:ext uri="{FF2B5EF4-FFF2-40B4-BE49-F238E27FC236}">
                <a16:creationId xmlns:a16="http://schemas.microsoft.com/office/drawing/2014/main" id="{315243BE-F0C4-6B1E-350D-E69641844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824" y="1842017"/>
            <a:ext cx="2709222" cy="201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неопределенный">
            <a:extLst>
              <a:ext uri="{FF2B5EF4-FFF2-40B4-BE49-F238E27FC236}">
                <a16:creationId xmlns:a16="http://schemas.microsoft.com/office/drawing/2014/main" id="{B00E29E6-4AF7-CC97-843A-26013BFA4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489" y="2994244"/>
            <a:ext cx="1820085" cy="221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18785F-5F95-C52C-3BDD-3AA00175EDAF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7782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775DA3-CD22-F90B-CC86-8979C7279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599508">
            <a:off x="510014" y="143149"/>
            <a:ext cx="8102138" cy="1073087"/>
          </a:xfrm>
        </p:spPr>
        <p:txBody>
          <a:bodyPr/>
          <a:lstStyle/>
          <a:p>
            <a:r>
              <a:rPr lang="ru-RU" sz="3200" dirty="0">
                <a:latin typeface="Aptos Display"/>
              </a:rPr>
              <a:t>Наблюдения в </a:t>
            </a:r>
            <a:r>
              <a:rPr lang="ru-RU" sz="3200" dirty="0" err="1">
                <a:latin typeface="Aptos Display"/>
              </a:rPr>
              <a:t>сверхнизкочастотном</a:t>
            </a:r>
            <a:r>
              <a:rPr lang="ru-RU" sz="3200" dirty="0">
                <a:latin typeface="Aptos Display"/>
              </a:rPr>
              <a:t> диапазоне </a:t>
            </a:r>
          </a:p>
        </p:txBody>
      </p:sp>
      <p:pic>
        <p:nvPicPr>
          <p:cNvPr id="4" name="Рисунок 3" descr="Изображение выглядит как текст, снимок экрана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74DE2873-AFBE-60EB-1D88-04D62A36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" y="1347761"/>
            <a:ext cx="3754000" cy="306441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График, линия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4A932BFB-6B9F-49AF-970E-0BEC5953E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111" y="2178275"/>
            <a:ext cx="5438202" cy="2236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CA295-2318-8741-D6DF-E4E8E0D99248}"/>
              </a:ext>
            </a:extLst>
          </p:cNvPr>
          <p:cNvSpPr txBox="1"/>
          <p:nvPr/>
        </p:nvSpPr>
        <p:spPr>
          <a:xfrm>
            <a:off x="305229" y="4524979"/>
            <a:ext cx="85190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err="1">
                <a:solidFill>
                  <a:schemeClr val="bg1"/>
                </a:solidFill>
              </a:rPr>
              <a:t>Yan</a:t>
            </a:r>
            <a:r>
              <a:rPr lang="ru-RU" dirty="0">
                <a:solidFill>
                  <a:schemeClr val="bg1"/>
                </a:solidFill>
              </a:rPr>
              <a:t>, J., </a:t>
            </a:r>
            <a:r>
              <a:rPr lang="ru-RU" err="1">
                <a:solidFill>
                  <a:schemeClr val="bg1"/>
                </a:solidFill>
              </a:rPr>
              <a:t>Wu</a:t>
            </a:r>
            <a:r>
              <a:rPr lang="ru-RU" dirty="0">
                <a:solidFill>
                  <a:schemeClr val="bg1"/>
                </a:solidFill>
              </a:rPr>
              <a:t>, J., </a:t>
            </a:r>
            <a:r>
              <a:rPr lang="ru-RU" err="1">
                <a:solidFill>
                  <a:schemeClr val="bg1"/>
                </a:solidFill>
              </a:rPr>
              <a:t>et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al</a:t>
            </a:r>
            <a:r>
              <a:rPr lang="ru-RU" dirty="0">
                <a:solidFill>
                  <a:schemeClr val="bg1"/>
                </a:solidFill>
              </a:rPr>
              <a:t> (2023). Ultra-</a:t>
            </a:r>
            <a:r>
              <a:rPr lang="ru-RU" err="1">
                <a:solidFill>
                  <a:schemeClr val="bg1"/>
                </a:solidFill>
              </a:rPr>
              <a:t>low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err="1">
                <a:solidFill>
                  <a:schemeClr val="bg1"/>
                </a:solidFill>
              </a:rPr>
              <a:t>frequency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radio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astronomy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observations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from</a:t>
            </a:r>
            <a:r>
              <a:rPr lang="ru-RU" dirty="0">
                <a:solidFill>
                  <a:schemeClr val="bg1"/>
                </a:solidFill>
              </a:rPr>
              <a:t> a </a:t>
            </a:r>
            <a:r>
              <a:rPr lang="ru-RU" err="1">
                <a:solidFill>
                  <a:schemeClr val="bg1"/>
                </a:solidFill>
              </a:rPr>
              <a:t>Seleno-centric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orbit</a:t>
            </a:r>
            <a:r>
              <a:rPr lang="ru-RU" dirty="0">
                <a:solidFill>
                  <a:schemeClr val="bg1"/>
                </a:solidFill>
              </a:rPr>
              <a:t>: First </a:t>
            </a:r>
            <a:r>
              <a:rPr lang="ru-RU" err="1">
                <a:solidFill>
                  <a:schemeClr val="bg1"/>
                </a:solidFill>
              </a:rPr>
              <a:t>results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of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the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err="1">
                <a:solidFill>
                  <a:schemeClr val="bg1"/>
                </a:solidFill>
              </a:rPr>
              <a:t>Longjiang</a:t>
            </a:r>
            <a:r>
              <a:rPr lang="ru-RU" dirty="0">
                <a:solidFill>
                  <a:schemeClr val="bg1"/>
                </a:solidFill>
              </a:rPr>
              <a:t>- 2 </a:t>
            </a:r>
            <a:r>
              <a:rPr lang="ru-RU" err="1">
                <a:solidFill>
                  <a:schemeClr val="bg1"/>
                </a:solidFill>
              </a:rPr>
              <a:t>experiment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1406B-3C9C-FE82-56CB-7E30F7B2AD6E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8487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0" y="1687645"/>
            <a:ext cx="4163830" cy="3507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87" t="1674" r="1697" b="1684"/>
          <a:stretch/>
        </p:blipFill>
        <p:spPr>
          <a:xfrm>
            <a:off x="4153472" y="1689956"/>
            <a:ext cx="4989452" cy="345241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1B48D82-B5EC-6F20-82BD-F09875EFA69F}"/>
              </a:ext>
            </a:extLst>
          </p:cNvPr>
          <p:cNvSpPr txBox="1">
            <a:spLocks/>
          </p:cNvSpPr>
          <p:nvPr/>
        </p:nvSpPr>
        <p:spPr>
          <a:xfrm>
            <a:off x="326763" y="33275"/>
            <a:ext cx="8537224" cy="125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7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ru-RU" sz="3200">
                <a:latin typeface="Aptos Display"/>
              </a:rPr>
              <a:t>Перспективы в наблюдении за MACHO объектами в СНЧ-диапазоне</a:t>
            </a:r>
            <a:endParaRPr lang="ru-RU" sz="3200" dirty="0">
              <a:latin typeface="Aptos Display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D096A-7673-D5E4-27C4-3431A24FFF47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5118-1678-9610-2010-2ABE13D8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1421"/>
            <a:ext cx="7704000" cy="1138322"/>
          </a:xfrm>
        </p:spPr>
        <p:txBody>
          <a:bodyPr/>
          <a:lstStyle/>
          <a:p>
            <a:r>
              <a:rPr lang="ru-RU" dirty="0">
                <a:latin typeface="Arial"/>
              </a:rPr>
              <a:t>Возможные источники </a:t>
            </a:r>
            <a:r>
              <a:rPr lang="ru-RU" err="1">
                <a:latin typeface="Arial"/>
              </a:rPr>
              <a:t>сверхнизкочастотного</a:t>
            </a:r>
            <a:r>
              <a:rPr lang="ru-RU" dirty="0">
                <a:latin typeface="Arial"/>
              </a:rPr>
              <a:t> излучения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2AF9EB-5F62-EA60-EB19-6B03BF6BE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599780">
            <a:off x="5028029" y="1137717"/>
            <a:ext cx="4118720" cy="3274442"/>
          </a:xfrm>
        </p:spPr>
        <p:txBody>
          <a:bodyPr/>
          <a:lstStyle/>
          <a:p>
            <a:pPr marL="368300" indent="-228600">
              <a:buAutoNum type="arabicParenR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Авроральное километровое излучение ионосфер планет и их спутников;</a:t>
            </a:r>
          </a:p>
          <a:p>
            <a:pPr marL="368300" indent="-228600">
              <a:buAutoNum type="arabicParenR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Радиоизлучение, вызываемое взаимодействием космических лучей и нейтрино с поверхностями планет и их спутников;</a:t>
            </a:r>
          </a:p>
          <a:p>
            <a:pPr marL="368300" indent="-228600">
              <a:buAutoNum type="arabicParenR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Радиоизлучение от галактик и остатков сверхновых;</a:t>
            </a:r>
          </a:p>
          <a:p>
            <a:pPr marL="368300" indent="-228600">
              <a:buAutoNum type="arabicParenR"/>
            </a:pPr>
            <a:r>
              <a:rPr lang="ru-RU" sz="1600" dirty="0">
                <a:latin typeface="+mj-lt"/>
              </a:rPr>
              <a:t>Космологическое излучение, сформировавшееся в эпоху между рождением реликтового излучения и формированием первых звезд и галактик (</a:t>
            </a:r>
            <a:r>
              <a:rPr lang="en-US" sz="1600" dirty="0">
                <a:latin typeface="+mj-lt"/>
              </a:rPr>
              <a:t>Dark</a:t>
            </a:r>
            <a:r>
              <a:rPr lang="ru-R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Ages</a:t>
            </a:r>
            <a:r>
              <a:rPr lang="ru-RU" sz="1600" dirty="0">
                <a:latin typeface="+mj-lt"/>
              </a:rPr>
              <a:t>)</a:t>
            </a:r>
          </a:p>
        </p:txBody>
      </p:sp>
      <p:pic>
        <p:nvPicPr>
          <p:cNvPr id="4" name="Рисунок 3" descr="Изображение выглядит как диаграмма, зарисовка, рисунок, Пла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90C4B3E2-0BEC-5A4F-DA62-C3A0800F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" y="1067801"/>
            <a:ext cx="4971917" cy="4075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B8702-868F-095D-E208-D5F099FC139A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346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AA97B60B-D141-747A-F5DD-66205A7EB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2;p37">
            <a:extLst>
              <a:ext uri="{FF2B5EF4-FFF2-40B4-BE49-F238E27FC236}">
                <a16:creationId xmlns:a16="http://schemas.microsoft.com/office/drawing/2014/main" id="{0E9D95DF-4F01-030F-E6D5-0A8907761F43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6774452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solidFill>
                  <a:schemeClr val="bg1"/>
                </a:solidFill>
                <a:latin typeface="Aptos Display"/>
              </a:rPr>
              <a:t>Постановка задачи</a:t>
            </a:r>
          </a:p>
        </p:txBody>
      </p:sp>
      <p:sp>
        <p:nvSpPr>
          <p:cNvPr id="8" name="Google Shape;204;p36">
            <a:extLst>
              <a:ext uri="{FF2B5EF4-FFF2-40B4-BE49-F238E27FC236}">
                <a16:creationId xmlns:a16="http://schemas.microsoft.com/office/drawing/2014/main" id="{24F00E50-84B6-1DE0-276E-B1FA5D5DE4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237079"/>
            <a:ext cx="7703700" cy="33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Aptos"/>
              </a:rPr>
              <a:t>Построить</a:t>
            </a:r>
            <a:r>
              <a:rPr lang="ru-RU" sz="2800" b="0" i="0" u="none" strike="noStrike" baseline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 точное решение задачи </a:t>
            </a:r>
            <a:r>
              <a:rPr lang="ru-RU" sz="280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о рассеянии плоской монохроматической э/м волны на</a:t>
            </a:r>
            <a:r>
              <a:rPr lang="ru-RU" sz="2800" b="0" i="0" u="none" strike="noStrike" baseline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 </a:t>
            </a:r>
            <a:r>
              <a:rPr lang="ru-RU" sz="2800" b="0" i="0" u="none" strike="noStrike" baseline="0" dirty="0" err="1">
                <a:solidFill>
                  <a:schemeClr val="bg1"/>
                </a:solidFill>
                <a:latin typeface="Aptos"/>
                <a:ea typeface="Aptos"/>
                <a:cs typeface="Aptos"/>
              </a:rPr>
              <a:t>невращающейся</a:t>
            </a:r>
            <a:r>
              <a:rPr lang="ru-RU" sz="2800" b="0" i="0" u="none" strike="noStrike" baseline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 ЧД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6283B-3C70-376E-E648-5F41B7DF5BDF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6399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27D6F-C0DB-0574-8F22-5A156661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7524"/>
            <a:ext cx="7703700" cy="6345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ptos Display"/>
              </a:rPr>
              <a:t>Допущения модели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D0581F-1164-00BE-E5F4-07968E80E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789519"/>
            <a:ext cx="7703700" cy="4206336"/>
          </a:xfrm>
        </p:spPr>
        <p:txBody>
          <a:bodyPr/>
          <a:lstStyle/>
          <a:p>
            <a:pPr marL="666750" indent="-514350">
              <a:buAutoNum type="arabicParenR"/>
            </a:pPr>
            <a:r>
              <a:rPr lang="ru-RU" sz="2400" dirty="0">
                <a:latin typeface="Aptos Display"/>
              </a:rPr>
              <a:t>Взаимодействие  волн с межзвездным веществом не учитывается.</a:t>
            </a:r>
          </a:p>
          <a:p>
            <a:pPr marL="152400" indent="0">
              <a:buNone/>
            </a:pPr>
            <a:endParaRPr lang="ru-RU" sz="2400" dirty="0">
              <a:latin typeface="Aptos Display"/>
            </a:endParaRPr>
          </a:p>
          <a:p>
            <a:pPr marL="685800" indent="-514350">
              <a:buNone/>
            </a:pPr>
            <a:r>
              <a:rPr lang="ru-RU" sz="2400" dirty="0">
                <a:latin typeface="Aptos Display"/>
              </a:rPr>
              <a:t>2)    Взаимодействие  волн с веществом вблизи ЧД (</a:t>
            </a:r>
            <a:r>
              <a:rPr lang="en-US" sz="2400" dirty="0">
                <a:latin typeface="Aptos Display"/>
              </a:rPr>
              <a:t>“</a:t>
            </a:r>
            <a:r>
              <a:rPr lang="ru-RU" sz="2400" dirty="0">
                <a:latin typeface="Aptos Display"/>
              </a:rPr>
              <a:t>ионосферой ЧД</a:t>
            </a:r>
            <a:r>
              <a:rPr lang="en-US" sz="2400" dirty="0">
                <a:latin typeface="Aptos Display"/>
              </a:rPr>
              <a:t>”</a:t>
            </a:r>
            <a:r>
              <a:rPr lang="ru-RU" sz="2400" dirty="0">
                <a:latin typeface="Aptos Display"/>
              </a:rPr>
              <a:t>) не учитывается.</a:t>
            </a:r>
          </a:p>
          <a:p>
            <a:pPr marL="666750" indent="-514350">
              <a:buAutoNum type="arabicParenR"/>
            </a:pPr>
            <a:endParaRPr lang="ru-RU" sz="2400" dirty="0">
              <a:latin typeface="Aptos Display"/>
            </a:endParaRPr>
          </a:p>
          <a:p>
            <a:pPr marL="628650" indent="-457200">
              <a:buNone/>
            </a:pPr>
            <a:r>
              <a:rPr lang="ru-RU" sz="2400" dirty="0">
                <a:latin typeface="Aptos Display"/>
              </a:rPr>
              <a:t>3)   Фактически в модели есть только ЧД и пустота            (+ неявно подразумеваемые удаленный источник и наблюдатель)</a:t>
            </a:r>
            <a:endParaRPr lang="ru-RU" sz="2400" dirty="0"/>
          </a:p>
          <a:p>
            <a:pPr marL="152400" indent="0">
              <a:buNone/>
            </a:pPr>
            <a:endParaRPr lang="ru-RU" sz="2800" dirty="0">
              <a:latin typeface="Aptos Display"/>
            </a:endParaRPr>
          </a:p>
          <a:p>
            <a:pPr marL="666750" indent="-514350">
              <a:buAutoNum type="arabicParenR"/>
            </a:pPr>
            <a:endParaRPr lang="ru-RU" sz="2800" dirty="0">
              <a:latin typeface="Aptos Displa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BAEE3-2EA2-6D3C-32C5-4619AF10FDB5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5967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9C65-8DD6-E581-1F9A-52C04F21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ptos Display"/>
              </a:rPr>
              <a:t>Теория Ми </a:t>
            </a:r>
            <a:br>
              <a:rPr lang="en-US" dirty="0">
                <a:latin typeface="Aptos Display"/>
              </a:rPr>
            </a:br>
            <a:r>
              <a:rPr lang="ru-RU" dirty="0">
                <a:latin typeface="Aptos Display"/>
              </a:rPr>
              <a:t>ЭД </a:t>
            </a:r>
            <a:r>
              <a:rPr lang="en-US" dirty="0">
                <a:latin typeface="Aptos Display"/>
              </a:rPr>
              <a:t>                          </a:t>
            </a:r>
            <a:r>
              <a:rPr lang="ru-RU" dirty="0">
                <a:latin typeface="Aptos Display"/>
              </a:rPr>
              <a:t> </a:t>
            </a:r>
            <a:r>
              <a:rPr lang="en-US" dirty="0">
                <a:latin typeface="Aptos Display"/>
              </a:rPr>
              <a:t>             </a:t>
            </a:r>
            <a:r>
              <a:rPr lang="ru-RU" dirty="0">
                <a:latin typeface="Aptos Display"/>
              </a:rPr>
              <a:t>ОТО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481AFC4-2D1F-B3AF-DD1C-09B02A65E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41401"/>
              </p:ext>
            </p:extLst>
          </p:nvPr>
        </p:nvGraphicFramePr>
        <p:xfrm>
          <a:off x="720000" y="1764017"/>
          <a:ext cx="7703700" cy="2621280"/>
        </p:xfrm>
        <a:graphic>
          <a:graphicData uri="http://schemas.openxmlformats.org/drawingml/2006/table">
            <a:tbl>
              <a:tblPr firstRow="1" bandRow="1">
                <a:tableStyleId>{B17F39C2-80DC-43B1-B938-CCA5D5ED7EBB}</a:tableStyleId>
              </a:tblPr>
              <a:tblGrid>
                <a:gridCol w="3851850">
                  <a:extLst>
                    <a:ext uri="{9D8B030D-6E8A-4147-A177-3AD203B41FA5}">
                      <a16:colId xmlns:a16="http://schemas.microsoft.com/office/drawing/2014/main" val="2634669427"/>
                    </a:ext>
                  </a:extLst>
                </a:gridCol>
                <a:gridCol w="3851850">
                  <a:extLst>
                    <a:ext uri="{9D8B030D-6E8A-4147-A177-3AD203B41FA5}">
                      <a16:colId xmlns:a16="http://schemas.microsoft.com/office/drawing/2014/main" val="2503595442"/>
                    </a:ext>
                  </a:extLst>
                </a:gridCol>
              </a:tblGrid>
              <a:tr h="52300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1"/>
                          </a:solidFill>
                          <a:latin typeface="Aptos Display"/>
                        </a:rPr>
                        <a:t>Рассеяние = продукт дифракции + излучения вторичной волны зарядами внутри рассеивателя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1"/>
                          </a:solidFill>
                          <a:latin typeface="Aptos Display"/>
                        </a:rPr>
                        <a:t>Рассеяние = продукт дифракции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772760"/>
                  </a:ext>
                </a:extLst>
              </a:tr>
              <a:tr h="9405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chemeClr val="bg1"/>
                          </a:solidFill>
                          <a:latin typeface="Aptos Display"/>
                        </a:rPr>
                        <a:t>Дифракция = результат взаимодействия волны с (твердой) поверхностью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latin typeface="Aptos Display"/>
                      </a:endParaRPr>
                    </a:p>
                    <a:p>
                      <a:pPr lvl="0">
                        <a:buNone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0" i="0" u="none" strike="noStrike" noProof="0" dirty="0">
                          <a:solidFill>
                            <a:schemeClr val="bg1"/>
                          </a:solidFill>
                          <a:latin typeface="Aptos Display"/>
                        </a:rPr>
                        <a:t>Дифракция = результат взаимодействия волны с пространственно-временной неоднородностью вблизи рассеивателя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latin typeface="Aptos Display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225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0210E31-89DA-5CCD-71E1-299A2AEF3D7F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3619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екст, Шрифт, снимок экрана, бел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F5094064-6824-4782-6C78-0AC5E707E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677" y="1219"/>
            <a:ext cx="9279354" cy="155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07E561-F636-27DB-551A-0D0C4A87E876}"/>
              </a:ext>
            </a:extLst>
          </p:cNvPr>
          <p:cNvSpPr txBox="1"/>
          <p:nvPr/>
        </p:nvSpPr>
        <p:spPr>
          <a:xfrm>
            <a:off x="432521" y="1693571"/>
            <a:ext cx="74506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ptos Display"/>
              </a:rPr>
              <a:t>Используя эти уравнения, а также калибровку Лоренца для потенциала, получим обобщенное волновое уравнение:</a:t>
            </a:r>
          </a:p>
        </p:txBody>
      </p:sp>
      <p:pic>
        <p:nvPicPr>
          <p:cNvPr id="3" name="Рисунок 2" descr="Изображение выглядит как текст, Шрифт, диаграмма, бел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CD0A0DE7-6C55-B39E-F191-0393622D7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24908"/>
            <a:ext cx="9144000" cy="2371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03849-D0A9-4EE2-D442-4F717DD291CB}"/>
              </a:ext>
            </a:extLst>
          </p:cNvPr>
          <p:cNvSpPr txBox="1"/>
          <p:nvPr/>
        </p:nvSpPr>
        <p:spPr>
          <a:xfrm rot="3148216">
            <a:off x="4511432" y="344685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F2AFB-6855-594B-012A-19CF5B324B22}"/>
              </a:ext>
            </a:extLst>
          </p:cNvPr>
          <p:cNvSpPr txBox="1"/>
          <p:nvPr/>
        </p:nvSpPr>
        <p:spPr>
          <a:xfrm>
            <a:off x="8850367" y="-7229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Шрифт, рукописный текст, черно-бел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1EFA47F2-E9AA-507D-8C5D-29C2E5DB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-2525"/>
            <a:ext cx="5833205" cy="315174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рукописный текст, бел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0A4B3ACC-FEBF-9D3E-57B7-43A07BAC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" y="3303338"/>
            <a:ext cx="4674482" cy="184188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Шрифт, рукописный текст, черно-бел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B76DADFC-EC02-6007-9ABD-F28A957E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750" y="3307699"/>
            <a:ext cx="4567065" cy="1833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AC2A24-C563-0688-30AE-C96E12F933FD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7762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>
            <a:spLocks noGrp="1"/>
          </p:cNvSpPr>
          <p:nvPr>
            <p:ph type="title" idx="15"/>
          </p:nvPr>
        </p:nvSpPr>
        <p:spPr>
          <a:xfrm>
            <a:off x="669372" y="163898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>
                <a:latin typeface="Aptos Display"/>
              </a:rPr>
              <a:t>Кандидаты на строительный материал темной материи</a:t>
            </a:r>
            <a:endParaRPr lang="ru-RU">
              <a:latin typeface="Aptos Display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10" y="1147887"/>
            <a:ext cx="6506315" cy="402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2EB82C8F-27AC-899B-8FF2-D505D3B6AAD7}"/>
              </a:ext>
            </a:extLst>
          </p:cNvPr>
          <p:cNvSpPr/>
          <p:nvPr/>
        </p:nvSpPr>
        <p:spPr>
          <a:xfrm rot="7800000">
            <a:off x="7197714" y="1751462"/>
            <a:ext cx="1060281" cy="3759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C82B9-6FC5-78F5-996C-275BEB4FD2A5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36EF4-A7FD-C4AB-3876-9B05094E8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599780">
            <a:off x="653396" y="257382"/>
            <a:ext cx="7840988" cy="4472616"/>
          </a:xfrm>
        </p:spPr>
        <p:txBody>
          <a:bodyPr/>
          <a:lstStyle/>
          <a:p>
            <a:pPr marL="139700" indent="0">
              <a:buNone/>
            </a:pPr>
            <a:r>
              <a:rPr lang="ru-RU" sz="2800" dirty="0">
                <a:latin typeface="Aptos Display"/>
              </a:rPr>
              <a:t>Решение ищем в виде:</a:t>
            </a:r>
          </a:p>
          <a:p>
            <a:pPr marL="139700" indent="0">
              <a:buNone/>
            </a:pPr>
            <a:endParaRPr lang="ru-RU" sz="2800" dirty="0">
              <a:latin typeface="Aptos Display"/>
            </a:endParaRPr>
          </a:p>
          <a:p>
            <a:pPr marL="139700" indent="0">
              <a:buNone/>
            </a:pPr>
            <a:endParaRPr lang="ru-RU" sz="2800" dirty="0">
              <a:latin typeface="Aptos Display"/>
            </a:endParaRPr>
          </a:p>
          <a:p>
            <a:pPr marL="139700" indent="0">
              <a:buNone/>
            </a:pPr>
            <a:endParaRPr lang="ru-RU" sz="2800" dirty="0">
              <a:latin typeface="Aptos Display"/>
            </a:endParaRPr>
          </a:p>
          <a:p>
            <a:pPr marL="139700" indent="0">
              <a:buNone/>
            </a:pPr>
            <a:r>
              <a:rPr lang="ru-RU" sz="2800" dirty="0">
                <a:latin typeface="Aptos Display"/>
              </a:rPr>
              <a:t>После подстановки в систему уравнений имеем:</a:t>
            </a:r>
          </a:p>
          <a:p>
            <a:pPr marL="139700" indent="0">
              <a:buNone/>
            </a:pPr>
            <a:endParaRPr lang="ru-RU" sz="2800" dirty="0">
              <a:latin typeface="Aptos Display"/>
            </a:endParaRPr>
          </a:p>
        </p:txBody>
      </p:sp>
      <p:pic>
        <p:nvPicPr>
          <p:cNvPr id="5" name="Рисунок 4" descr="Изображение выглядит как Шрифт, линия, белый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776E0501-79FA-52C8-C7C3-FA972F91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592"/>
            <a:ext cx="9144000" cy="852475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92F28F6C-387A-3311-4674-D775F1867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495425"/>
            <a:ext cx="9144000" cy="2649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2FE4F-061F-841F-4D46-5ED72F4207F7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10E9-89F1-835B-943D-3313D47F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6A209FF-BF7A-0F04-1AB3-12E840D1B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700572"/>
              </p:ext>
            </p:extLst>
          </p:nvPr>
        </p:nvGraphicFramePr>
        <p:xfrm>
          <a:off x="955675" y="-7938"/>
          <a:ext cx="7231063" cy="516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33560" imgH="2666880" progId="Equation.DSMT4">
                  <p:embed/>
                </p:oleObj>
              </mc:Choice>
              <mc:Fallback>
                <p:oleObj name="Equation" r:id="rId2" imgW="3733560" imgH="266688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A6A209FF-BF7A-0F04-1AB3-12E840D1B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5675" y="-7938"/>
                        <a:ext cx="7231063" cy="51609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3EC827-4030-8AB5-113B-F9080E6F0DCD}"/>
              </a:ext>
            </a:extLst>
          </p:cNvPr>
          <p:cNvSpPr txBox="1">
            <a:spLocks/>
          </p:cNvSpPr>
          <p:nvPr/>
        </p:nvSpPr>
        <p:spPr>
          <a:xfrm rot="-220">
            <a:off x="1896529" y="714263"/>
            <a:ext cx="7000304" cy="4159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ru-RU" sz="2200" dirty="0">
                <a:solidFill>
                  <a:schemeClr val="tx1"/>
                </a:solidFill>
                <a:latin typeface="Aptos Display"/>
              </a:rPr>
              <a:t>Асимптотическая структура волны в общем виде</a:t>
            </a:r>
          </a:p>
          <a:p>
            <a:pPr marL="139700"/>
            <a:endParaRPr lang="ru-RU" sz="1000" dirty="0">
              <a:solidFill>
                <a:schemeClr val="tx1"/>
              </a:solidFill>
              <a:latin typeface="Aptos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430F9-3C29-560E-92D2-1082EA5EBB23}"/>
              </a:ext>
            </a:extLst>
          </p:cNvPr>
          <p:cNvSpPr txBox="1"/>
          <p:nvPr/>
        </p:nvSpPr>
        <p:spPr>
          <a:xfrm>
            <a:off x="835378" y="1325865"/>
            <a:ext cx="815178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/>
            <a:r>
              <a:rPr lang="ru-RU" sz="2000" dirty="0">
                <a:solidFill>
                  <a:schemeClr val="tx1"/>
                </a:solidFill>
                <a:latin typeface="Aptos Display"/>
              </a:rPr>
              <a:t>                                   - отсутствие рассеивателя</a:t>
            </a:r>
            <a:r>
              <a:rPr lang="en-US" sz="2000" dirty="0">
                <a:solidFill>
                  <a:schemeClr val="tx1"/>
                </a:solidFill>
                <a:latin typeface="Aptos Display"/>
              </a:rPr>
              <a:t> (</a:t>
            </a:r>
            <a:r>
              <a:rPr lang="ru-RU" sz="2000" dirty="0">
                <a:solidFill>
                  <a:schemeClr val="tx1"/>
                </a:solidFill>
                <a:latin typeface="Aptos Display"/>
              </a:rPr>
              <a:t>плоская волна</a:t>
            </a:r>
            <a:r>
              <a:rPr lang="en-US" sz="2000" dirty="0">
                <a:solidFill>
                  <a:schemeClr val="tx1"/>
                </a:solidFill>
                <a:latin typeface="Aptos Display"/>
              </a:rPr>
              <a:t>)</a:t>
            </a:r>
            <a:endParaRPr lang="ru-RU" sz="2000" dirty="0">
              <a:solidFill>
                <a:schemeClr val="tx1"/>
              </a:solidFill>
              <a:latin typeface="Aptos Display"/>
            </a:endParaRPr>
          </a:p>
          <a:p>
            <a:pPr marL="139700"/>
            <a:endParaRPr lang="ru-RU" sz="1200" dirty="0">
              <a:solidFill>
                <a:schemeClr val="tx1"/>
              </a:solidFill>
              <a:latin typeface="Aptos Display"/>
            </a:endParaRPr>
          </a:p>
          <a:p>
            <a:pPr marL="139700"/>
            <a:r>
              <a:rPr lang="ru-RU" sz="2000" dirty="0">
                <a:solidFill>
                  <a:schemeClr val="tx1"/>
                </a:solidFill>
                <a:latin typeface="Aptos Display"/>
              </a:rPr>
              <a:t>                                   - упругое рассеяние</a:t>
            </a:r>
          </a:p>
          <a:p>
            <a:pPr marL="139700"/>
            <a:endParaRPr lang="ru-RU" sz="1000" dirty="0">
              <a:solidFill>
                <a:schemeClr val="tx1"/>
              </a:solidFill>
              <a:latin typeface="Aptos Display"/>
            </a:endParaRPr>
          </a:p>
          <a:p>
            <a:pPr marL="4826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Aptos Display"/>
              </a:rPr>
              <a:t>                            - неупругое рассеяние</a:t>
            </a:r>
          </a:p>
          <a:p>
            <a:pPr marL="139700"/>
            <a:endParaRPr lang="ru-RU" sz="2000" dirty="0">
              <a:solidFill>
                <a:schemeClr val="tx1"/>
              </a:solidFill>
              <a:latin typeface="Aptos Display"/>
            </a:endParaRPr>
          </a:p>
          <a:p>
            <a:pPr marL="139700"/>
            <a:r>
              <a:rPr lang="ru-RU" sz="2000" dirty="0">
                <a:solidFill>
                  <a:schemeClr val="tx1"/>
                </a:solidFill>
                <a:latin typeface="Aptos Display"/>
              </a:rPr>
              <a:t>амплитудный и энергетический парциальный коэффициенты отражения:</a:t>
            </a:r>
            <a:endParaRPr lang="en-US" sz="2000" dirty="0">
              <a:solidFill>
                <a:schemeClr val="tx1"/>
              </a:solidFill>
              <a:latin typeface="Aptos Display"/>
            </a:endParaRPr>
          </a:p>
          <a:p>
            <a:pPr marL="482600" indent="-342900">
              <a:buFontTx/>
              <a:buChar char="-"/>
            </a:pPr>
            <a:endParaRPr lang="en-US" sz="2000" dirty="0">
              <a:solidFill>
                <a:schemeClr val="tx1"/>
              </a:solidFill>
              <a:latin typeface="Aptos Display"/>
            </a:endParaRPr>
          </a:p>
          <a:p>
            <a:pPr marL="482600" indent="-342900">
              <a:buFontTx/>
              <a:buChar char="-"/>
            </a:pPr>
            <a:endParaRPr lang="en-US" sz="2000" dirty="0">
              <a:solidFill>
                <a:schemeClr val="tx1"/>
              </a:solidFill>
              <a:latin typeface="Aptos Display"/>
            </a:endParaRPr>
          </a:p>
          <a:p>
            <a:pPr marL="482600" indent="-342900">
              <a:buFontTx/>
              <a:buChar char="-"/>
            </a:pPr>
            <a:endParaRPr lang="en-US" sz="2000" dirty="0">
              <a:solidFill>
                <a:schemeClr val="tx1"/>
              </a:solidFill>
              <a:latin typeface="Aptos Display"/>
            </a:endParaRPr>
          </a:p>
          <a:p>
            <a:pPr marL="139700"/>
            <a:endParaRPr lang="ru-RU" sz="800" dirty="0">
              <a:solidFill>
                <a:schemeClr val="tx1"/>
              </a:solidFill>
              <a:latin typeface="Aptos Display"/>
            </a:endParaRPr>
          </a:p>
          <a:p>
            <a:pPr marL="139700"/>
            <a:r>
              <a:rPr lang="ru-RU" sz="2000" dirty="0">
                <a:solidFill>
                  <a:schemeClr val="tx1"/>
                </a:solidFill>
                <a:latin typeface="Aptos Display"/>
              </a:rPr>
              <a:t>                                         </a:t>
            </a:r>
            <a:r>
              <a:rPr lang="en-US" sz="2000" dirty="0">
                <a:solidFill>
                  <a:schemeClr val="tx1"/>
                </a:solidFill>
                <a:latin typeface="Aptos Display"/>
              </a:rPr>
              <a:t>                 - </a:t>
            </a:r>
            <a:r>
              <a:rPr lang="ru-RU" sz="2000" dirty="0">
                <a:solidFill>
                  <a:schemeClr val="tx1"/>
                </a:solidFill>
                <a:latin typeface="Aptos Display"/>
              </a:rPr>
              <a:t>энергетическая функция поглощения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A8D95-B7F1-158D-18D6-9CE9C5FBBC85}"/>
              </a:ext>
            </a:extLst>
          </p:cNvPr>
          <p:cNvSpPr txBox="1"/>
          <p:nvPr/>
        </p:nvSpPr>
        <p:spPr>
          <a:xfrm>
            <a:off x="8736393" y="55989"/>
            <a:ext cx="4087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</a:t>
            </a:r>
          </a:p>
          <a:p>
            <a:pPr algn="l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5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График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CF82C760-BE3D-8760-057F-64CE07E7F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57"/>
            <a:ext cx="9144000" cy="46477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B6A17E0-3A5C-C124-650B-F07350C694DD}"/>
              </a:ext>
            </a:extLst>
          </p:cNvPr>
          <p:cNvSpPr txBox="1">
            <a:spLocks/>
          </p:cNvSpPr>
          <p:nvPr/>
        </p:nvSpPr>
        <p:spPr>
          <a:xfrm rot="-220">
            <a:off x="1302869" y="130512"/>
            <a:ext cx="7840988" cy="44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Char char="■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295275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tx1"/>
                </a:solidFill>
                <a:latin typeface="Aptos Display"/>
              </a:rPr>
              <a:t>Внутреннее граничное условие:</a:t>
            </a:r>
            <a:r>
              <a:rPr lang="ru-RU" sz="2400" dirty="0">
                <a:solidFill>
                  <a:schemeClr val="tx1"/>
                </a:solidFill>
                <a:latin typeface="Aptos Display"/>
              </a:rPr>
              <a:t> отбор конечной на горизонте ветви решения и отбрасывание расходящейся</a:t>
            </a:r>
          </a:p>
          <a:p>
            <a:pPr marL="139700" indent="0">
              <a:buFont typeface="Inter"/>
              <a:buNone/>
            </a:pPr>
            <a:endParaRPr lang="ru-RU" sz="2800" dirty="0">
              <a:solidFill>
                <a:schemeClr val="tx1"/>
              </a:solidFill>
              <a:latin typeface="Aptos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5639E-81B0-2496-A524-A18EF5A8BF8B}"/>
              </a:ext>
            </a:extLst>
          </p:cNvPr>
          <p:cNvSpPr txBox="1"/>
          <p:nvPr/>
        </p:nvSpPr>
        <p:spPr>
          <a:xfrm>
            <a:off x="8736393" y="3351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6C496FFD-56CB-50E4-C07E-8EFB8A115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2129F90-7F31-FF50-3964-2D3FC006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333FA166-8645-BCC3-FC97-6CA9684B4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54F2038-BC79-0FE8-9EBB-6773B3307E73}"/>
              </a:ext>
            </a:extLst>
          </p:cNvPr>
          <p:cNvSpPr txBox="1">
            <a:spLocks/>
          </p:cNvSpPr>
          <p:nvPr/>
        </p:nvSpPr>
        <p:spPr>
          <a:xfrm rot="-220">
            <a:off x="1314592" y="130512"/>
            <a:ext cx="7840988" cy="44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Char char="■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295275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Решение задачи Коши:</a:t>
            </a:r>
            <a:r>
              <a:rPr lang="ru-RU" sz="2400" dirty="0">
                <a:solidFill>
                  <a:schemeClr val="bg1"/>
                </a:solidFill>
                <a:latin typeface="Aptos Display"/>
              </a:rPr>
              <a:t> </a:t>
            </a:r>
          </a:p>
          <a:p>
            <a:pPr marL="139700" indent="0">
              <a:buFont typeface="Inter"/>
              <a:buNone/>
            </a:pPr>
            <a:r>
              <a:rPr lang="ru-RU" sz="2400" dirty="0">
                <a:solidFill>
                  <a:schemeClr val="bg1"/>
                </a:solidFill>
                <a:latin typeface="Aptos Display"/>
              </a:rPr>
              <a:t>интегрирование системы ОДУ на интервале </a:t>
            </a:r>
          </a:p>
          <a:p>
            <a:pPr marL="139700" indent="0">
              <a:buFont typeface="Inter"/>
              <a:buNone/>
            </a:pPr>
            <a:endParaRPr lang="ru-RU" sz="2400" dirty="0">
              <a:solidFill>
                <a:schemeClr val="bg1"/>
              </a:solidFill>
              <a:latin typeface="Aptos Display"/>
            </a:endParaRPr>
          </a:p>
          <a:p>
            <a:pPr marL="139700" indent="0">
              <a:buFont typeface="Inter"/>
              <a:buNone/>
            </a:pPr>
            <a:endParaRPr lang="ru-RU" sz="2400" dirty="0">
              <a:solidFill>
                <a:schemeClr val="bg1"/>
              </a:solidFill>
              <a:latin typeface="Aptos Display"/>
            </a:endParaRPr>
          </a:p>
          <a:p>
            <a:pPr marL="139700" indent="0">
              <a:buFont typeface="Inter"/>
              <a:buNone/>
            </a:pPr>
            <a:endParaRPr lang="ru-RU" sz="3400" dirty="0">
              <a:solidFill>
                <a:schemeClr val="bg1"/>
              </a:solidFill>
              <a:latin typeface="Aptos Display"/>
            </a:endParaRPr>
          </a:p>
          <a:p>
            <a:pPr marL="139700" indent="0">
              <a:buFont typeface="Inter"/>
              <a:buNone/>
            </a:pPr>
            <a:r>
              <a:rPr lang="ru-RU" sz="2400" dirty="0">
                <a:solidFill>
                  <a:schemeClr val="bg1"/>
                </a:solidFill>
                <a:latin typeface="Aptos Display"/>
              </a:rPr>
              <a:t>В силу линейности уравнений системы значения переменных можно задать произвольными. Берем</a:t>
            </a:r>
          </a:p>
          <a:p>
            <a:pPr marL="139700" indent="0">
              <a:buFont typeface="Inter"/>
              <a:buNone/>
            </a:pPr>
            <a:endParaRPr lang="en-US" sz="2400" dirty="0">
              <a:solidFill>
                <a:schemeClr val="bg1"/>
              </a:solidFill>
              <a:latin typeface="Aptos Display"/>
            </a:endParaRPr>
          </a:p>
          <a:p>
            <a:pPr marL="139700" indent="0">
              <a:buFont typeface="Inter"/>
              <a:buNone/>
            </a:pPr>
            <a:endParaRPr lang="ru-RU" sz="2400" dirty="0">
              <a:solidFill>
                <a:schemeClr val="bg1"/>
              </a:solidFill>
              <a:latin typeface="Aptos Display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B4BBC46-0A2E-4AC8-692C-9AF1EC37A8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601850"/>
              </p:ext>
            </p:extLst>
          </p:nvPr>
        </p:nvGraphicFramePr>
        <p:xfrm>
          <a:off x="1548000" y="1245600"/>
          <a:ext cx="53340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85920" imgH="393480" progId="Equation.DSMT4">
                  <p:embed/>
                </p:oleObj>
              </mc:Choice>
              <mc:Fallback>
                <p:oleObj name="Equation" r:id="rId3" imgW="3085920" imgH="39348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0B4BBC46-0A2E-4AC8-692C-9AF1EC37A8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000" y="1245600"/>
                        <a:ext cx="5334000" cy="6794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0A017C2-2F7F-5431-3BFB-6B5E33D4CC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366216"/>
              </p:ext>
            </p:extLst>
          </p:nvPr>
        </p:nvGraphicFramePr>
        <p:xfrm>
          <a:off x="3259138" y="3251200"/>
          <a:ext cx="901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440" imgH="241200" progId="Equation.DSMT4">
                  <p:embed/>
                </p:oleObj>
              </mc:Choice>
              <mc:Fallback>
                <p:oleObj name="Equation" r:id="rId5" imgW="901440" imgH="24120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80A017C2-2F7F-5431-3BFB-6B5E33D4CC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9138" y="3251200"/>
                        <a:ext cx="901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3F15EB0-F18D-E4D1-E1D2-4E721ACDA8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917829"/>
              </p:ext>
            </p:extLst>
          </p:nvPr>
        </p:nvGraphicFramePr>
        <p:xfrm>
          <a:off x="1548000" y="3163888"/>
          <a:ext cx="38862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47840" imgH="241200" progId="Equation.DSMT4">
                  <p:embed/>
                </p:oleObj>
              </mc:Choice>
              <mc:Fallback>
                <p:oleObj name="Equation" r:id="rId7" imgW="2247840" imgH="2412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13F15EB0-F18D-E4D1-E1D2-4E721ACDA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8000" y="3163888"/>
                        <a:ext cx="3886200" cy="4159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833CFD-51C2-950A-B0A4-E760D905C89E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77773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E28C2179-B859-FEFA-D989-41EB2883E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98249540-C1CB-BA50-289B-3634FDA5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F5298F0E-8224-AE48-8FE8-CD5182285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90FEDAB-7E95-7203-997F-963CDF8B4FED}"/>
              </a:ext>
            </a:extLst>
          </p:cNvPr>
          <p:cNvSpPr txBox="1">
            <a:spLocks/>
          </p:cNvSpPr>
          <p:nvPr/>
        </p:nvSpPr>
        <p:spPr>
          <a:xfrm rot="-220">
            <a:off x="1302869" y="130512"/>
            <a:ext cx="7840988" cy="44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Char char="■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295275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Внешняя граница:</a:t>
            </a:r>
            <a:r>
              <a:rPr lang="ru-RU" sz="2400" dirty="0">
                <a:solidFill>
                  <a:schemeClr val="bg1"/>
                </a:solidFill>
                <a:latin typeface="Aptos Display"/>
              </a:rPr>
              <a:t> нахождение парциального коэффициента отражения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8ADCAD4A-A60C-01CF-DA0B-FB29D335E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7848"/>
              </p:ext>
            </p:extLst>
          </p:nvPr>
        </p:nvGraphicFramePr>
        <p:xfrm>
          <a:off x="1547813" y="1245600"/>
          <a:ext cx="6800850" cy="294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6960" imgH="1701720" progId="Equation.DSMT4">
                  <p:embed/>
                </p:oleObj>
              </mc:Choice>
              <mc:Fallback>
                <p:oleObj name="Equation" r:id="rId3" imgW="3936960" imgH="170172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8ADCAD4A-A60C-01CF-DA0B-FB29D335E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813" y="1245600"/>
                        <a:ext cx="6800850" cy="294163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153A86-1D99-6E52-E5F0-97751EF2950B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1272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4AA9C-2A33-4013-0A42-9DE2FDC79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05329-315A-7FAA-70AA-58A0AF102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0"/>
            <a:ext cx="4775199" cy="2984500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F9654E07-2872-56DB-B002-B1030F794BF6}"/>
              </a:ext>
            </a:extLst>
          </p:cNvPr>
          <p:cNvSpPr txBox="1">
            <a:spLocks/>
          </p:cNvSpPr>
          <p:nvPr/>
        </p:nvSpPr>
        <p:spPr>
          <a:xfrm rot="-220">
            <a:off x="-103219" y="371715"/>
            <a:ext cx="7840988" cy="44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Char char="■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295275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39700" indent="0">
              <a:buFont typeface="Inter"/>
              <a:buNone/>
            </a:pPr>
            <a:endParaRPr lang="ru-RU" sz="2200" dirty="0">
              <a:solidFill>
                <a:schemeClr val="bg1"/>
              </a:solidFill>
              <a:latin typeface="Aptos Display"/>
            </a:endParaRPr>
          </a:p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Сходящаяся сферическая</a:t>
            </a:r>
          </a:p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волна испытывает эффект </a:t>
            </a:r>
          </a:p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полного внутреннего отражени</a:t>
            </a:r>
            <a:r>
              <a:rPr lang="ru-RU" sz="2400" b="1" dirty="0">
                <a:solidFill>
                  <a:schemeClr val="tx1"/>
                </a:solidFill>
                <a:latin typeface="Aptos Display"/>
              </a:rPr>
              <a:t>я</a:t>
            </a:r>
            <a:endParaRPr lang="ru-RU" sz="2400" dirty="0">
              <a:solidFill>
                <a:schemeClr val="tx1"/>
              </a:solidFill>
              <a:latin typeface="Aptos Display"/>
            </a:endParaRPr>
          </a:p>
        </p:txBody>
      </p:sp>
      <p:pic>
        <p:nvPicPr>
          <p:cNvPr id="8" name="Рисунок 7" descr="Изображение выглядит как текст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7C88FF8-0401-043E-A1EE-08BE88E94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92" y="2969795"/>
            <a:ext cx="6985335" cy="217420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47EAEF8-3E3B-D7E5-AF38-958264208CEE}"/>
              </a:ext>
            </a:extLst>
          </p:cNvPr>
          <p:cNvCxnSpPr>
            <a:cxnSpLocks/>
          </p:cNvCxnSpPr>
          <p:nvPr/>
        </p:nvCxnSpPr>
        <p:spPr>
          <a:xfrm>
            <a:off x="6020266" y="3059289"/>
            <a:ext cx="1246808" cy="3146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936AEC6-B6B6-EBF5-7775-2195B9579D15}"/>
              </a:ext>
            </a:extLst>
          </p:cNvPr>
          <p:cNvCxnSpPr>
            <a:cxnSpLocks/>
          </p:cNvCxnSpPr>
          <p:nvPr/>
        </p:nvCxnSpPr>
        <p:spPr>
          <a:xfrm>
            <a:off x="2489200" y="4857785"/>
            <a:ext cx="4854222" cy="27301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A13F267-7775-572C-7531-53AD3DD793BF}"/>
              </a:ext>
            </a:extLst>
          </p:cNvPr>
          <p:cNvCxnSpPr>
            <a:cxnSpLocks/>
          </p:cNvCxnSpPr>
          <p:nvPr/>
        </p:nvCxnSpPr>
        <p:spPr>
          <a:xfrm>
            <a:off x="5396862" y="3625228"/>
            <a:ext cx="1246808" cy="3146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FCE9421-4B08-D10A-A025-CB558C511535}"/>
              </a:ext>
            </a:extLst>
          </p:cNvPr>
          <p:cNvCxnSpPr>
            <a:cxnSpLocks/>
          </p:cNvCxnSpPr>
          <p:nvPr/>
        </p:nvCxnSpPr>
        <p:spPr>
          <a:xfrm>
            <a:off x="6643670" y="3625228"/>
            <a:ext cx="998908" cy="28119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id="{7904B81F-2BB9-2564-A513-0763A03AE8DA}"/>
              </a:ext>
            </a:extLst>
          </p:cNvPr>
          <p:cNvSpPr/>
          <p:nvPr/>
        </p:nvSpPr>
        <p:spPr>
          <a:xfrm rot="5400000">
            <a:off x="4625423" y="2390223"/>
            <a:ext cx="97062" cy="2144180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:a16="http://schemas.microsoft.com/office/drawing/2014/main" id="{519911AD-48FB-A928-B095-DA59C48C4241}"/>
              </a:ext>
            </a:extLst>
          </p:cNvPr>
          <p:cNvSpPr/>
          <p:nvPr/>
        </p:nvSpPr>
        <p:spPr>
          <a:xfrm rot="5400000">
            <a:off x="3920171" y="2628000"/>
            <a:ext cx="45719" cy="2907662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5E1A965-0CB5-3BF4-6A4B-3F46BF315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14" y="1999428"/>
            <a:ext cx="815724" cy="572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5D2182-4ADB-01FF-9F3F-0CF0C842C2CE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71281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1EAF64F-2D21-84F5-E7D9-8C8C8A095F32}"/>
              </a:ext>
            </a:extLst>
          </p:cNvPr>
          <p:cNvSpPr txBox="1">
            <a:spLocks/>
          </p:cNvSpPr>
          <p:nvPr/>
        </p:nvSpPr>
        <p:spPr>
          <a:xfrm rot="-220">
            <a:off x="92909" y="105727"/>
            <a:ext cx="9062672" cy="4497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Char char="■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295275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39700" indent="0" algn="ctr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 Парциальные энергетические коэффициенты рассеяния</a:t>
            </a:r>
          </a:p>
          <a:p>
            <a:pPr marL="139700" indent="0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    Игрушечная модель                          Точное</a:t>
            </a:r>
            <a:r>
              <a:rPr lang="en-US" sz="2400" b="1" dirty="0">
                <a:solidFill>
                  <a:schemeClr val="bg1"/>
                </a:solidFill>
                <a:latin typeface="Aptos Display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решение</a:t>
            </a:r>
            <a:endParaRPr lang="en-US" sz="2400" dirty="0">
              <a:solidFill>
                <a:schemeClr val="bg1"/>
              </a:solidFill>
              <a:latin typeface="Aptos Display"/>
            </a:endParaRPr>
          </a:p>
          <a:p>
            <a:pPr marL="139700" indent="0">
              <a:buFont typeface="Inter"/>
              <a:buNone/>
            </a:pPr>
            <a:endParaRPr lang="ru-RU" sz="2400" dirty="0">
              <a:solidFill>
                <a:schemeClr val="bg1"/>
              </a:solidFill>
              <a:latin typeface="Aptos Display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F311F4-2FC6-4BB6-0722-E1B08E22B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1DE7A3-2B36-5B07-E3AE-FCABCCA5B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25" y="1237079"/>
            <a:ext cx="4571711" cy="35299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455BA-6876-AB3B-9D74-D54C50181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5" y="1237063"/>
            <a:ext cx="4572000" cy="3529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2AF88-0F05-0615-F8DE-2A39D63E92B0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82139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C206A-2A7E-7AFA-47C4-6FCDF18C1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B0584E6-407F-CC30-6567-18689B65DBE0}"/>
              </a:ext>
            </a:extLst>
          </p:cNvPr>
          <p:cNvSpPr txBox="1">
            <a:spLocks/>
          </p:cNvSpPr>
          <p:nvPr/>
        </p:nvSpPr>
        <p:spPr>
          <a:xfrm rot="-220">
            <a:off x="349957" y="130543"/>
            <a:ext cx="8805624" cy="44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Char char="■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rabi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29527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Inter"/>
              <a:buAutoNum type="alpha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295275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50"/>
              <a:buFont typeface="Inter"/>
              <a:buAutoNum type="romanLcPeriod"/>
              <a:defRPr sz="105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39700" indent="0" algn="ctr">
              <a:buFont typeface="Inter"/>
              <a:buNone/>
            </a:pPr>
            <a:r>
              <a:rPr lang="ru-RU" sz="2400" b="1" dirty="0">
                <a:solidFill>
                  <a:schemeClr val="bg1"/>
                </a:solidFill>
                <a:latin typeface="Aptos Display"/>
              </a:rPr>
              <a:t> Энергетическая функция поглощения</a:t>
            </a:r>
          </a:p>
          <a:p>
            <a:pPr marL="139700" indent="0">
              <a:buFont typeface="Inter"/>
              <a:buNone/>
            </a:pPr>
            <a:endParaRPr lang="ru-RU" sz="2400" dirty="0">
              <a:solidFill>
                <a:schemeClr val="bg1"/>
              </a:solidFill>
              <a:latin typeface="Aptos Display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EB907-A55F-A3BA-2113-FD644705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23C442-93D1-0461-E3FC-E325FCBF2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85692C-C4DE-C7FB-0E1E-39A7CB00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850" y="1155600"/>
            <a:ext cx="381000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E474A1-68E3-AD7B-188C-F4238FC83815}"/>
              </a:ext>
            </a:extLst>
          </p:cNvPr>
          <p:cNvSpPr txBox="1"/>
          <p:nvPr/>
        </p:nvSpPr>
        <p:spPr>
          <a:xfrm>
            <a:off x="4716000" y="4392000"/>
            <a:ext cx="289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~</a:t>
            </a:r>
            <a:endParaRPr lang="ru-RU" sz="22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BA710F8-3F82-4FC6-A9F5-6A56DCCF5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954456"/>
              </p:ext>
            </p:extLst>
          </p:nvPr>
        </p:nvGraphicFramePr>
        <p:xfrm>
          <a:off x="6904115" y="3649365"/>
          <a:ext cx="150336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080" imgH="711000" progId="Equation.DSMT4">
                  <p:embed/>
                </p:oleObj>
              </mc:Choice>
              <mc:Fallback>
                <p:oleObj name="Equation" r:id="rId3" imgW="838080" imgH="7110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DBA710F8-3F82-4FC6-A9F5-6A56DCCF53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4115" y="3649365"/>
                        <a:ext cx="1503363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944E5A7-5E23-779E-A855-7506B6AF3254}"/>
              </a:ext>
            </a:extLst>
          </p:cNvPr>
          <p:cNvSpPr txBox="1"/>
          <p:nvPr/>
        </p:nvSpPr>
        <p:spPr>
          <a:xfrm>
            <a:off x="6979212" y="3341588"/>
            <a:ext cx="187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MACHO (1990-</a:t>
            </a:r>
            <a:r>
              <a:rPr lang="ru-RU" dirty="0">
                <a:solidFill>
                  <a:srgbClr val="FFC000"/>
                </a:solidFill>
              </a:rPr>
              <a:t>е</a:t>
            </a:r>
            <a:r>
              <a:rPr lang="en-US" dirty="0">
                <a:solidFill>
                  <a:srgbClr val="FFC000"/>
                </a:solidFill>
              </a:rPr>
              <a:t>)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0AE7381-99C6-15F9-DE97-032EBC6C510C}"/>
              </a:ext>
            </a:extLst>
          </p:cNvPr>
          <p:cNvCxnSpPr>
            <a:cxnSpLocks/>
          </p:cNvCxnSpPr>
          <p:nvPr/>
        </p:nvCxnSpPr>
        <p:spPr>
          <a:xfrm>
            <a:off x="3456878" y="4070195"/>
            <a:ext cx="2157512" cy="5881"/>
          </a:xfrm>
          <a:prstGeom prst="straightConnector1">
            <a:avLst/>
          </a:prstGeom>
          <a:ln>
            <a:solidFill>
              <a:srgbClr val="0070C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5090CA-FFE6-69FC-B93F-0FA60379DD56}"/>
              </a:ext>
            </a:extLst>
          </p:cNvPr>
          <p:cNvSpPr txBox="1"/>
          <p:nvPr/>
        </p:nvSpPr>
        <p:spPr>
          <a:xfrm>
            <a:off x="3456878" y="3542892"/>
            <a:ext cx="187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MACHO (</a:t>
            </a:r>
            <a:r>
              <a:rPr lang="ru-RU" dirty="0">
                <a:solidFill>
                  <a:schemeClr val="tx1"/>
                </a:solidFill>
              </a:rPr>
              <a:t>2020</a:t>
            </a: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ru-RU" dirty="0">
                <a:solidFill>
                  <a:schemeClr val="tx1"/>
                </a:solidFill>
              </a:rPr>
              <a:t>е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52B64-0B03-5CB7-E849-3267BC13575D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283641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7A872-2DA9-23E9-0C6E-6A65FA2F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3700" cy="634500"/>
          </a:xfrm>
        </p:spPr>
        <p:txBody>
          <a:bodyPr/>
          <a:lstStyle/>
          <a:p>
            <a:r>
              <a:rPr lang="ru-RU" sz="3200" dirty="0">
                <a:latin typeface="Aptos Display" panose="020B0004020202020204" pitchFamily="34" charset="0"/>
              </a:rPr>
              <a:t>Окна возможностей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7BAC05-3025-8CC7-2167-B54355B5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556" y="634500"/>
            <a:ext cx="8240888" cy="4509000"/>
          </a:xfrm>
        </p:spPr>
        <p:txBody>
          <a:bodyPr/>
          <a:lstStyle/>
          <a:p>
            <a:pPr marL="152400" indent="0">
              <a:buNone/>
            </a:pPr>
            <a:r>
              <a:rPr lang="ru-RU" sz="2800" dirty="0">
                <a:latin typeface="Aptos Display" panose="020B0004020202020204" pitchFamily="34" charset="0"/>
                <a:ea typeface="HGGothicE" panose="020B0400000000000000" pitchFamily="49" charset="-128"/>
              </a:rPr>
              <a:t>1) Развитие модели на предмет учета альтернативных сферически-симметричных и осесимметричных метрик.</a:t>
            </a:r>
          </a:p>
          <a:p>
            <a:pPr marL="152400" indent="0">
              <a:buNone/>
            </a:pPr>
            <a:r>
              <a:rPr lang="ru-RU" sz="2800" dirty="0">
                <a:latin typeface="Aptos Display"/>
                <a:ea typeface="HGGothicE"/>
              </a:rPr>
              <a:t>	2) Модель может позволить предсказать 	средние характеристики рассеянной 	(диффузной) компоненты 	</a:t>
            </a:r>
            <a:r>
              <a:rPr lang="ru-RU" sz="2800" dirty="0" err="1">
                <a:latin typeface="Aptos Display"/>
                <a:ea typeface="HGGothicE"/>
              </a:rPr>
              <a:t>сверхнизкочастотных</a:t>
            </a:r>
            <a:r>
              <a:rPr lang="ru-RU" sz="2800" dirty="0">
                <a:latin typeface="Aptos Display"/>
                <a:ea typeface="HGGothicE"/>
              </a:rPr>
              <a:t> радиоволн. </a:t>
            </a:r>
          </a:p>
          <a:p>
            <a:pPr marL="152400" indent="0">
              <a:buNone/>
            </a:pPr>
            <a:r>
              <a:rPr lang="ru-RU" sz="2800" dirty="0">
                <a:latin typeface="Aptos Display" panose="020B0004020202020204" pitchFamily="34" charset="0"/>
                <a:ea typeface="HGGothicE" panose="020B0400000000000000" pitchFamily="49" charset="-128"/>
              </a:rPr>
              <a:t>3) Возможности для наблюдения с Земли ограничены (ионосфера), но много и не требуется (в части углового  разрешения).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792CA-8569-63F3-5AA7-FB0F77DE2EAD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76010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B2041-44BD-E824-8CAD-9117E884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950" y="209983"/>
            <a:ext cx="6866100" cy="659261"/>
          </a:xfrm>
        </p:spPr>
        <p:txBody>
          <a:bodyPr/>
          <a:lstStyle/>
          <a:p>
            <a:r>
              <a:rPr lang="ru-RU" sz="3200" dirty="0"/>
              <a:t>Окна за окнами</a:t>
            </a:r>
          </a:p>
        </p:txBody>
      </p:sp>
      <p:pic>
        <p:nvPicPr>
          <p:cNvPr id="1026" name="Picture 2" descr="Телескоп «Аресибо»: великолепная ошибка диаметром 305 метров">
            <a:extLst>
              <a:ext uri="{FF2B5EF4-FFF2-40B4-BE49-F238E27FC236}">
                <a16:creationId xmlns:a16="http://schemas.microsoft.com/office/drawing/2014/main" id="{420C9698-DD3A-5738-FFFF-F72557FE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2" y="869244"/>
            <a:ext cx="3522310" cy="234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B00FFBC-2DAF-555E-D63B-D91A5F4D38CE}"/>
              </a:ext>
            </a:extLst>
          </p:cNvPr>
          <p:cNvSpPr/>
          <p:nvPr/>
        </p:nvSpPr>
        <p:spPr>
          <a:xfrm>
            <a:off x="4289878" y="1736699"/>
            <a:ext cx="936702" cy="709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Мимас - спутник Сатурна и Звезда Смерти.">
            <a:extLst>
              <a:ext uri="{FF2B5EF4-FFF2-40B4-BE49-F238E27FC236}">
                <a16:creationId xmlns:a16="http://schemas.microsoft.com/office/drawing/2014/main" id="{F725ACCA-6D27-68D1-F455-1FD7F051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2" y="3262045"/>
            <a:ext cx="1884009" cy="188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6962B5B2-46FE-EB42-EEA0-1BBCF1EAA1DA}"/>
              </a:ext>
            </a:extLst>
          </p:cNvPr>
          <p:cNvSpPr/>
          <p:nvPr/>
        </p:nvSpPr>
        <p:spPr>
          <a:xfrm rot="3363268">
            <a:off x="5715408" y="3504036"/>
            <a:ext cx="552473" cy="10041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Звезда Смерти I | Вукипедия | Fandom">
            <a:extLst>
              <a:ext uri="{FF2B5EF4-FFF2-40B4-BE49-F238E27FC236}">
                <a16:creationId xmlns:a16="http://schemas.microsoft.com/office/drawing/2014/main" id="{8877BFFD-A727-5A81-4441-246EE91E0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7" y="3209407"/>
            <a:ext cx="2000537" cy="190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id="{59798D92-CD49-29E6-EE24-161AE3B65C5C}"/>
              </a:ext>
            </a:extLst>
          </p:cNvPr>
          <p:cNvSpPr/>
          <p:nvPr/>
        </p:nvSpPr>
        <p:spPr>
          <a:xfrm>
            <a:off x="2561850" y="3872442"/>
            <a:ext cx="827136" cy="52113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89CB32-196D-CA0E-0D76-C4F9041051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" t="1674" r="1697" b="1684"/>
          <a:stretch/>
        </p:blipFill>
        <p:spPr>
          <a:xfrm>
            <a:off x="5434662" y="873695"/>
            <a:ext cx="3707088" cy="2565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0D3BC-DBD6-F06C-6C15-0794B8F75AE1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79875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7" y="1532501"/>
            <a:ext cx="5279964" cy="372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4F6EC-2FF2-3C87-36A1-44B6D2CB3D62}"/>
              </a:ext>
            </a:extLst>
          </p:cNvPr>
          <p:cNvSpPr>
            <a:spLocks noGrp="1"/>
          </p:cNvSpPr>
          <p:nvPr/>
        </p:nvSpPr>
        <p:spPr>
          <a:xfrm>
            <a:off x="156255" y="192172"/>
            <a:ext cx="8743759" cy="1092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1"/>
                </a:solidFill>
                <a:latin typeface="Aptos Display"/>
              </a:rPr>
              <a:t>Теория </a:t>
            </a:r>
            <a:r>
              <a:rPr lang="ru-RU" sz="3200" dirty="0">
                <a:solidFill>
                  <a:srgbClr val="C00000"/>
                </a:solidFill>
                <a:latin typeface="Aptos Display"/>
              </a:rPr>
              <a:t>MACHO</a:t>
            </a:r>
            <a:r>
              <a:rPr lang="ru-RU" sz="3200" dirty="0">
                <a:solidFill>
                  <a:schemeClr val="bg1"/>
                </a:solidFill>
                <a:latin typeface="Aptos Display"/>
              </a:rPr>
              <a:t>  </a:t>
            </a:r>
            <a:endParaRPr lang="ru-RU" sz="3200" dirty="0">
              <a:solidFill>
                <a:schemeClr val="bg1"/>
              </a:solidFill>
              <a:latin typeface="Aptos Display"/>
              <a:cs typeface="Arial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ptos Display"/>
              </a:rPr>
              <a:t>(</a:t>
            </a:r>
            <a:r>
              <a:rPr lang="en-US" sz="3200" i="1" dirty="0">
                <a:solidFill>
                  <a:srgbClr val="C00000"/>
                </a:solidFill>
                <a:latin typeface="Aptos Display"/>
                <a:ea typeface="+mj-lt"/>
                <a:cs typeface="+mj-lt"/>
              </a:rPr>
              <a:t>M</a:t>
            </a:r>
            <a:r>
              <a:rPr lang="en-US" sz="3200" i="1" dirty="0">
                <a:solidFill>
                  <a:schemeClr val="bg1"/>
                </a:solidFill>
                <a:latin typeface="Aptos Display"/>
                <a:ea typeface="+mj-lt"/>
                <a:cs typeface="+mj-lt"/>
              </a:rPr>
              <a:t>a</a:t>
            </a:r>
            <a:r>
              <a:rPr lang="en" sz="3200" i="1" dirty="0">
                <a:solidFill>
                  <a:schemeClr val="bg1"/>
                </a:solidFill>
                <a:latin typeface="Aptos Display"/>
                <a:ea typeface="+mj-lt"/>
                <a:cs typeface="+mj-lt"/>
              </a:rPr>
              <a:t>ssive </a:t>
            </a:r>
            <a:r>
              <a:rPr lang="en" sz="3200" i="1" dirty="0">
                <a:solidFill>
                  <a:srgbClr val="C00000"/>
                </a:solidFill>
                <a:latin typeface="Aptos Display"/>
                <a:ea typeface="+mj-lt"/>
                <a:cs typeface="+mj-lt"/>
              </a:rPr>
              <a:t>A</a:t>
            </a:r>
            <a:r>
              <a:rPr lang="en" sz="3200" i="1" dirty="0">
                <a:solidFill>
                  <a:schemeClr val="bg1"/>
                </a:solidFill>
                <a:latin typeface="Aptos Display"/>
                <a:ea typeface="+mj-lt"/>
                <a:cs typeface="+mj-lt"/>
              </a:rPr>
              <a:t>strophysical </a:t>
            </a:r>
            <a:r>
              <a:rPr lang="en" sz="3200" i="1" dirty="0">
                <a:solidFill>
                  <a:srgbClr val="C00000"/>
                </a:solidFill>
                <a:latin typeface="Aptos Display"/>
                <a:ea typeface="+mj-lt"/>
                <a:cs typeface="+mj-lt"/>
              </a:rPr>
              <a:t>C</a:t>
            </a:r>
            <a:r>
              <a:rPr lang="en" sz="3200" i="1" dirty="0">
                <a:solidFill>
                  <a:schemeClr val="bg1"/>
                </a:solidFill>
                <a:latin typeface="Aptos Display"/>
                <a:ea typeface="+mj-lt"/>
                <a:cs typeface="+mj-lt"/>
              </a:rPr>
              <a:t>ompact </a:t>
            </a:r>
            <a:r>
              <a:rPr lang="en" sz="3200" i="1" dirty="0">
                <a:solidFill>
                  <a:srgbClr val="C00000"/>
                </a:solidFill>
                <a:latin typeface="Aptos Display"/>
                <a:ea typeface="+mj-lt"/>
                <a:cs typeface="+mj-lt"/>
              </a:rPr>
              <a:t>H</a:t>
            </a:r>
            <a:r>
              <a:rPr lang="en" sz="3200" i="1" dirty="0">
                <a:solidFill>
                  <a:schemeClr val="bg1"/>
                </a:solidFill>
                <a:latin typeface="Aptos Display"/>
                <a:ea typeface="+mj-lt"/>
                <a:cs typeface="+mj-lt"/>
              </a:rPr>
              <a:t>alo </a:t>
            </a:r>
            <a:r>
              <a:rPr lang="en" sz="3200" i="1" dirty="0">
                <a:solidFill>
                  <a:srgbClr val="C00000"/>
                </a:solidFill>
                <a:latin typeface="Aptos Display"/>
                <a:ea typeface="+mj-lt"/>
                <a:cs typeface="+mj-lt"/>
              </a:rPr>
              <a:t>O</a:t>
            </a:r>
            <a:r>
              <a:rPr lang="en" sz="3200" i="1" dirty="0">
                <a:solidFill>
                  <a:schemeClr val="bg1"/>
                </a:solidFill>
                <a:latin typeface="Aptos Display"/>
                <a:ea typeface="+mj-lt"/>
                <a:cs typeface="+mj-lt"/>
              </a:rPr>
              <a:t>bject)</a:t>
            </a:r>
            <a:endParaRPr lang="ru-RU" sz="3200" dirty="0">
              <a:solidFill>
                <a:schemeClr val="bg1"/>
              </a:solidFill>
              <a:latin typeface="Aptos Display"/>
              <a:ea typeface="+mj-lt"/>
              <a:cs typeface="+mj-lt"/>
            </a:endParaRPr>
          </a:p>
        </p:txBody>
      </p:sp>
      <p:pic>
        <p:nvPicPr>
          <p:cNvPr id="3" name="Рисунок 2" descr="не определено">
            <a:extLst>
              <a:ext uri="{FF2B5EF4-FFF2-40B4-BE49-F238E27FC236}">
                <a16:creationId xmlns:a16="http://schemas.microsoft.com/office/drawing/2014/main" id="{116E5289-BEE4-468F-DC76-CA028B706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531" y="2623352"/>
            <a:ext cx="4034012" cy="258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22965D-3FF3-6F6C-ABC8-10D519B91B13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6F185-28B1-CE3F-6770-780D6042F475}"/>
              </a:ext>
            </a:extLst>
          </p:cNvPr>
          <p:cNvSpPr txBox="1"/>
          <p:nvPr/>
        </p:nvSpPr>
        <p:spPr>
          <a:xfrm>
            <a:off x="5203658" y="1661861"/>
            <a:ext cx="3812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ptos Display"/>
              </a:rPr>
              <a:t>На 01.04.2025 зафиксировано 182 случая слияния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70D35-C0F3-00A4-5AAB-060E0FD0A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134" y="177222"/>
            <a:ext cx="5709732" cy="1059926"/>
          </a:xfrm>
        </p:spPr>
        <p:txBody>
          <a:bodyPr/>
          <a:lstStyle/>
          <a:p>
            <a:r>
              <a:rPr lang="ru-RU" sz="3200" dirty="0">
                <a:latin typeface="Aptos Display" panose="020B0004020202020204" pitchFamily="34" charset="0"/>
              </a:rPr>
              <a:t>Выводы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4229F-318F-0FF2-CBAC-0B60537272B9}"/>
              </a:ext>
            </a:extLst>
          </p:cNvPr>
          <p:cNvSpPr txBox="1"/>
          <p:nvPr/>
        </p:nvSpPr>
        <p:spPr>
          <a:xfrm>
            <a:off x="654756" y="992459"/>
            <a:ext cx="78796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1) Приведено решение задачи о рассеянии сферических э</a:t>
            </a:r>
            <a:r>
              <a:rPr lang="en-US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/</a:t>
            </a:r>
            <a:r>
              <a:rPr lang="ru-RU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м волн в гравитационном поле </a:t>
            </a:r>
            <a:r>
              <a:rPr lang="ru-RU" sz="2800" dirty="0" err="1">
                <a:solidFill>
                  <a:schemeClr val="bg1"/>
                </a:solidFill>
                <a:latin typeface="Aptos Display" panose="020B0004020202020204" pitchFamily="34" charset="0"/>
              </a:rPr>
              <a:t>невращающейся</a:t>
            </a:r>
            <a:r>
              <a:rPr lang="ru-RU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 ЧД.</a:t>
            </a:r>
          </a:p>
          <a:p>
            <a:r>
              <a:rPr lang="ru-RU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2) Найден угловой спектр мощности рассеянных э</a:t>
            </a:r>
            <a:r>
              <a:rPr lang="en-US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/</a:t>
            </a:r>
            <a:r>
              <a:rPr lang="ru-RU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м волн.</a:t>
            </a:r>
          </a:p>
          <a:p>
            <a:r>
              <a:rPr lang="ru-RU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3) Интенсивное рассеяние в интересующем нас диапазоне источников с размерами 3-100 км может быть наблюдаемо.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50502-CF4D-8782-EB27-80B163E5347D}"/>
              </a:ext>
            </a:extLst>
          </p:cNvPr>
          <p:cNvSpPr txBox="1"/>
          <p:nvPr/>
        </p:nvSpPr>
        <p:spPr>
          <a:xfrm>
            <a:off x="8736393" y="55989"/>
            <a:ext cx="4087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29</a:t>
            </a:r>
          </a:p>
          <a:p>
            <a:pPr algn="l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9D69F-5260-29BE-3F59-643AAC1E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EAE824-5412-DD27-E2AD-52D671B04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-220">
            <a:off x="1162751" y="1882185"/>
            <a:ext cx="6931380" cy="2103900"/>
          </a:xfrm>
        </p:spPr>
        <p:txBody>
          <a:bodyPr/>
          <a:lstStyle/>
          <a:p>
            <a:pPr marL="139700" indent="0">
              <a:buNone/>
            </a:pPr>
            <a:r>
              <a:rPr lang="ru-RU" sz="4000" dirty="0"/>
              <a:t>Спасибо за </a:t>
            </a:r>
            <a:r>
              <a:rPr lang="ru-RU" sz="4000"/>
              <a:t>внимание!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C32FD-917B-0859-6235-9BA259A36115}"/>
              </a:ext>
            </a:extLst>
          </p:cNvPr>
          <p:cNvSpPr txBox="1"/>
          <p:nvPr/>
        </p:nvSpPr>
        <p:spPr>
          <a:xfrm>
            <a:off x="8736393" y="55989"/>
            <a:ext cx="4087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30</a:t>
            </a:r>
          </a:p>
          <a:p>
            <a:pPr algn="l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3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5136F71E-FDDA-06B9-B6BB-0E4C6CA2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1A089F-0917-F35B-B5B1-AED7F04F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36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F0C01-6630-7D8D-CEF8-65968E0DF247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9083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число, Параллельн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390513D1-4C10-20D9-DFAF-C6457793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32" y="0"/>
            <a:ext cx="7664223" cy="4702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2A71A9-7D88-0015-7510-CBFC5170FB5D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CF4C2-E899-DF4F-F637-1E82DC249264}"/>
              </a:ext>
            </a:extLst>
          </p:cNvPr>
          <p:cNvSpPr txBox="1"/>
          <p:nvPr/>
        </p:nvSpPr>
        <p:spPr>
          <a:xfrm>
            <a:off x="946943" y="4757547"/>
            <a:ext cx="72640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https://gwosc.org/eventapi/html/allevents/</a:t>
            </a:r>
          </a:p>
        </p:txBody>
      </p:sp>
    </p:spTree>
    <p:extLst>
      <p:ext uri="{BB962C8B-B14F-4D97-AF65-F5344CB8AC3E}">
        <p14:creationId xmlns:p14="http://schemas.microsoft.com/office/powerpoint/2010/main" val="3599542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5D82D-6BCD-8375-F66B-ED711190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79" y="-1691"/>
            <a:ext cx="8300386" cy="977960"/>
          </a:xfrm>
        </p:spPr>
        <p:txBody>
          <a:bodyPr/>
          <a:lstStyle/>
          <a:p>
            <a:br>
              <a:rPr lang="en-US" dirty="0">
                <a:latin typeface="Aptos Display"/>
              </a:rPr>
            </a:br>
            <a:r>
              <a:rPr lang="ru-RU" sz="2600" dirty="0">
                <a:latin typeface="Aptos Display"/>
              </a:rPr>
              <a:t>Переоценка числа черных дыр в центральном парсеке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F403-D3AE-E9F4-EB29-7DCEADCB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303" y="1608898"/>
            <a:ext cx="8223981" cy="3366300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>
                <a:latin typeface="Aptos Display"/>
              </a:rPr>
              <a:t>n=2·10</a:t>
            </a:r>
            <a:r>
              <a:rPr lang="ru-RU" sz="3000" baseline="30000" dirty="0">
                <a:latin typeface="Aptos Display"/>
              </a:rPr>
              <a:t>8</a:t>
            </a:r>
            <a:r>
              <a:rPr lang="ru-RU" sz="3000" dirty="0">
                <a:latin typeface="Aptos Display"/>
              </a:rPr>
              <a:t> пк</a:t>
            </a:r>
            <a:r>
              <a:rPr lang="ru-RU" sz="3000" baseline="30000" dirty="0">
                <a:latin typeface="Aptos Display"/>
              </a:rPr>
              <a:t>-3</a:t>
            </a:r>
            <a:r>
              <a:rPr lang="en-US" sz="3000" dirty="0">
                <a:latin typeface="Aptos Display"/>
              </a:rPr>
              <a:t> </a:t>
            </a:r>
            <a:endParaRPr lang="ru-RU" sz="3000" dirty="0"/>
          </a:p>
          <a:p>
            <a:pPr marL="0" indent="0" algn="ctr">
              <a:buNone/>
            </a:pPr>
            <a:r>
              <a:rPr lang="en-US" sz="2400" dirty="0">
                <a:latin typeface="Aptos Display"/>
              </a:rPr>
              <a:t>       </a:t>
            </a:r>
            <a:r>
              <a:rPr lang="ru-RU" sz="2400" dirty="0">
                <a:latin typeface="Aptos Display"/>
              </a:rPr>
              <a:t>(</a:t>
            </a:r>
            <a:r>
              <a:rPr lang="en-US" sz="2400" dirty="0">
                <a:latin typeface="Aptos Display"/>
              </a:rPr>
              <a:t>Haas+, "</a:t>
            </a:r>
            <a:r>
              <a:rPr lang="en-US" sz="2400" dirty="0"/>
              <a:t>The star grinder in the Galactic </a:t>
            </a:r>
            <a:r>
              <a:rPr lang="en-US" sz="2400" dirty="0" err="1"/>
              <a:t>centre</a:t>
            </a:r>
            <a:r>
              <a:rPr lang="en-US" sz="2400" dirty="0"/>
              <a:t>.</a:t>
            </a:r>
            <a:endParaRPr lang="en-US" sz="2400" dirty="0" err="1">
              <a:latin typeface="Aptos Display"/>
            </a:endParaRPr>
          </a:p>
          <a:p>
            <a:pPr marL="0" indent="0" algn="ctr">
              <a:buNone/>
            </a:pPr>
            <a:r>
              <a:rPr lang="en-US" sz="2400" dirty="0"/>
              <a:t>Uncovering the highly compact central stellar-mass black hole cluster",</a:t>
            </a:r>
            <a:r>
              <a:rPr lang="ru-RU" sz="2400" dirty="0">
                <a:latin typeface="Aptos Display"/>
              </a:rPr>
              <a:t>A&amp;A 2025) </a:t>
            </a:r>
            <a:endParaRPr lang="en-US" sz="2400" dirty="0">
              <a:latin typeface="Aptos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59B45-6BCC-A5C1-6B7D-9CBEBB0C75C4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708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B2AF3-F0B9-7D2F-BED8-698CA9F4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6" y="548941"/>
            <a:ext cx="2159540" cy="1180512"/>
          </a:xfrm>
        </p:spPr>
        <p:txBody>
          <a:bodyPr/>
          <a:lstStyle/>
          <a:p>
            <a:pPr algn="l"/>
            <a:r>
              <a:rPr lang="ru-RU" sz="1800" dirty="0">
                <a:latin typeface="Aptos Display"/>
              </a:rPr>
              <a:t>          </a:t>
            </a:r>
            <a:r>
              <a:rPr lang="en-US" sz="2400" dirty="0">
                <a:latin typeface="Aptos Display"/>
              </a:rPr>
              <a:t>Euclid</a:t>
            </a:r>
            <a:br>
              <a:rPr lang="ru-RU" sz="2400" dirty="0">
                <a:latin typeface="Aptos Display"/>
              </a:rPr>
            </a:br>
            <a:br>
              <a:rPr lang="en-US" sz="1800" dirty="0">
                <a:latin typeface="Aptos Display"/>
              </a:rPr>
            </a:br>
            <a:r>
              <a:rPr lang="en-US" sz="1600" b="0" dirty="0">
                <a:latin typeface="Aptos Display"/>
              </a:rPr>
              <a:t>•</a:t>
            </a:r>
            <a:r>
              <a:rPr lang="ru-RU" sz="1600" b="0" dirty="0">
                <a:latin typeface="Aptos Display"/>
              </a:rPr>
              <a:t> обнаружено  </a:t>
            </a:r>
            <a:r>
              <a:rPr lang="en-US" sz="1600" b="0" dirty="0">
                <a:latin typeface="Aptos Display"/>
              </a:rPr>
              <a:t>~</a:t>
            </a:r>
            <a:r>
              <a:rPr lang="ru-RU" sz="1600" b="0" dirty="0">
                <a:latin typeface="Aptos Display"/>
              </a:rPr>
              <a:t>500 новых гравитационных линз</a:t>
            </a:r>
            <a:br>
              <a:rPr lang="ru-RU" sz="1600" b="0" dirty="0">
                <a:latin typeface="Aptos Display"/>
              </a:rPr>
            </a:br>
            <a:br>
              <a:rPr lang="ru-RU" sz="1600" b="0" dirty="0">
                <a:latin typeface="Aptos Display"/>
              </a:rPr>
            </a:br>
            <a:r>
              <a:rPr lang="en-US" sz="1600" b="0" dirty="0">
                <a:latin typeface="Aptos Display"/>
              </a:rPr>
              <a:t>•</a:t>
            </a:r>
            <a:r>
              <a:rPr lang="ru-RU" sz="1600" b="0" dirty="0">
                <a:latin typeface="Aptos Display"/>
              </a:rPr>
              <a:t> в планах до 100 000</a:t>
            </a:r>
          </a:p>
        </p:txBody>
      </p:sp>
      <p:pic>
        <p:nvPicPr>
          <p:cNvPr id="15" name="Рисунок 14" descr="Изображение выглядит как коричневый, кожа, полка, в помещении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C83B5AE4-80F1-AA25-CF7A-0CEED6E2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67" y="548941"/>
            <a:ext cx="7061033" cy="3925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E596A-18FB-6227-1929-1D467A12E74D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238F6-84F3-D02C-C75E-13C9F02634AF}"/>
              </a:ext>
            </a:extLst>
          </p:cNvPr>
          <p:cNvSpPr txBox="1"/>
          <p:nvPr/>
        </p:nvSpPr>
        <p:spPr>
          <a:xfrm>
            <a:off x="203033" y="4579520"/>
            <a:ext cx="873793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ESA. Science &amp; </a:t>
            </a:r>
            <a:r>
              <a:rPr lang="ru-RU" dirty="0" err="1">
                <a:solidFill>
                  <a:schemeClr val="bg1"/>
                </a:solidFill>
              </a:rPr>
              <a:t>Exploration</a:t>
            </a:r>
            <a:r>
              <a:rPr lang="ru-RU" dirty="0">
                <a:solidFill>
                  <a:schemeClr val="bg1"/>
                </a:solidFill>
              </a:rPr>
              <a:t> (19.03.2025)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97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37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>
                <a:latin typeface="Aptos Display"/>
              </a:rPr>
              <a:t>Цель работы</a:t>
            </a:r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1"/>
          </p:nvPr>
        </p:nvSpPr>
        <p:spPr>
          <a:xfrm>
            <a:off x="720000" y="1237079"/>
            <a:ext cx="7703700" cy="33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Aptos"/>
              </a:rPr>
              <a:t>Изучить особенности рассеяния э/м волн на ЧД в диапазоне больших длин волн, сопоставимых по масштабам с размером ЧД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6237B-2640-3177-3892-81F547825CE0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1282EFD-A6DB-5AE2-8FE3-617A8D3B8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074" y="211134"/>
            <a:ext cx="8956867" cy="460569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de-DE" sz="2000" dirty="0">
                <a:latin typeface="Aptos"/>
              </a:rPr>
              <a:t>Mie, G. Beiträge zur Optik trüber Medien, speziell kolloidaler </a:t>
            </a:r>
            <a:r>
              <a:rPr lang="de-DE" sz="2000" err="1">
                <a:latin typeface="Aptos"/>
              </a:rPr>
              <a:t>Metallösungen</a:t>
            </a:r>
            <a:r>
              <a:rPr lang="de-DE" sz="2000" dirty="0">
                <a:latin typeface="Aptos"/>
              </a:rPr>
              <a:t>. Ann. der Phys. 1908;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Aptos"/>
              </a:rPr>
              <a:t>Norma, S. Elastic scattering of waves by a black hole // Phys. Rev</a:t>
            </a:r>
            <a:r>
              <a:rPr lang="ru-RU" sz="2000" dirty="0">
                <a:latin typeface="Aptos"/>
              </a:rPr>
              <a:t>. </a:t>
            </a:r>
            <a:r>
              <a:rPr lang="en-US" sz="2000" dirty="0">
                <a:latin typeface="Aptos"/>
              </a:rPr>
              <a:t>D</a:t>
            </a:r>
            <a:r>
              <a:rPr lang="ru-RU" sz="2000" dirty="0">
                <a:latin typeface="Aptos"/>
              </a:rPr>
              <a:t>. – 1978</a:t>
            </a:r>
            <a:endParaRPr lang="de-DE" sz="2000" dirty="0">
              <a:latin typeface="Aptos"/>
            </a:endParaRPr>
          </a:p>
          <a:p>
            <a:pPr marL="152400" indent="0">
              <a:buNone/>
            </a:pPr>
            <a:r>
              <a:rPr lang="ru-RU" sz="2000" dirty="0">
                <a:solidFill>
                  <a:srgbClr val="FF0000"/>
                </a:solidFill>
                <a:latin typeface="Aptos"/>
              </a:rPr>
              <a:t>      Рассматривается скалярное поле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Aptos"/>
              </a:rPr>
              <a:t>Handler, F.A., Matzner, R.A. Gravitational wave scattering // Physical Review D. – 1980;</a:t>
            </a:r>
          </a:p>
          <a:p>
            <a:pPr>
              <a:buFont typeface="Arial"/>
              <a:buChar char="•"/>
            </a:pPr>
            <a:r>
              <a:rPr lang="ru-RU" sz="2000" dirty="0">
                <a:latin typeface="Aptos"/>
              </a:rPr>
              <a:t>Новиков, И.Д., Фролов, В.П. Физика черных дыр. – </a:t>
            </a:r>
            <a:r>
              <a:rPr lang="ru-RU" sz="2000" err="1">
                <a:latin typeface="Aptos"/>
              </a:rPr>
              <a:t>М.:Наука</a:t>
            </a:r>
            <a:r>
              <a:rPr lang="ru-RU" sz="2000" dirty="0">
                <a:latin typeface="Aptos"/>
              </a:rPr>
              <a:t>, 1986</a:t>
            </a:r>
            <a:endParaRPr lang="en-US" sz="2000" dirty="0">
              <a:latin typeface="Aptos"/>
            </a:endParaRPr>
          </a:p>
          <a:p>
            <a:pPr marL="152400" indent="0">
              <a:buNone/>
            </a:pPr>
            <a:r>
              <a:rPr lang="ru-RU" sz="2000" dirty="0">
                <a:latin typeface="Aptos"/>
              </a:rPr>
              <a:t>     </a:t>
            </a:r>
            <a:r>
              <a:rPr lang="ru-RU" sz="2000" dirty="0">
                <a:solidFill>
                  <a:srgbClr val="FF0000"/>
                </a:solidFill>
                <a:latin typeface="Aptos"/>
              </a:rPr>
              <a:t> Используется ВКБ приближение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Aptos"/>
              </a:rPr>
              <a:t>Futterman, J.A.H., Handler, F.A., Matzner, R.A.. Scattering from black holes. Cambridge University Press, Cambridge. 1988;</a:t>
            </a:r>
          </a:p>
          <a:p>
            <a:pPr marL="152400" indent="0">
              <a:buNone/>
            </a:pPr>
            <a:r>
              <a:rPr lang="en-US" sz="2000" dirty="0">
                <a:latin typeface="Aptos"/>
              </a:rPr>
              <a:t>  </a:t>
            </a:r>
          </a:p>
          <a:p>
            <a:pPr marL="152400" indent="0">
              <a:buNone/>
            </a:pPr>
            <a:endParaRPr lang="ru-RU" sz="2000" dirty="0">
              <a:latin typeface="Aptos"/>
            </a:endParaRPr>
          </a:p>
          <a:p>
            <a:pPr>
              <a:buFont typeface="Arial"/>
              <a:buChar char="•"/>
            </a:pPr>
            <a:endParaRPr lang="ru-RU" sz="2000" dirty="0">
              <a:latin typeface="Aptos"/>
            </a:endParaRPr>
          </a:p>
          <a:p>
            <a:pPr marL="152400" indent="0">
              <a:buNone/>
            </a:pPr>
            <a:endParaRPr lang="ru-RU" sz="2000" dirty="0">
              <a:latin typeface="Aptos"/>
            </a:endParaRPr>
          </a:p>
          <a:p>
            <a:pPr>
              <a:buFont typeface="Arial"/>
              <a:buChar char="•"/>
            </a:pPr>
            <a:endParaRPr lang="ru-RU" sz="2000" dirty="0">
              <a:latin typeface="Aptos"/>
            </a:endParaRPr>
          </a:p>
          <a:p>
            <a:pPr>
              <a:buFont typeface="Arial"/>
              <a:buChar char="•"/>
            </a:pPr>
            <a:endParaRPr lang="ru-RU" sz="2000" dirty="0">
              <a:latin typeface="Apto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68B7C-527C-C1E5-21B2-266B9D93AC79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682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3753594" y="189171"/>
            <a:ext cx="5390444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b="0" dirty="0">
                <a:latin typeface="Aptos Display"/>
              </a:rPr>
              <a:t>Почему  нам интересны э/м волны </a:t>
            </a:r>
            <a:r>
              <a:rPr lang="ru-RU" sz="2800" b="0" dirty="0" err="1">
                <a:latin typeface="Aptos Display"/>
              </a:rPr>
              <a:t>сверхнизкочастотные</a:t>
            </a:r>
            <a:r>
              <a:rPr lang="ru-RU" sz="2800" b="0" dirty="0">
                <a:latin typeface="Aptos Display"/>
              </a:rPr>
              <a:t>?</a:t>
            </a:r>
            <a:endParaRPr sz="2800" b="0" dirty="0">
              <a:latin typeface="Aptos Display"/>
            </a:endParaRPr>
          </a:p>
        </p:txBody>
      </p:sp>
      <p:pic>
        <p:nvPicPr>
          <p:cNvPr id="5" name="Объект 3" descr="Изображение выглядит как рисунок, диаграмма, шабло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B9DF0E88-0B3C-27FD-DF83-6EB3C43F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535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F700407-CD85-4C55-B6A9-8827B1081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29733"/>
              </p:ext>
            </p:extLst>
          </p:nvPr>
        </p:nvGraphicFramePr>
        <p:xfrm>
          <a:off x="4372319" y="1224596"/>
          <a:ext cx="3498304" cy="1120433"/>
        </p:xfrm>
        <a:graphic>
          <a:graphicData uri="http://schemas.openxmlformats.org/drawingml/2006/table">
            <a:tbl>
              <a:tblPr firstRow="1" bandRow="1">
                <a:tableStyleId>{B17F39C2-80DC-43B1-B938-CCA5D5ED7EBB}</a:tableStyleId>
              </a:tblPr>
              <a:tblGrid>
                <a:gridCol w="1264074">
                  <a:extLst>
                    <a:ext uri="{9D8B030D-6E8A-4147-A177-3AD203B41FA5}">
                      <a16:colId xmlns:a16="http://schemas.microsoft.com/office/drawing/2014/main" val="1527686558"/>
                    </a:ext>
                  </a:extLst>
                </a:gridCol>
                <a:gridCol w="2234230">
                  <a:extLst>
                    <a:ext uri="{9D8B030D-6E8A-4147-A177-3AD203B41FA5}">
                      <a16:colId xmlns:a16="http://schemas.microsoft.com/office/drawing/2014/main" val="3331999139"/>
                    </a:ext>
                  </a:extLst>
                </a:gridCol>
              </a:tblGrid>
              <a:tr h="572136"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bg1"/>
                          </a:solidFill>
                        </a:rPr>
                        <a:t>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а=30 км:   </a:t>
                      </a:r>
                      <a:r>
                        <a:rPr lang="ru-RU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λ</a:t>
                      </a:r>
                      <a:r>
                        <a:rPr lang="ru-RU" sz="1400" b="0" i="0" u="none" strike="noStrike" noProof="0" dirty="0">
                          <a:solidFill>
                            <a:schemeClr val="bg1"/>
                          </a:solidFill>
                        </a:rPr>
                        <a:t>≈ 24 км,</a:t>
                      </a:r>
                    </a:p>
                    <a:p>
                      <a:pPr lvl="0">
                        <a:buNone/>
                      </a:pPr>
                      <a:r>
                        <a:rPr lang="ru-RU" sz="1400" b="0" i="0" u="none" strike="noStrike" noProof="0" dirty="0">
                          <a:solidFill>
                            <a:schemeClr val="bg1"/>
                          </a:solidFill>
                        </a:rPr>
                        <a:t>a=100 км: </a:t>
                      </a:r>
                      <a:r>
                        <a:rPr lang="ru-RU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λ≈ 80 км</a:t>
                      </a:r>
                      <a:endParaRPr lang="ru-RU" sz="1400" b="0" i="0" u="none" strike="noStrike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61868"/>
                  </a:ext>
                </a:extLst>
              </a:tr>
              <a:tr h="548297"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bg1"/>
                          </a:solidFill>
                        </a:rPr>
                        <a:t>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а=30 км   λ≈ 19 км,</a:t>
                      </a:r>
                    </a:p>
                    <a:p>
                      <a:pPr lvl="0">
                        <a:buNone/>
                      </a:pPr>
                      <a:r>
                        <a:rPr lang="ru-RU" sz="1400" b="0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а=100 км λ≈ 63 км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980344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0E23BB-A19D-8707-5291-EFD48E91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450" y="1840825"/>
            <a:ext cx="647700" cy="4286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67DDCD-1775-346E-CDDB-33A357B12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934" y="1282825"/>
            <a:ext cx="676275" cy="419100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8663E819-2146-21BF-7730-3814EAE593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663953"/>
              </p:ext>
            </p:extLst>
          </p:nvPr>
        </p:nvGraphicFramePr>
        <p:xfrm>
          <a:off x="4367114" y="2348425"/>
          <a:ext cx="1707925" cy="1731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01440" imgH="914400" progId="Equation.DSMT4">
                  <p:embed/>
                </p:oleObj>
              </mc:Choice>
              <mc:Fallback>
                <p:oleObj name="Equation" r:id="rId6" imgW="901440" imgH="91440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8663E819-2146-21BF-7730-3814EAE59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7114" y="2348425"/>
                        <a:ext cx="1707925" cy="1731980"/>
                      </a:xfrm>
                      <a:prstGeom prst="rect">
                        <a:avLst/>
                      </a:prstGeom>
                      <a:solidFill>
                        <a:schemeClr val="bg2">
                          <a:alpha val="27000"/>
                        </a:schemeClr>
                      </a:solidFill>
                      <a:ln>
                        <a:solidFill>
                          <a:schemeClr val="bg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23D4961-8B50-C80B-BA0E-20B496972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322536"/>
              </p:ext>
            </p:extLst>
          </p:nvPr>
        </p:nvGraphicFramePr>
        <p:xfrm>
          <a:off x="6182161" y="3470471"/>
          <a:ext cx="28479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507960" progId="Equation.DSMT4">
                  <p:embed/>
                </p:oleObj>
              </mc:Choice>
              <mc:Fallback>
                <p:oleObj name="Equation" r:id="rId8" imgW="1422360" imgH="50796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23D4961-8B50-C80B-BA0E-20B496972A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82161" y="3470471"/>
                        <a:ext cx="2847975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7B6C4D6-49E8-BFE1-C438-B82A78A617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475129"/>
              </p:ext>
            </p:extLst>
          </p:nvPr>
        </p:nvGraphicFramePr>
        <p:xfrm>
          <a:off x="4366480" y="4486471"/>
          <a:ext cx="416520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82600" imgH="241200" progId="Equation.DSMT4">
                  <p:embed/>
                </p:oleObj>
              </mc:Choice>
              <mc:Fallback>
                <p:oleObj name="Equation" r:id="rId10" imgW="2082600" imgH="2412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7B6C4D6-49E8-BFE1-C438-B82A78A617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66480" y="4486471"/>
                        <a:ext cx="4165200" cy="48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F12D38-9E23-E864-8801-39FC0C2960D6}"/>
              </a:ext>
            </a:extLst>
          </p:cNvPr>
          <p:cNvSpPr txBox="1"/>
          <p:nvPr/>
        </p:nvSpPr>
        <p:spPr>
          <a:xfrm>
            <a:off x="8736393" y="55989"/>
            <a:ext cx="4087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D2340-0DE9-25F9-8061-3979A87837F3}"/>
              </a:ext>
            </a:extLst>
          </p:cNvPr>
          <p:cNvSpPr txBox="1"/>
          <p:nvPr/>
        </p:nvSpPr>
        <p:spPr>
          <a:xfrm>
            <a:off x="6075948" y="2473993"/>
            <a:ext cx="24664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—  </a:t>
            </a:r>
            <a:r>
              <a:rPr lang="ru-RU" sz="1800" dirty="0">
                <a:solidFill>
                  <a:schemeClr val="bg1"/>
                </a:solidFill>
              </a:rPr>
              <a:t>Экранирование в ионосфере</a:t>
            </a:r>
          </a:p>
        </p:txBody>
      </p:sp>
    </p:spTree>
    <p:extLst>
      <p:ext uri="{BB962C8B-B14F-4D97-AF65-F5344CB8AC3E}">
        <p14:creationId xmlns:p14="http://schemas.microsoft.com/office/powerpoint/2010/main" val="3591380987"/>
      </p:ext>
    </p:extLst>
  </p:cSld>
  <p:clrMapOvr>
    <a:masterClrMapping/>
  </p:clrMapOvr>
</p:sld>
</file>

<file path=ppt/theme/theme1.xml><?xml version="1.0" encoding="utf-8"?>
<a:theme xmlns:a="http://schemas.openxmlformats.org/drawingml/2006/main" name="Sci-fi Short Film Pitch Deck by Slidesgo">
  <a:themeElements>
    <a:clrScheme name="Simple Light">
      <a:dk1>
        <a:srgbClr val="161616"/>
      </a:dk1>
      <a:lt1>
        <a:srgbClr val="FFFFFF"/>
      </a:lt1>
      <a:dk2>
        <a:srgbClr val="FAF9EC"/>
      </a:dk2>
      <a:lt2>
        <a:srgbClr val="160D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AF9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725</Words>
  <Application>Microsoft Office PowerPoint</Application>
  <PresentationFormat>Экран (16:9)</PresentationFormat>
  <Paragraphs>133</Paragraphs>
  <Slides>32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Sci-fi Short Film Pitch Deck by Slidesgo</vt:lpstr>
      <vt:lpstr>Поглощение и рассеяние сверхнизкочастотных электромагнитных волн черными дырами   </vt:lpstr>
      <vt:lpstr>Кандидаты на строительный материал темной материи</vt:lpstr>
      <vt:lpstr>Презентация PowerPoint</vt:lpstr>
      <vt:lpstr>Презентация PowerPoint</vt:lpstr>
      <vt:lpstr> Переоценка числа черных дыр в центральном парсеке</vt:lpstr>
      <vt:lpstr>          Euclid  • обнаружено  ~500 новых гравитационных линз  • в планах до 100 000</vt:lpstr>
      <vt:lpstr>Цель работы</vt:lpstr>
      <vt:lpstr>Презентация PowerPoint</vt:lpstr>
      <vt:lpstr>Почему  нам интересны э/м волны сверхнизкочастотные?</vt:lpstr>
      <vt:lpstr>Что мы понимаем под сверхнизкочастотным излучением</vt:lpstr>
      <vt:lpstr>Презентация PowerPoint</vt:lpstr>
      <vt:lpstr>Презентация PowerPoint</vt:lpstr>
      <vt:lpstr>Презентация PowerPoint</vt:lpstr>
      <vt:lpstr>Возможные источники сверхнизкочастотного излучения</vt:lpstr>
      <vt:lpstr>Презентация PowerPoint</vt:lpstr>
      <vt:lpstr>Допущения модели</vt:lpstr>
      <vt:lpstr>Теория Ми  ЭД                                         ОТО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Окна возможностей</vt:lpstr>
      <vt:lpstr>Окна за окнами</vt:lpstr>
      <vt:lpstr>Выводы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Рассеяние низкочастотных электромагнитных волн на черной дыре</dc:title>
  <cp:lastModifiedBy>Коваленко Илья Геннадьевич</cp:lastModifiedBy>
  <cp:revision>1383</cp:revision>
  <cp:lastPrinted>2025-01-28T12:15:49Z</cp:lastPrinted>
  <dcterms:modified xsi:type="dcterms:W3CDTF">2025-04-01T12:16:35Z</dcterms:modified>
</cp:coreProperties>
</file>