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56" r:id="rId2"/>
    <p:sldId id="257" r:id="rId3"/>
    <p:sldId id="258" r:id="rId4"/>
    <p:sldId id="259" r:id="rId5"/>
    <p:sldId id="260" r:id="rId6"/>
    <p:sldId id="284" r:id="rId7"/>
    <p:sldId id="285" r:id="rId8"/>
    <p:sldId id="286" r:id="rId9"/>
    <p:sldId id="261" r:id="rId10"/>
    <p:sldId id="262" r:id="rId11"/>
    <p:sldId id="263" r:id="rId12"/>
    <p:sldId id="291" r:id="rId13"/>
    <p:sldId id="264" r:id="rId14"/>
    <p:sldId id="265" r:id="rId15"/>
    <p:sldId id="266" r:id="rId16"/>
    <p:sldId id="267" r:id="rId17"/>
    <p:sldId id="287" r:id="rId18"/>
    <p:sldId id="288" r:id="rId19"/>
    <p:sldId id="290" r:id="rId20"/>
    <p:sldId id="293" r:id="rId21"/>
    <p:sldId id="268" r:id="rId22"/>
    <p:sldId id="269" r:id="rId23"/>
    <p:sldId id="271" r:id="rId24"/>
    <p:sldId id="295" r:id="rId25"/>
    <p:sldId id="294" r:id="rId26"/>
    <p:sldId id="270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92" r:id="rId35"/>
    <p:sldId id="296" r:id="rId36"/>
    <p:sldId id="282" r:id="rId37"/>
    <p:sldId id="279" r:id="rId38"/>
    <p:sldId id="280" r:id="rId39"/>
    <p:sldId id="281" r:id="rId40"/>
    <p:sldId id="283" r:id="rId41"/>
    <p:sldId id="297" r:id="rId42"/>
    <p:sldId id="298" r:id="rId43"/>
    <p:sldId id="299" r:id="rId44"/>
    <p:sldId id="300" r:id="rId45"/>
    <p:sldId id="301" r:id="rId46"/>
    <p:sldId id="304" r:id="rId47"/>
    <p:sldId id="302" r:id="rId48"/>
    <p:sldId id="303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FF"/>
    <a:srgbClr val="66FF66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7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86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286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70462-26D8-4613-8783-4F9D4A6B1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2EC32-E49A-4805-B5F4-A3228BA4C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5020F-B8DE-4F29-A53A-129F2FE10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1C913-04D0-4F92-A8A0-43578C16E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5D27C-2A80-46EC-B81A-991F6CB75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7CCD9-4DA9-4198-85B0-E44FE0148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EFA32-2D46-4613-AC42-CDA39DA7C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7158A-AAD6-4F66-B870-30FDB3897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EF6C0-1467-4D3B-B991-33FA8F103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2B154-FD1D-4EB1-AC41-D6838FF1D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ED80A-FB1D-4957-96E4-06174B1E2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2765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5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5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5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5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5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6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6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6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766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766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766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6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6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330A4D2-384D-4AFA-B948-83CCAFB4E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arxiv.org/abs/1001.2017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arxiv.org/abs/1001.1738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001.0403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://arxiv.org/abs/1001.2991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://trv-science.ru/2010/01/19/kak-rasshiryalas-vselennaya-v-2009-godu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Астроновости-2009</a:t>
            </a:r>
            <a:br>
              <a:rPr lang="ru-RU" smtClean="0"/>
            </a:br>
            <a:r>
              <a:rPr lang="ru-RU" smtClean="0"/>
              <a:t>(дальний космос)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Сергей Попов (ГАИШ МГУ)</a:t>
            </a:r>
            <a:endParaRPr lang="en-US"/>
          </a:p>
        </p:txBody>
      </p:sp>
      <p:pic>
        <p:nvPicPr>
          <p:cNvPr id="13315" name="Picture 4" descr="IMG_8917_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572000"/>
            <a:ext cx="304800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Рекордная суперземля</a:t>
            </a:r>
            <a:endParaRPr lang="en-US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063625" y="1981200"/>
            <a:ext cx="8080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Рекорд сейчас принадлежит планете в системе GJ 581 (</a:t>
            </a:r>
            <a:r>
              <a:rPr lang="en-US"/>
              <a:t>arXiv</a:t>
            </a:r>
            <a:r>
              <a:rPr lang="ru-RU"/>
              <a:t>: 0906.2780). </a:t>
            </a:r>
          </a:p>
          <a:p>
            <a:r>
              <a:rPr lang="ru-RU"/>
              <a:t>Нижняя граница ее массы составляет 1,9 земной. </a:t>
            </a:r>
          </a:p>
        </p:txBody>
      </p:sp>
      <p:pic>
        <p:nvPicPr>
          <p:cNvPr id="22531" name="Picture 4" descr="gl_581_di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667000"/>
            <a:ext cx="571500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Line 6"/>
          <p:cNvSpPr>
            <a:spLocks noChangeShapeType="1"/>
          </p:cNvSpPr>
          <p:nvPr/>
        </p:nvSpPr>
        <p:spPr bwMode="auto">
          <a:xfrm flipV="1">
            <a:off x="2743200" y="4648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Line 7"/>
          <p:cNvSpPr>
            <a:spLocks noChangeShapeType="1"/>
          </p:cNvSpPr>
          <p:nvPr/>
        </p:nvSpPr>
        <p:spPr bwMode="auto">
          <a:xfrm>
            <a:off x="2743200" y="4953000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Транзитные суперземли</a:t>
            </a:r>
            <a:endParaRPr lang="en-US"/>
          </a:p>
        </p:txBody>
      </p:sp>
      <p:pic>
        <p:nvPicPr>
          <p:cNvPr id="23554" name="Picture 5" descr="0908_0241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0" y="2743200"/>
            <a:ext cx="43307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 descr="0912_4655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743200"/>
            <a:ext cx="31559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2041525" y="6432550"/>
            <a:ext cx="1062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Corot-7b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1050925" y="1936750"/>
            <a:ext cx="6683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Можно измерить радиус – отсюда плотность – отсюда состав</a:t>
            </a:r>
            <a:endParaRPr lang="en-US"/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3124200" y="6324600"/>
            <a:ext cx="1984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arXiv</a:t>
            </a:r>
            <a:r>
              <a:rPr lang="ru-RU"/>
              <a:t>: 0908.0241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effectLst/>
              </a:rPr>
              <a:t>GJ 1214b</a:t>
            </a:r>
            <a:r>
              <a:rPr lang="ru-RU" sz="3600" smtClean="0">
                <a:effectLst/>
              </a:rPr>
              <a:t> – транзитная суперземля у близкой звезды</a:t>
            </a:r>
            <a:endParaRPr lang="en-US" sz="3600" smtClean="0">
              <a:effectLst/>
            </a:endParaRPr>
          </a:p>
        </p:txBody>
      </p:sp>
      <p:pic>
        <p:nvPicPr>
          <p:cNvPr id="24578" name="Picture 5" descr="0912_3229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05000"/>
            <a:ext cx="3240088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990600" y="6491288"/>
            <a:ext cx="1984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arXiv</a:t>
            </a:r>
            <a:r>
              <a:rPr lang="ru-RU"/>
              <a:t>: 0912.3229</a:t>
            </a:r>
            <a:r>
              <a:rPr lang="en-US"/>
              <a:t> </a:t>
            </a: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4343400" y="1981200"/>
            <a:ext cx="3881438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Ее масса - 6,55 земной. </a:t>
            </a:r>
          </a:p>
          <a:p>
            <a:r>
              <a:rPr lang="ru-RU"/>
              <a:t>Существенно то, </a:t>
            </a:r>
          </a:p>
          <a:p>
            <a:r>
              <a:rPr lang="ru-RU"/>
              <a:t>что она вращается вокруг </a:t>
            </a:r>
          </a:p>
          <a:p>
            <a:r>
              <a:rPr lang="ru-RU"/>
              <a:t>маломассивной и близкой звезды. </a:t>
            </a:r>
          </a:p>
          <a:p>
            <a:r>
              <a:rPr lang="ru-RU"/>
              <a:t>Все это позволяет довольно </a:t>
            </a:r>
          </a:p>
          <a:p>
            <a:r>
              <a:rPr lang="ru-RU"/>
              <a:t>детально ее исследовать. </a:t>
            </a:r>
          </a:p>
          <a:p>
            <a:r>
              <a:rPr lang="ru-RU"/>
              <a:t>В частности, если там есть хоть </a:t>
            </a:r>
          </a:p>
          <a:p>
            <a:r>
              <a:rPr lang="ru-RU"/>
              <a:t>какие-то следы атмосферы, </a:t>
            </a:r>
          </a:p>
          <a:p>
            <a:r>
              <a:rPr lang="ru-RU"/>
              <a:t>то ее удастся зарегистрировать.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Экзотика: WASP-17b </a:t>
            </a:r>
            <a:endParaRPr lang="en-US"/>
          </a:p>
        </p:txBody>
      </p:sp>
      <p:pic>
        <p:nvPicPr>
          <p:cNvPr id="25602" name="Picture 5" descr="0908_1553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05000"/>
            <a:ext cx="421957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990600" y="6324600"/>
            <a:ext cx="1984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arXiv</a:t>
            </a:r>
            <a:r>
              <a:rPr lang="ru-RU"/>
              <a:t>: 0908.1553</a:t>
            </a:r>
            <a:r>
              <a:rPr lang="en-US"/>
              <a:t> </a:t>
            </a: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5314950" y="1905000"/>
            <a:ext cx="38290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Имеет очень малую плотность </a:t>
            </a:r>
          </a:p>
          <a:p>
            <a:r>
              <a:rPr lang="ru-RU"/>
              <a:t>(около 10% плотности Юпитера). </a:t>
            </a:r>
          </a:p>
          <a:p>
            <a:r>
              <a:rPr lang="ru-RU"/>
              <a:t>Планета крутится вокруг звезды</a:t>
            </a:r>
            <a:br>
              <a:rPr lang="ru-RU"/>
            </a:br>
            <a:r>
              <a:rPr lang="ru-RU"/>
              <a:t>не в ту сторону, в которую </a:t>
            </a:r>
            <a:br>
              <a:rPr lang="ru-RU"/>
            </a:br>
            <a:r>
              <a:rPr lang="ru-RU"/>
              <a:t>вращается звезда вокруг оси.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229600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/>
              <a:t>Осцилляции массивной звезды</a:t>
            </a:r>
            <a:endParaRPr lang="en-US" sz="3600"/>
          </a:p>
        </p:txBody>
      </p:sp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1066800" y="1844675"/>
            <a:ext cx="79248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Астросейсмология позволяет получать </a:t>
            </a:r>
          </a:p>
          <a:p>
            <a:r>
              <a:rPr lang="ru-RU"/>
              <a:t>уникальные данные о внутреннем строении звезд. </a:t>
            </a:r>
          </a:p>
          <a:p>
            <a:r>
              <a:rPr lang="ru-RU"/>
              <a:t>Осцилляции солнечного типа</a:t>
            </a:r>
          </a:p>
          <a:p>
            <a:r>
              <a:rPr lang="ru-RU"/>
              <a:t>связаны с турбулентностью во внутренних частях звезд. </a:t>
            </a:r>
          </a:p>
          <a:p>
            <a:r>
              <a:rPr lang="ru-RU"/>
              <a:t>Ранее такие пульсации обнаруживались только у маломассивных звезд. </a:t>
            </a:r>
          </a:p>
          <a:p>
            <a:r>
              <a:rPr lang="ru-RU"/>
              <a:t>Теперь же с помощью спутника CoRoT они впервые открыты у </a:t>
            </a:r>
          </a:p>
          <a:p>
            <a:r>
              <a:rPr lang="ru-RU"/>
              <a:t>массивной (10 солнечных масс) звезды. </a:t>
            </a:r>
            <a:endParaRPr lang="en-US"/>
          </a:p>
          <a:p>
            <a:pPr eaLnBrk="0" hangingPunct="0"/>
            <a:endParaRPr lang="en-US"/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6705600" y="6172200"/>
            <a:ext cx="1912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arXiv</a:t>
            </a:r>
            <a:r>
              <a:rPr lang="ru-RU"/>
              <a:t>: 0906.3788</a:t>
            </a:r>
            <a:endParaRPr lang="en-US"/>
          </a:p>
        </p:txBody>
      </p:sp>
      <p:pic>
        <p:nvPicPr>
          <p:cNvPr id="26628" name="Picture 5" descr="asteroseismology-thumb-300x297-1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027488"/>
            <a:ext cx="266700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8077200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/>
              <a:t>Прогрев солнечной короны</a:t>
            </a:r>
            <a:endParaRPr lang="en-US" sz="4000"/>
          </a:p>
        </p:txBody>
      </p:sp>
      <p:pic>
        <p:nvPicPr>
          <p:cNvPr id="27650" name="Picture 5" descr="0903_3546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81200"/>
            <a:ext cx="3505200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6" descr="0903_3546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0575" y="4495800"/>
            <a:ext cx="4543425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990600" y="6491288"/>
            <a:ext cx="1984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ar</a:t>
            </a:r>
            <a:r>
              <a:rPr lang="en-US"/>
              <a:t>X</a:t>
            </a:r>
            <a:r>
              <a:rPr lang="ru-RU"/>
              <a:t>iv: 0903.3546 </a:t>
            </a: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4648200" y="1844675"/>
            <a:ext cx="42767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Энергия в солнечной атмосфере </a:t>
            </a:r>
          </a:p>
          <a:p>
            <a:r>
              <a:rPr lang="ru-RU"/>
              <a:t>переносится альвеновскими волнами. </a:t>
            </a:r>
          </a:p>
          <a:p>
            <a:r>
              <a:rPr lang="ru-RU"/>
              <a:t>Их мощности, по оценке авторов, </a:t>
            </a:r>
          </a:p>
          <a:p>
            <a:r>
              <a:rPr lang="ru-RU"/>
              <a:t>достаточно для того, </a:t>
            </a:r>
          </a:p>
          <a:p>
            <a:r>
              <a:rPr lang="ru-RU"/>
              <a:t>чтобы нагревать солнечную корону.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Сверхновые сюрпризы</a:t>
            </a:r>
            <a:endParaRPr lang="en-US"/>
          </a:p>
        </p:txBody>
      </p:sp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1050925" y="2012950"/>
            <a:ext cx="33258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/>
              <a:t> Очень яркие</a:t>
            </a:r>
          </a:p>
          <a:p>
            <a:pPr>
              <a:buFontTx/>
              <a:buChar char="•"/>
            </a:pPr>
            <a:r>
              <a:rPr lang="ru-RU"/>
              <a:t> Очень слабые</a:t>
            </a:r>
          </a:p>
          <a:p>
            <a:pPr>
              <a:buFontTx/>
              <a:buChar char="•"/>
            </a:pPr>
            <a:r>
              <a:rPr lang="ru-RU"/>
              <a:t> Быстро эволюционирующие</a:t>
            </a:r>
            <a:endParaRPr lang="en-US"/>
          </a:p>
        </p:txBody>
      </p:sp>
      <p:pic>
        <p:nvPicPr>
          <p:cNvPr id="28675" name="Picture 4" descr="superno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9718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Самый маленький гном</a:t>
            </a:r>
            <a:endParaRPr lang="en-US"/>
          </a:p>
        </p:txBody>
      </p:sp>
      <p:pic>
        <p:nvPicPr>
          <p:cNvPr id="29698" name="Picture 5" descr="0901_2074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81200"/>
            <a:ext cx="3544888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4613275" y="1822450"/>
            <a:ext cx="4530725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Это самая тусклая </a:t>
            </a:r>
          </a:p>
          <a:p>
            <a:r>
              <a:rPr lang="ru-RU"/>
              <a:t>из известных сверхновых. </a:t>
            </a:r>
          </a:p>
          <a:p>
            <a:r>
              <a:rPr lang="ru-RU"/>
              <a:t>Ее звездная величина в максимуме </a:t>
            </a:r>
          </a:p>
          <a:p>
            <a:r>
              <a:rPr lang="ru-RU"/>
              <a:t>составила всего лишь </a:t>
            </a:r>
            <a:r>
              <a:rPr lang="en-US"/>
              <a:t>-</a:t>
            </a:r>
            <a:r>
              <a:rPr lang="ru-RU"/>
              <a:t>14,2. </a:t>
            </a:r>
          </a:p>
          <a:p>
            <a:r>
              <a:rPr lang="ru-RU"/>
              <a:t>Это дает светимость </a:t>
            </a:r>
          </a:p>
          <a:p>
            <a:r>
              <a:rPr lang="ru-RU"/>
              <a:t>менее 10</a:t>
            </a:r>
            <a:r>
              <a:rPr lang="ru-RU" baseline="30000"/>
              <a:t>41</a:t>
            </a:r>
            <a:r>
              <a:rPr lang="ru-RU"/>
              <a:t> эрг в секунду. </a:t>
            </a:r>
          </a:p>
          <a:p>
            <a:r>
              <a:rPr lang="ru-RU"/>
              <a:t>Определенная по спектральным линиям </a:t>
            </a:r>
          </a:p>
          <a:p>
            <a:r>
              <a:rPr lang="ru-RU"/>
              <a:t>скорость  разлета вещества – </a:t>
            </a:r>
          </a:p>
          <a:p>
            <a:r>
              <a:rPr lang="ru-RU"/>
              <a:t>всего лишь около 2000 км/с </a:t>
            </a:r>
          </a:p>
          <a:p>
            <a:r>
              <a:rPr lang="ru-RU"/>
              <a:t>в момент максимума блеска. </a:t>
            </a:r>
          </a:p>
          <a:p>
            <a:r>
              <a:rPr lang="ru-RU"/>
              <a:t>Значит, там очень мало никеля-56, </a:t>
            </a:r>
          </a:p>
          <a:p>
            <a:r>
              <a:rPr lang="ru-RU"/>
              <a:t>и вообще выброшено мало вещества. </a:t>
            </a:r>
          </a:p>
          <a:p>
            <a:r>
              <a:rPr lang="ru-RU"/>
              <a:t>Авторы рассматривают разные модели. </a:t>
            </a:r>
          </a:p>
          <a:p>
            <a:r>
              <a:rPr lang="ru-RU"/>
              <a:t>Если взорвался одиночный объект, </a:t>
            </a:r>
          </a:p>
          <a:p>
            <a:r>
              <a:rPr lang="ru-RU"/>
              <a:t>то это может быть электронный захват </a:t>
            </a:r>
          </a:p>
          <a:p>
            <a:r>
              <a:rPr lang="ru-RU"/>
              <a:t>в Ne-Mg карлике или дефлаграция </a:t>
            </a:r>
          </a:p>
          <a:p>
            <a:r>
              <a:rPr lang="ru-RU"/>
              <a:t>(ядерное горение без образования </a:t>
            </a:r>
          </a:p>
          <a:p>
            <a:r>
              <a:rPr lang="ru-RU"/>
              <a:t>сильной ударной волны)  C-O карлика.</a:t>
            </a: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990600" y="6324600"/>
            <a:ext cx="1328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0901.2074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SN2008ha</a:t>
            </a:r>
          </a:p>
        </p:txBody>
      </p:sp>
      <p:pic>
        <p:nvPicPr>
          <p:cNvPr id="30722" name="Picture 5" descr="0902_2794_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81200"/>
            <a:ext cx="38036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6" descr="0902_2794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981200"/>
            <a:ext cx="386715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6248400" y="6019800"/>
            <a:ext cx="1892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arxiv:0902.2794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8077200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/>
              <a:t>«Все торопятся куда-то…»</a:t>
            </a:r>
            <a:endParaRPr lang="en-US"/>
          </a:p>
        </p:txBody>
      </p:sp>
      <p:pic>
        <p:nvPicPr>
          <p:cNvPr id="31746" name="Picture 5" descr="0911_2699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05000"/>
            <a:ext cx="54197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990600" y="6491288"/>
            <a:ext cx="1984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arXiv</a:t>
            </a:r>
            <a:r>
              <a:rPr lang="ru-RU"/>
              <a:t>: 0911.2699 </a:t>
            </a: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6477000" y="1981200"/>
            <a:ext cx="2028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Взрыв гелиевого </a:t>
            </a:r>
          </a:p>
          <a:p>
            <a:r>
              <a:rPr lang="ru-RU"/>
              <a:t>белого карлика?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Год астрономии</a:t>
            </a:r>
            <a:endParaRPr lang="en-US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990600" y="2971800"/>
            <a:ext cx="7094538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/>
              <a:t>2009 год был объявлен ЮНЕСКО </a:t>
            </a:r>
            <a:r>
              <a:rPr lang="en-US" b="1"/>
              <a:t/>
            </a:r>
            <a:br>
              <a:rPr lang="en-US" b="1"/>
            </a:br>
            <a:r>
              <a:rPr lang="ru-RU" b="1"/>
              <a:t>Международным годом астрономии. </a:t>
            </a:r>
            <a:r>
              <a:rPr lang="en-US" b="1"/>
              <a:t/>
            </a:r>
            <a:br>
              <a:rPr lang="en-US" b="1"/>
            </a:br>
            <a:r>
              <a:rPr lang="ru-RU" b="1"/>
              <a:t>Поводом, в частности, послужило то, </a:t>
            </a:r>
            <a:r>
              <a:rPr lang="en-US" b="1"/>
              <a:t/>
            </a:r>
            <a:br>
              <a:rPr lang="en-US" b="1"/>
            </a:br>
            <a:r>
              <a:rPr lang="ru-RU" b="1"/>
              <a:t>что 400 лет назад (в августе 1609 года) </a:t>
            </a:r>
            <a:r>
              <a:rPr lang="en-US" b="1"/>
              <a:t/>
            </a:r>
            <a:br>
              <a:rPr lang="en-US" b="1"/>
            </a:br>
            <a:r>
              <a:rPr lang="ru-RU" b="1"/>
              <a:t>Галилео Галилей изготовил свой </a:t>
            </a:r>
            <a:r>
              <a:rPr lang="en-US" b="1"/>
              <a:t/>
            </a:r>
            <a:br>
              <a:rPr lang="en-US" b="1"/>
            </a:br>
            <a:r>
              <a:rPr lang="ru-RU" b="1"/>
              <a:t>первый телескоп и использовал его для </a:t>
            </a:r>
            <a:r>
              <a:rPr lang="en-US" b="1"/>
              <a:t/>
            </a:r>
            <a:br>
              <a:rPr lang="en-US" b="1"/>
            </a:br>
            <a:r>
              <a:rPr lang="ru-RU" b="1"/>
              <a:t>изучения внеземных объектов. </a:t>
            </a:r>
            <a:r>
              <a:rPr lang="en-US" b="1"/>
              <a:t/>
            </a:r>
            <a:br>
              <a:rPr lang="en-US" b="1"/>
            </a:br>
            <a:r>
              <a:rPr lang="ru-RU" b="1"/>
              <a:t>И прошедший астрономический год </a:t>
            </a:r>
            <a:r>
              <a:rPr lang="en-US" b="1"/>
              <a:t/>
            </a:r>
            <a:br>
              <a:rPr lang="en-US" b="1"/>
            </a:br>
            <a:r>
              <a:rPr lang="ru-RU" b="1"/>
              <a:t>ожидания вполне оправдал – </a:t>
            </a:r>
            <a:r>
              <a:rPr lang="en-US" b="1"/>
              <a:t/>
            </a:r>
            <a:br>
              <a:rPr lang="en-US" b="1"/>
            </a:br>
            <a:r>
              <a:rPr lang="ru-RU" b="1"/>
              <a:t>было получено немало интересных результатов. </a:t>
            </a:r>
            <a:r>
              <a:rPr lang="en-US" b="1"/>
              <a:t/>
            </a:r>
            <a:br>
              <a:rPr lang="en-US" b="1"/>
            </a:br>
            <a:r>
              <a:rPr lang="ru-RU" b="1"/>
              <a:t>Это случилось во многом благодаря </a:t>
            </a:r>
            <a:r>
              <a:rPr lang="en-US" b="1"/>
              <a:t/>
            </a:r>
            <a:br>
              <a:rPr lang="en-US" b="1"/>
            </a:br>
            <a:r>
              <a:rPr lang="ru-RU" b="1"/>
              <a:t>введению в строй новых экспериментальных установок, </a:t>
            </a:r>
            <a:r>
              <a:rPr lang="en-US" b="1"/>
              <a:t/>
            </a:r>
            <a:br>
              <a:rPr lang="en-US" b="1"/>
            </a:br>
            <a:r>
              <a:rPr lang="ru-RU" b="1"/>
              <a:t>телескопов, запущенных научных спутников...</a:t>
            </a:r>
          </a:p>
        </p:txBody>
      </p:sp>
      <p:pic>
        <p:nvPicPr>
          <p:cNvPr id="14339" name="Picture 4" descr="logo_iya2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2438400"/>
            <a:ext cx="19065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«… за околицей села…»</a:t>
            </a:r>
            <a:endParaRPr lang="en-US"/>
          </a:p>
        </p:txBody>
      </p:sp>
      <p:pic>
        <p:nvPicPr>
          <p:cNvPr id="32770" name="Picture 5" descr="0906_2003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943225"/>
            <a:ext cx="5562600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990600" y="6491288"/>
            <a:ext cx="1912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ar</a:t>
            </a:r>
            <a:r>
              <a:rPr lang="en-US"/>
              <a:t>X</a:t>
            </a:r>
            <a:r>
              <a:rPr lang="ru-RU"/>
              <a:t>iv:0906.2003</a:t>
            </a:r>
            <a:r>
              <a:rPr lang="en-US"/>
              <a:t> </a:t>
            </a: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1066800" y="1905000"/>
            <a:ext cx="8102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Сверхновая </a:t>
            </a:r>
            <a:r>
              <a:rPr lang="en-US"/>
              <a:t>2005E </a:t>
            </a:r>
            <a:r>
              <a:rPr lang="ru-RU"/>
              <a:t>типа </a:t>
            </a:r>
            <a:r>
              <a:rPr lang="en-US"/>
              <a:t>Ib </a:t>
            </a:r>
            <a:r>
              <a:rPr lang="ru-RU"/>
              <a:t>в гало близкой одиночной галактики</a:t>
            </a:r>
            <a:r>
              <a:rPr lang="en-US"/>
              <a:t> NGC 1032</a:t>
            </a:r>
            <a:r>
              <a:rPr lang="ru-RU"/>
              <a:t>.</a:t>
            </a:r>
          </a:p>
          <a:p>
            <a:r>
              <a:rPr lang="ru-RU"/>
              <a:t>Рядом нет звездообразования, мало выброшенного вещества.</a:t>
            </a:r>
          </a:p>
          <a:p>
            <a:r>
              <a:rPr lang="ru-RU"/>
              <a:t>Продукты горения гелия. Много кальция и (возможно) титана-44.</a:t>
            </a:r>
            <a:endParaRPr lang="en-US"/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6613525" y="2927350"/>
            <a:ext cx="2582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Авторы полагают, что</a:t>
            </a:r>
            <a:br>
              <a:rPr lang="ru-RU"/>
            </a:br>
            <a:r>
              <a:rPr lang="ru-RU"/>
              <a:t>это новый тип взрыва.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Нейтронная звезда в углеродной дымке</a:t>
            </a:r>
            <a:endParaRPr lang="en-US"/>
          </a:p>
        </p:txBody>
      </p:sp>
      <p:pic>
        <p:nvPicPr>
          <p:cNvPr id="33794" name="Picture 5" descr="0911_0672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9000" y="3200400"/>
            <a:ext cx="3175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6" descr="casA_Chandra_2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9050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7231063" y="6491288"/>
            <a:ext cx="1912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ar</a:t>
            </a:r>
            <a:r>
              <a:rPr lang="en-US"/>
              <a:t>X</a:t>
            </a:r>
            <a:r>
              <a:rPr lang="ru-RU"/>
              <a:t>iv:0911.0672</a:t>
            </a:r>
            <a:r>
              <a:rPr lang="en-US"/>
              <a:t> </a:t>
            </a:r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974725" y="5213350"/>
            <a:ext cx="33543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 Кассиопее А нет пульсаций.</a:t>
            </a:r>
            <a:br>
              <a:rPr lang="ru-RU"/>
            </a:br>
            <a:r>
              <a:rPr lang="ru-RU"/>
              <a:t>При этом ранее получался</a:t>
            </a:r>
            <a:br>
              <a:rPr lang="ru-RU"/>
            </a:br>
            <a:r>
              <a:rPr lang="ru-RU"/>
              <a:t>маленький радиус </a:t>
            </a:r>
            <a:br>
              <a:rPr lang="ru-RU"/>
            </a:br>
            <a:r>
              <a:rPr lang="ru-RU"/>
              <a:t>излучающей области.</a:t>
            </a:r>
            <a:endParaRPr lang="en-US"/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4251325" y="1784350"/>
            <a:ext cx="40909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Использование модели с углеродной</a:t>
            </a:r>
            <a:br>
              <a:rPr lang="ru-RU"/>
            </a:br>
            <a:r>
              <a:rPr lang="ru-RU"/>
              <a:t>атмосферой позволило получить</a:t>
            </a:r>
            <a:br>
              <a:rPr lang="ru-RU"/>
            </a:br>
            <a:r>
              <a:rPr lang="ru-RU"/>
              <a:t>хорошие данные, позволяющие</a:t>
            </a:r>
            <a:br>
              <a:rPr lang="ru-RU"/>
            </a:br>
            <a:r>
              <a:rPr lang="ru-RU"/>
              <a:t>объяснить отсутствие пульсаций.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Миллисекундные пульсары: генезис</a:t>
            </a:r>
            <a:endParaRPr lang="en-US"/>
          </a:p>
        </p:txBody>
      </p:sp>
      <p:pic>
        <p:nvPicPr>
          <p:cNvPr id="34818" name="Picture 3" descr="Panel_1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05000"/>
            <a:ext cx="80772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1143000" y="4419600"/>
            <a:ext cx="774382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К радости астрономов радиоисточник FIRST J102347.67+003841.2, </a:t>
            </a:r>
          </a:p>
          <a:p>
            <a:r>
              <a:rPr lang="ru-RU"/>
              <a:t>в котором подозревали наличие аккреции на компактный объект, </a:t>
            </a:r>
          </a:p>
          <a:p>
            <a:r>
              <a:rPr lang="ru-RU"/>
              <a:t>вдруг успокоился, мерцания прекратились и там "вылупился" </a:t>
            </a:r>
          </a:p>
          <a:p>
            <a:r>
              <a:rPr lang="ru-RU"/>
              <a:t>нормальный миллисекундный пульсар – </a:t>
            </a:r>
          </a:p>
          <a:p>
            <a:r>
              <a:rPr lang="ru-RU"/>
              <a:t>то самое недостающее звено в эволюции этих объектов. </a:t>
            </a:r>
          </a:p>
          <a:p>
            <a:r>
              <a:rPr lang="ru-RU"/>
              <a:t>Т.е. мы здесь увидели, как в системе с аккрецией оная прекращается, </a:t>
            </a:r>
          </a:p>
          <a:p>
            <a:r>
              <a:rPr lang="ru-RU"/>
              <a:t>и появляется раскрученная нейтронная звезда.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Как далеко до экзотики?</a:t>
            </a:r>
            <a:endParaRPr lang="en-US"/>
          </a:p>
        </p:txBody>
      </p:sp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974725" y="2012950"/>
            <a:ext cx="3041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/>
              <a:t> Двойной радиопульсар</a:t>
            </a:r>
          </a:p>
          <a:p>
            <a:pPr>
              <a:buFontTx/>
              <a:buChar char="•"/>
            </a:pPr>
            <a:r>
              <a:rPr lang="ru-RU"/>
              <a:t> Кандидат в черные дыры</a:t>
            </a:r>
          </a:p>
          <a:p>
            <a:pPr>
              <a:buFontTx/>
              <a:buChar char="•"/>
            </a:pPr>
            <a:r>
              <a:rPr lang="ru-RU"/>
              <a:t> Центр Галактики</a:t>
            </a:r>
            <a:endParaRPr lang="en-US"/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1066800" y="3124200"/>
            <a:ext cx="5630863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Прямые измерения, проведенные с помощью </a:t>
            </a:r>
          </a:p>
          <a:p>
            <a:r>
              <a:rPr lang="ru-RU"/>
              <a:t>радиоинтерферометров со сверхдлинными базами </a:t>
            </a:r>
          </a:p>
          <a:p>
            <a:r>
              <a:rPr lang="ru-RU"/>
              <a:t>(Very Long Baseline Interferometry - VLBI) </a:t>
            </a:r>
          </a:p>
          <a:p>
            <a:r>
              <a:rPr lang="ru-RU"/>
              <a:t>дали очень большое расстояние до </a:t>
            </a:r>
          </a:p>
          <a:p>
            <a:r>
              <a:rPr lang="ru-RU"/>
              <a:t>двойного пульсара </a:t>
            </a:r>
            <a:r>
              <a:rPr lang="en-US"/>
              <a:t>J</a:t>
            </a:r>
            <a:r>
              <a:rPr lang="ru-RU"/>
              <a:t>0737-3039</a:t>
            </a:r>
            <a:r>
              <a:rPr lang="en-US"/>
              <a:t>A</a:t>
            </a:r>
            <a:r>
              <a:rPr lang="ru-RU"/>
              <a:t>/</a:t>
            </a:r>
            <a:r>
              <a:rPr lang="en-US"/>
              <a:t>B</a:t>
            </a:r>
            <a:r>
              <a:rPr lang="ru-RU"/>
              <a:t>.</a:t>
            </a:r>
          </a:p>
          <a:p>
            <a:r>
              <a:rPr lang="ru-RU"/>
              <a:t>Прежняя оценка увеличена примерно вдвое. </a:t>
            </a:r>
          </a:p>
          <a:p>
            <a:r>
              <a:rPr lang="ru-RU"/>
              <a:t>Теперь это 1150+220-150 пк. </a:t>
            </a:r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1295400" y="5791200"/>
            <a:ext cx="1841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arXiv</a:t>
            </a:r>
            <a:r>
              <a:rPr lang="ru-RU"/>
              <a:t>:0902.0996</a:t>
            </a:r>
            <a:endParaRPr lang="en-US"/>
          </a:p>
        </p:txBody>
      </p:sp>
      <p:pic>
        <p:nvPicPr>
          <p:cNvPr id="35845" name="Picture 7" descr="binarypulsa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4389438"/>
            <a:ext cx="2800350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8077200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Расстояние до  </a:t>
            </a:r>
            <a:r>
              <a:rPr lang="en-US" sz="4000" smtClean="0"/>
              <a:t>V</a:t>
            </a:r>
            <a:r>
              <a:rPr lang="ru-RU" sz="4000" smtClean="0"/>
              <a:t>404</a:t>
            </a:r>
            <a:r>
              <a:rPr lang="en-US" sz="4000" smtClean="0"/>
              <a:t> </a:t>
            </a:r>
            <a:r>
              <a:rPr lang="ru-RU" sz="4000" smtClean="0"/>
              <a:t>Лебедя</a:t>
            </a:r>
            <a:endParaRPr lang="en-US" sz="4000" smtClean="0"/>
          </a:p>
        </p:txBody>
      </p:sp>
      <p:pic>
        <p:nvPicPr>
          <p:cNvPr id="36866" name="Picture 5" descr="0910_5253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05000"/>
            <a:ext cx="54864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1066800" y="6172200"/>
            <a:ext cx="1912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ar</a:t>
            </a:r>
            <a:r>
              <a:rPr lang="en-US"/>
              <a:t>X</a:t>
            </a:r>
            <a:r>
              <a:rPr lang="ru-RU"/>
              <a:t>iv:0910.5253</a:t>
            </a:r>
            <a:r>
              <a:rPr lang="en-US"/>
              <a:t> </a:t>
            </a: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6613525" y="1936750"/>
            <a:ext cx="2619375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Измерен</a:t>
            </a:r>
            <a:br>
              <a:rPr lang="ru-RU"/>
            </a:br>
            <a:r>
              <a:rPr lang="ru-RU"/>
              <a:t>параллакс.</a:t>
            </a:r>
          </a:p>
          <a:p>
            <a:r>
              <a:rPr lang="ru-RU"/>
              <a:t>2,25-2,53 кпк </a:t>
            </a:r>
          </a:p>
          <a:p>
            <a:r>
              <a:rPr lang="ru-RU"/>
              <a:t>Это меньше, чем </a:t>
            </a:r>
            <a:br>
              <a:rPr lang="ru-RU"/>
            </a:br>
            <a:r>
              <a:rPr lang="ru-RU"/>
              <a:t>думали раньше.</a:t>
            </a:r>
          </a:p>
          <a:p>
            <a:r>
              <a:rPr lang="ru-RU"/>
              <a:t>Поэтому произошла</a:t>
            </a:r>
            <a:br>
              <a:rPr lang="ru-RU"/>
            </a:br>
            <a:r>
              <a:rPr lang="ru-RU"/>
              <a:t>переоценка мощности</a:t>
            </a:r>
            <a:br>
              <a:rPr lang="ru-RU"/>
            </a:br>
            <a:r>
              <a:rPr lang="ru-RU"/>
              <a:t>вспышек. В итоге</a:t>
            </a:r>
            <a:br>
              <a:rPr lang="ru-RU"/>
            </a:br>
            <a:r>
              <a:rPr lang="ru-RU"/>
              <a:t>они стало </a:t>
            </a:r>
            <a:br>
              <a:rPr lang="ru-RU"/>
            </a:br>
            <a:r>
              <a:rPr lang="ru-RU"/>
              <a:t>субкритическими </a:t>
            </a:r>
            <a:br>
              <a:rPr lang="ru-RU"/>
            </a:br>
            <a:r>
              <a:rPr lang="ru-RU"/>
              <a:t>(доэддингтоновскими).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Расстояние до центра Г.</a:t>
            </a:r>
            <a:endParaRPr lang="en-US" smtClean="0"/>
          </a:p>
        </p:txBody>
      </p:sp>
      <p:pic>
        <p:nvPicPr>
          <p:cNvPr id="37890" name="Picture 5" descr="0908_3637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057400"/>
            <a:ext cx="3687763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4937125" y="2012950"/>
            <a:ext cx="40354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По наблюдению водяных мазеров</a:t>
            </a:r>
            <a:br>
              <a:rPr lang="ru-RU"/>
            </a:br>
            <a:r>
              <a:rPr lang="ru-RU"/>
              <a:t>в комплексе звездообразования</a:t>
            </a:r>
            <a:br>
              <a:rPr lang="ru-RU"/>
            </a:br>
            <a:r>
              <a:rPr lang="en-US"/>
              <a:t>Sgr B2</a:t>
            </a:r>
            <a:r>
              <a:rPr lang="ru-RU"/>
              <a:t> было определено расстояние</a:t>
            </a:r>
            <a:br>
              <a:rPr lang="ru-RU"/>
            </a:br>
            <a:r>
              <a:rPr lang="ru-RU"/>
              <a:t>до центра Галактики.</a:t>
            </a:r>
          </a:p>
          <a:p>
            <a:endParaRPr lang="ru-RU"/>
          </a:p>
          <a:p>
            <a:r>
              <a:rPr lang="ru-RU"/>
              <a:t>7.9+0.8/-0.7 кпк</a:t>
            </a:r>
            <a:r>
              <a:rPr lang="en-US"/>
              <a:t> </a:t>
            </a: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4953000" y="6248400"/>
            <a:ext cx="1912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ar</a:t>
            </a:r>
            <a:r>
              <a:rPr lang="en-US"/>
              <a:t>X</a:t>
            </a:r>
            <a:r>
              <a:rPr lang="ru-RU"/>
              <a:t>iv:0908.3637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8077200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/>
              <a:t>Тише едешь – дальше будешь</a:t>
            </a:r>
            <a:endParaRPr lang="en-US" sz="3600"/>
          </a:p>
        </p:txBody>
      </p:sp>
      <p:pic>
        <p:nvPicPr>
          <p:cNvPr id="38914" name="Picture 5" descr="0911_2240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81200"/>
            <a:ext cx="4711700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990600" y="6248400"/>
            <a:ext cx="1912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arXiv:0911.2240</a:t>
            </a:r>
            <a:r>
              <a:rPr lang="en-US"/>
              <a:t> </a:t>
            </a: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5699125" y="1936750"/>
            <a:ext cx="3452813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Детальная спектроскопия</a:t>
            </a:r>
            <a:br>
              <a:rPr lang="ru-RU"/>
            </a:br>
            <a:r>
              <a:rPr lang="ru-RU"/>
              <a:t>источника GX 339-4</a:t>
            </a:r>
            <a:r>
              <a:rPr lang="en-US"/>
              <a:t> </a:t>
            </a:r>
            <a:r>
              <a:rPr lang="ru-RU"/>
              <a:t>позволила</a:t>
            </a:r>
            <a:br>
              <a:rPr lang="ru-RU"/>
            </a:br>
            <a:r>
              <a:rPr lang="ru-RU"/>
              <a:t>получить внутреннюю</a:t>
            </a:r>
            <a:br>
              <a:rPr lang="ru-RU"/>
            </a:br>
            <a:r>
              <a:rPr lang="ru-RU"/>
              <a:t>границу диска при разных</a:t>
            </a:r>
            <a:br>
              <a:rPr lang="ru-RU"/>
            </a:br>
            <a:r>
              <a:rPr lang="ru-RU"/>
              <a:t>светимостях.</a:t>
            </a:r>
            <a:br>
              <a:rPr lang="ru-RU"/>
            </a:br>
            <a:r>
              <a:rPr lang="ru-RU"/>
              <a:t>При уменьшении светимости</a:t>
            </a:r>
            <a:br>
              <a:rPr lang="ru-RU"/>
            </a:br>
            <a:r>
              <a:rPr lang="ru-RU"/>
              <a:t>диск отходит от черной дыры.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Горизонт чист</a:t>
            </a:r>
            <a:endParaRPr lang="en-US"/>
          </a:p>
        </p:txBody>
      </p:sp>
      <p:pic>
        <p:nvPicPr>
          <p:cNvPr id="39938" name="Picture 5" descr="0903_1105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81200"/>
            <a:ext cx="3657600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6" descr="0903_1105_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9812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1066800" y="5715000"/>
            <a:ext cx="1912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ar</a:t>
            </a:r>
            <a:r>
              <a:rPr lang="en-US"/>
              <a:t>X</a:t>
            </a:r>
            <a:r>
              <a:rPr lang="ru-RU"/>
              <a:t>iv:0903.1105</a:t>
            </a:r>
            <a:r>
              <a:rPr lang="en-US"/>
              <a:t> </a:t>
            </a:r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3565525" y="5670550"/>
            <a:ext cx="4678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99.6</a:t>
            </a:r>
            <a:r>
              <a:rPr lang="en-US"/>
              <a:t>%</a:t>
            </a:r>
            <a:r>
              <a:rPr lang="ru-RU"/>
              <a:t> энергии должно выделять в потоке</a:t>
            </a:r>
            <a:br>
              <a:rPr lang="ru-RU"/>
            </a:br>
            <a:r>
              <a:rPr lang="ru-RU"/>
              <a:t>до контакта с «поверхностью». </a:t>
            </a:r>
            <a:br>
              <a:rPr lang="ru-RU"/>
            </a:br>
            <a:r>
              <a:rPr lang="ru-RU"/>
              <a:t>Это невозможно, значит поверхности нет.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8077200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/>
              <a:t>Всплеск на краю вселенной</a:t>
            </a:r>
            <a:endParaRPr lang="en-US" sz="4000"/>
          </a:p>
        </p:txBody>
      </p:sp>
      <p:pic>
        <p:nvPicPr>
          <p:cNvPr id="40962" name="Picture 5" descr="0906_1577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81200"/>
            <a:ext cx="37338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6" descr="0906_1577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5048250"/>
            <a:ext cx="77152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4876800" y="4572000"/>
            <a:ext cx="3798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(ar</a:t>
            </a:r>
            <a:r>
              <a:rPr lang="en-US"/>
              <a:t>X</a:t>
            </a:r>
            <a:r>
              <a:rPr lang="ru-RU"/>
              <a:t>iv:0906.1577, ar</a:t>
            </a:r>
            <a:r>
              <a:rPr lang="en-US"/>
              <a:t>X</a:t>
            </a:r>
            <a:r>
              <a:rPr lang="ru-RU"/>
              <a:t>iv:0906.157</a:t>
            </a:r>
            <a:r>
              <a:rPr lang="en-US"/>
              <a:t>8 </a:t>
            </a: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4860925" y="1936750"/>
            <a:ext cx="1436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GRB 090423</a:t>
            </a:r>
            <a:br>
              <a:rPr lang="en-US"/>
            </a:br>
            <a:r>
              <a:rPr lang="en-US"/>
              <a:t>z~8.1 – 8.3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/>
              <a:t>Каждый астрОном желает знать, где сидит квазар</a:t>
            </a:r>
            <a:endParaRPr lang="en-US" sz="4000"/>
          </a:p>
        </p:txBody>
      </p:sp>
      <p:pic>
        <p:nvPicPr>
          <p:cNvPr id="41986" name="Picture 5" descr="0908_4079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905000"/>
            <a:ext cx="398145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5334000" y="2209800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z</a:t>
            </a:r>
            <a:r>
              <a:rPr lang="ru-RU"/>
              <a:t>=6,43 </a:t>
            </a:r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1219200" y="6248400"/>
            <a:ext cx="1912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ar</a:t>
            </a:r>
            <a:r>
              <a:rPr lang="en-US"/>
              <a:t>X</a:t>
            </a:r>
            <a:r>
              <a:rPr lang="ru-RU"/>
              <a:t>iv:0908.4079</a:t>
            </a:r>
            <a:r>
              <a:rPr lang="en-US"/>
              <a:t> </a:t>
            </a:r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5334000" y="1905000"/>
            <a:ext cx="206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CFHQSJ2329-0301</a:t>
            </a: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5137150" y="2743200"/>
            <a:ext cx="400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Вселенной было 840 миллионов лет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8077200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/>
              <a:t>Множество «горячих» тем</a:t>
            </a:r>
            <a:endParaRPr lang="en-US"/>
          </a:p>
        </p:txBody>
      </p:sp>
      <p:pic>
        <p:nvPicPr>
          <p:cNvPr id="15362" name="Picture 3" descr="astronom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05000"/>
            <a:ext cx="312420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phot-24e-09-full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819400"/>
            <a:ext cx="525780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1981200"/>
            <a:ext cx="1333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astronomy_lin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3810000"/>
            <a:ext cx="2160588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4403725" y="1784350"/>
            <a:ext cx="1554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Экзопланеты</a:t>
            </a:r>
            <a:endParaRPr lang="en-US"/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5089525" y="5522913"/>
            <a:ext cx="949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chemeClr val="folHlink"/>
                </a:solidFill>
                <a:latin typeface="Trebuchet MS" pitchFamily="34" charset="0"/>
              </a:rPr>
              <a:t>Звезды</a:t>
            </a:r>
            <a:endParaRPr lang="en-US" i="1">
              <a:solidFill>
                <a:schemeClr val="folHlink"/>
              </a:solidFill>
              <a:latin typeface="Trebuchet MS" pitchFamily="34" charset="0"/>
            </a:endParaRP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136525" y="4070350"/>
            <a:ext cx="1260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solidFill>
                  <a:srgbClr val="FF3300"/>
                </a:solidFill>
              </a:rPr>
              <a:t>Галактики</a:t>
            </a:r>
            <a:endParaRPr lang="en-US" u="sng">
              <a:solidFill>
                <a:srgbClr val="FF3300"/>
              </a:solidFill>
            </a:endParaRP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4098925" y="6076950"/>
            <a:ext cx="1836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i="1">
                <a:solidFill>
                  <a:srgbClr val="66FF66"/>
                </a:solidFill>
                <a:latin typeface="Verdana" pitchFamily="34" charset="0"/>
              </a:rPr>
              <a:t>КОСМОЛОГИЯ</a:t>
            </a:r>
            <a:endParaRPr lang="en-US" sz="1600" b="1" i="1">
              <a:solidFill>
                <a:srgbClr val="66FF66"/>
              </a:solidFill>
              <a:latin typeface="Verdana" pitchFamily="34" charset="0"/>
            </a:endParaRPr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7010400" y="5791200"/>
            <a:ext cx="1603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СВЕРХНОВЫЕ</a:t>
            </a:r>
            <a:endParaRPr lang="en-US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6765925" y="3168650"/>
            <a:ext cx="1992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Черные дыры</a:t>
            </a:r>
            <a:endParaRPr lang="en-US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1050925" y="5137150"/>
            <a:ext cx="2289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rgbClr val="FF00FF"/>
                </a:solidFill>
              </a:rPr>
              <a:t>Нейтронные звезды</a:t>
            </a:r>
            <a:endParaRPr lang="en-US" i="1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Галактики-переростки</a:t>
            </a:r>
            <a:endParaRPr lang="en-US"/>
          </a:p>
        </p:txBody>
      </p:sp>
      <p:pic>
        <p:nvPicPr>
          <p:cNvPr id="43010" name="Picture 5" descr="0904_0006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81200"/>
            <a:ext cx="4267200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1066800" y="4800600"/>
            <a:ext cx="1912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ar</a:t>
            </a:r>
            <a:r>
              <a:rPr lang="en-US"/>
              <a:t>X</a:t>
            </a:r>
            <a:r>
              <a:rPr lang="ru-RU"/>
              <a:t>iv:0904.0006</a:t>
            </a:r>
            <a:r>
              <a:rPr lang="en-US"/>
              <a:t> </a:t>
            </a:r>
          </a:p>
        </p:txBody>
      </p:sp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5410200" y="2971800"/>
            <a:ext cx="37338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Наиболее массивные (и яркие) </a:t>
            </a:r>
          </a:p>
          <a:p>
            <a:r>
              <a:rPr lang="ru-RU"/>
              <a:t>галактики в скоплениях набрали </a:t>
            </a:r>
          </a:p>
          <a:p>
            <a:r>
              <a:rPr lang="ru-RU"/>
              <a:t>90% своей массы  уже спустя </a:t>
            </a:r>
          </a:p>
          <a:p>
            <a:r>
              <a:rPr lang="ru-RU"/>
              <a:t>4-5 миллиардов лет  после </a:t>
            </a:r>
          </a:p>
          <a:p>
            <a:r>
              <a:rPr lang="ru-RU"/>
              <a:t>начала расширения. </a:t>
            </a:r>
          </a:p>
          <a:p>
            <a:r>
              <a:rPr lang="ru-RU"/>
              <a:t>Это противоречит </a:t>
            </a:r>
          </a:p>
          <a:p>
            <a:r>
              <a:rPr lang="ru-RU"/>
              <a:t>численным моделям, </a:t>
            </a:r>
          </a:p>
          <a:p>
            <a:r>
              <a:rPr lang="ru-RU"/>
              <a:t>в которых формирование </a:t>
            </a:r>
          </a:p>
          <a:p>
            <a:r>
              <a:rPr lang="ru-RU"/>
              <a:t>массивных галактик </a:t>
            </a:r>
          </a:p>
          <a:p>
            <a:r>
              <a:rPr lang="ru-RU"/>
              <a:t>идет медленнее </a:t>
            </a:r>
          </a:p>
          <a:p>
            <a:r>
              <a:rPr lang="ru-RU"/>
              <a:t>(90% массы набирается такими </a:t>
            </a:r>
          </a:p>
          <a:p>
            <a:r>
              <a:rPr lang="ru-RU"/>
              <a:t>галактиками только спустя </a:t>
            </a:r>
          </a:p>
          <a:p>
            <a:r>
              <a:rPr lang="ru-RU"/>
              <a:t>11 миллиардов лет).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8077200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/>
              <a:t>Вселенная с зеленым горошком</a:t>
            </a:r>
            <a:endParaRPr lang="en-US" sz="3600"/>
          </a:p>
        </p:txBody>
      </p:sp>
      <p:pic>
        <p:nvPicPr>
          <p:cNvPr id="44034" name="Picture 5" descr="green_pe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05000"/>
            <a:ext cx="8001000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914400" y="6324600"/>
            <a:ext cx="3259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Galaxy</a:t>
            </a:r>
            <a:r>
              <a:rPr lang="ru-RU"/>
              <a:t> </a:t>
            </a:r>
            <a:r>
              <a:rPr lang="en-US"/>
              <a:t>Zoo</a:t>
            </a:r>
            <a:r>
              <a:rPr lang="ru-RU"/>
              <a:t> (arxiv:0907.4155)</a:t>
            </a:r>
            <a:r>
              <a:rPr lang="en-US"/>
              <a:t> </a:t>
            </a: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838200" y="4114800"/>
            <a:ext cx="8208963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В процессе классификации галактик силами добровольцев был обнаружен </a:t>
            </a:r>
          </a:p>
          <a:p>
            <a:r>
              <a:rPr lang="ru-RU"/>
              <a:t>интересный тип галактик, получивший название "Зеленые горошины". </a:t>
            </a:r>
          </a:p>
          <a:p>
            <a:r>
              <a:rPr lang="ru-RU"/>
              <a:t>Это довольно компактные (</a:t>
            </a:r>
            <a:r>
              <a:rPr lang="en-US"/>
              <a:t>&lt;</a:t>
            </a:r>
            <a:r>
              <a:rPr lang="ru-RU"/>
              <a:t>5 кпк) галактики с низкой металличностью. </a:t>
            </a:r>
          </a:p>
          <a:p>
            <a:r>
              <a:rPr lang="ru-RU"/>
              <a:t>Они находятся относительно недалеко (0,112&lt;</a:t>
            </a:r>
            <a:r>
              <a:rPr lang="en-US"/>
              <a:t>z&lt;</a:t>
            </a:r>
            <a:r>
              <a:rPr lang="ru-RU"/>
              <a:t>0,360) </a:t>
            </a:r>
            <a:endParaRPr lang="en-US"/>
          </a:p>
          <a:p>
            <a:r>
              <a:rPr lang="ru-RU"/>
              <a:t>и являются "родственниками" голубых компактных галактик. </a:t>
            </a:r>
            <a:endParaRPr lang="en-US"/>
          </a:p>
          <a:p>
            <a:r>
              <a:rPr lang="ru-RU"/>
              <a:t>Все свойства этих галактик объясняются высоким темпом </a:t>
            </a:r>
            <a:endParaRPr lang="en-US"/>
          </a:p>
          <a:p>
            <a:r>
              <a:rPr lang="ru-RU"/>
              <a:t>формирования звезд (порядка 10 масс Солнца в год).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Застывший звук</a:t>
            </a:r>
            <a:endParaRPr lang="en-US"/>
          </a:p>
        </p:txBody>
      </p:sp>
      <p:pic>
        <p:nvPicPr>
          <p:cNvPr id="45058" name="Picture 5" descr="0907_1660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05000"/>
            <a:ext cx="19431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3124200" y="1905000"/>
            <a:ext cx="583565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Первичные космологические возмущения </a:t>
            </a:r>
            <a:endParaRPr lang="en-US"/>
          </a:p>
          <a:p>
            <a:r>
              <a:rPr lang="ru-RU"/>
              <a:t>приводят к возникновению звуковых волн в плазме, </a:t>
            </a:r>
            <a:endParaRPr lang="en-US"/>
          </a:p>
          <a:p>
            <a:r>
              <a:rPr lang="ru-RU"/>
              <a:t>заполняющей молодую Вселенную. </a:t>
            </a:r>
            <a:endParaRPr lang="en-US"/>
          </a:p>
          <a:p>
            <a:r>
              <a:rPr lang="ru-RU"/>
              <a:t>Эти волны "отпечатываются" на распределении </a:t>
            </a:r>
            <a:endParaRPr lang="en-US"/>
          </a:p>
          <a:p>
            <a:r>
              <a:rPr lang="ru-RU"/>
              <a:t>обычного (барионного) вещества. </a:t>
            </a:r>
            <a:endParaRPr lang="en-US"/>
          </a:p>
          <a:p>
            <a:r>
              <a:rPr lang="ru-RU"/>
              <a:t>Значит, можно пытаться увидеть соответствующие </a:t>
            </a:r>
            <a:endParaRPr lang="en-US"/>
          </a:p>
          <a:p>
            <a:r>
              <a:rPr lang="ru-RU"/>
              <a:t>неоднородности в распределении галактик.</a:t>
            </a:r>
            <a:endParaRPr lang="en-US"/>
          </a:p>
          <a:p>
            <a:r>
              <a:rPr lang="ru-RU"/>
              <a:t>Это крайне важно, так как позволяет очень точно </a:t>
            </a:r>
            <a:endParaRPr lang="en-US"/>
          </a:p>
          <a:p>
            <a:r>
              <a:rPr lang="ru-RU"/>
              <a:t>измерить </a:t>
            </a:r>
            <a:r>
              <a:rPr lang="en-US"/>
              <a:t> </a:t>
            </a:r>
            <a:r>
              <a:rPr lang="ru-RU"/>
              <a:t>ряд космологических параметров.  </a:t>
            </a:r>
            <a:endParaRPr lang="en-US"/>
          </a:p>
          <a:p>
            <a:r>
              <a:rPr lang="ru-RU"/>
              <a:t>Новые результаты находятся в соответствии </a:t>
            </a:r>
            <a:endParaRPr lang="en-US"/>
          </a:p>
          <a:p>
            <a:r>
              <a:rPr lang="ru-RU"/>
              <a:t>со стандартной моделью. </a:t>
            </a:r>
            <a:endParaRPr lang="en-US"/>
          </a:p>
          <a:p>
            <a:r>
              <a:rPr lang="ru-RU"/>
              <a:t>Подробное описание барионных осцилляций </a:t>
            </a:r>
            <a:endParaRPr lang="en-US"/>
          </a:p>
          <a:p>
            <a:r>
              <a:rPr lang="ru-RU"/>
              <a:t>можно найти в свежем обзоре ar</a:t>
            </a:r>
            <a:r>
              <a:rPr lang="en-US"/>
              <a:t>X</a:t>
            </a:r>
            <a:r>
              <a:rPr lang="ru-RU"/>
              <a:t>iv:0910.5224. </a:t>
            </a:r>
            <a:endParaRPr lang="en-US"/>
          </a:p>
          <a:p>
            <a:endParaRPr lang="en-US"/>
          </a:p>
          <a:p>
            <a:r>
              <a:rPr lang="ru-RU"/>
              <a:t>Данные получены в </a:t>
            </a:r>
            <a:r>
              <a:rPr lang="en-US"/>
              <a:t>SDSS 7 </a:t>
            </a:r>
            <a:r>
              <a:rPr lang="ru-RU"/>
              <a:t>(</a:t>
            </a:r>
            <a:r>
              <a:rPr lang="en-US"/>
              <a:t>arXiv</a:t>
            </a:r>
            <a:r>
              <a:rPr lang="ru-RU"/>
              <a:t>: 0907.1660).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Точная космология</a:t>
            </a:r>
            <a:endParaRPr lang="en-US"/>
          </a:p>
        </p:txBody>
      </p:sp>
      <p:pic>
        <p:nvPicPr>
          <p:cNvPr id="46082" name="Picture 5" descr="0905_0695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81200"/>
            <a:ext cx="42672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1066800" y="5638800"/>
            <a:ext cx="1912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ar</a:t>
            </a:r>
            <a:r>
              <a:rPr lang="en-US"/>
              <a:t>X</a:t>
            </a:r>
            <a:r>
              <a:rPr lang="ru-RU"/>
              <a:t>iv:0905.0695</a:t>
            </a:r>
            <a:r>
              <a:rPr lang="en-US"/>
              <a:t> </a:t>
            </a:r>
          </a:p>
        </p:txBody>
      </p:sp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5334000" y="1822450"/>
            <a:ext cx="3925888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Авторы используют новые данные </a:t>
            </a:r>
            <a:endParaRPr lang="en-US"/>
          </a:p>
          <a:p>
            <a:r>
              <a:rPr lang="ru-RU"/>
              <a:t>по цефеидам </a:t>
            </a:r>
            <a:r>
              <a:rPr lang="en-US"/>
              <a:t> </a:t>
            </a:r>
            <a:r>
              <a:rPr lang="ru-RU"/>
              <a:t>в галактиках со </a:t>
            </a:r>
            <a:endParaRPr lang="en-US"/>
          </a:p>
          <a:p>
            <a:r>
              <a:rPr lang="ru-RU"/>
              <a:t>сверхновыми типа Ia и </a:t>
            </a:r>
            <a:r>
              <a:rPr lang="en-US"/>
              <a:t> </a:t>
            </a:r>
            <a:r>
              <a:rPr lang="ru-RU"/>
              <a:t>галактике </a:t>
            </a:r>
            <a:endParaRPr lang="en-US"/>
          </a:p>
          <a:p>
            <a:r>
              <a:rPr lang="ru-RU"/>
              <a:t>с мазерными источниками. </a:t>
            </a:r>
            <a:endParaRPr lang="en-US"/>
          </a:p>
          <a:p>
            <a:r>
              <a:rPr lang="ru-RU"/>
              <a:t>На первом шаге получается очень </a:t>
            </a:r>
            <a:endParaRPr lang="en-US"/>
          </a:p>
          <a:p>
            <a:r>
              <a:rPr lang="ru-RU"/>
              <a:t>точная калибровка пиковой </a:t>
            </a:r>
            <a:endParaRPr lang="en-US"/>
          </a:p>
          <a:p>
            <a:r>
              <a:rPr lang="ru-RU"/>
              <a:t>светимости </a:t>
            </a:r>
            <a:r>
              <a:rPr lang="en-US"/>
              <a:t> </a:t>
            </a:r>
            <a:r>
              <a:rPr lang="ru-RU"/>
              <a:t>сверхновых Ia. </a:t>
            </a:r>
            <a:endParaRPr lang="en-US"/>
          </a:p>
          <a:p>
            <a:r>
              <a:rPr lang="ru-RU"/>
              <a:t>Это достигается тем, </a:t>
            </a:r>
            <a:r>
              <a:rPr lang="en-US"/>
              <a:t> </a:t>
            </a:r>
            <a:r>
              <a:rPr lang="ru-RU"/>
              <a:t>что выборка </a:t>
            </a:r>
            <a:endParaRPr lang="en-US"/>
          </a:p>
          <a:p>
            <a:r>
              <a:rPr lang="ru-RU"/>
              <a:t>цефеид очень однородна, </a:t>
            </a:r>
            <a:endParaRPr lang="en-US"/>
          </a:p>
          <a:p>
            <a:r>
              <a:rPr lang="ru-RU"/>
              <a:t>а потому можно использовать </a:t>
            </a:r>
            <a:endParaRPr lang="en-US"/>
          </a:p>
          <a:p>
            <a:r>
              <a:rPr lang="ru-RU"/>
              <a:t>лишь </a:t>
            </a:r>
            <a:r>
              <a:rPr lang="en-US"/>
              <a:t> </a:t>
            </a:r>
            <a:r>
              <a:rPr lang="ru-RU"/>
              <a:t>относительные</a:t>
            </a:r>
            <a:r>
              <a:rPr lang="en-US"/>
              <a:t> </a:t>
            </a:r>
            <a:r>
              <a:rPr lang="ru-RU"/>
              <a:t>данные по </a:t>
            </a:r>
            <a:endParaRPr lang="en-US"/>
          </a:p>
          <a:p>
            <a:r>
              <a:rPr lang="ru-RU"/>
              <a:t>ним, уйдя от необходимости </a:t>
            </a:r>
            <a:endParaRPr lang="en-US"/>
          </a:p>
          <a:p>
            <a:r>
              <a:rPr lang="ru-RU"/>
              <a:t>выяснять точную калибровку </a:t>
            </a:r>
            <a:endParaRPr lang="en-US"/>
          </a:p>
          <a:p>
            <a:r>
              <a:rPr lang="ru-RU"/>
              <a:t>самой шкалы цефеид в каждом </a:t>
            </a:r>
            <a:endParaRPr lang="en-US"/>
          </a:p>
          <a:p>
            <a:r>
              <a:rPr lang="ru-RU"/>
              <a:t>случае. </a:t>
            </a:r>
            <a:r>
              <a:rPr lang="en-US"/>
              <a:t> </a:t>
            </a:r>
            <a:r>
              <a:rPr lang="ru-RU"/>
              <a:t>Абсолютная калибровка </a:t>
            </a:r>
            <a:endParaRPr lang="en-US"/>
          </a:p>
          <a:p>
            <a:r>
              <a:rPr lang="ru-RU"/>
              <a:t>достигается </a:t>
            </a:r>
            <a:r>
              <a:rPr lang="en-US"/>
              <a:t> </a:t>
            </a:r>
            <a:r>
              <a:rPr lang="ru-RU"/>
              <a:t>использованием </a:t>
            </a:r>
            <a:endParaRPr lang="en-US"/>
          </a:p>
          <a:p>
            <a:r>
              <a:rPr lang="ru-RU"/>
              <a:t>мазерных источников </a:t>
            </a:r>
            <a:endParaRPr lang="en-US"/>
          </a:p>
          <a:p>
            <a:r>
              <a:rPr lang="ru-RU"/>
              <a:t>в галактике NGC 4258.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Скопления галактик</a:t>
            </a:r>
            <a:endParaRPr lang="en-US"/>
          </a:p>
        </p:txBody>
      </p:sp>
      <p:pic>
        <p:nvPicPr>
          <p:cNvPr id="47106" name="Picture 5" descr="0907_0461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05000"/>
            <a:ext cx="4800600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990600" y="5867400"/>
            <a:ext cx="1984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arXiv</a:t>
            </a:r>
            <a:r>
              <a:rPr lang="ru-RU"/>
              <a:t>: 0907.0461</a:t>
            </a:r>
            <a:r>
              <a:rPr lang="en-US"/>
              <a:t> </a:t>
            </a:r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5773738" y="1905000"/>
            <a:ext cx="3370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Atacama</a:t>
            </a:r>
            <a:r>
              <a:rPr lang="ru-RU"/>
              <a:t> </a:t>
            </a:r>
            <a:r>
              <a:rPr lang="en-US"/>
              <a:t>Cosmology</a:t>
            </a:r>
            <a:r>
              <a:rPr lang="ru-RU"/>
              <a:t> </a:t>
            </a:r>
            <a:r>
              <a:rPr lang="en-US"/>
              <a:t>Telescope</a:t>
            </a:r>
            <a:r>
              <a:rPr lang="ru-RU"/>
              <a:t> </a:t>
            </a:r>
          </a:p>
        </p:txBody>
      </p:sp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5775325" y="2317750"/>
            <a:ext cx="3313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Эффект Сюняева-Зельдовича</a:t>
            </a:r>
            <a:br>
              <a:rPr lang="ru-RU"/>
            </a:br>
            <a:r>
              <a:rPr lang="ru-RU"/>
              <a:t>на скопления галактик.</a:t>
            </a:r>
            <a:endParaRPr lang="en-US"/>
          </a:p>
        </p:txBody>
      </p:sp>
      <p:pic>
        <p:nvPicPr>
          <p:cNvPr id="47110" name="Picture 7" descr="sze_sch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971800"/>
            <a:ext cx="31178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Что-то темнеет?</a:t>
            </a:r>
            <a:endParaRPr lang="en-US"/>
          </a:p>
        </p:txBody>
      </p:sp>
      <p:pic>
        <p:nvPicPr>
          <p:cNvPr id="48130" name="Picture 5" descr="0912_3828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81200"/>
            <a:ext cx="68580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990600" y="5562600"/>
            <a:ext cx="1984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arXiv</a:t>
            </a:r>
            <a:r>
              <a:rPr lang="ru-RU"/>
              <a:t>: 0912.3828</a:t>
            </a:r>
            <a:r>
              <a:rPr lang="en-US"/>
              <a:t> </a:t>
            </a:r>
          </a:p>
        </p:txBody>
      </p:sp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3184525" y="5594350"/>
            <a:ext cx="5305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Предварительные данные по аннигиляции</a:t>
            </a:r>
            <a:br>
              <a:rPr lang="ru-RU"/>
            </a:br>
            <a:r>
              <a:rPr lang="ru-RU"/>
              <a:t>темной материи, полученные спутником Ферми</a:t>
            </a:r>
            <a:r>
              <a:rPr lang="en-US"/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Неуловимый </a:t>
            </a:r>
            <a:r>
              <a:rPr lang="en-US"/>
              <a:t>WIMP</a:t>
            </a:r>
          </a:p>
        </p:txBody>
      </p:sp>
      <p:pic>
        <p:nvPicPr>
          <p:cNvPr id="49154" name="Picture 5" descr="0912_3592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81200"/>
            <a:ext cx="4724400" cy="46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5775325" y="1860550"/>
            <a:ext cx="26384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Новые данные </a:t>
            </a:r>
            <a:r>
              <a:rPr lang="en-US"/>
              <a:t>CDMS-II</a:t>
            </a:r>
            <a:br>
              <a:rPr lang="en-US"/>
            </a:br>
            <a:r>
              <a:rPr lang="ru-RU"/>
              <a:t>закрывают результаты</a:t>
            </a:r>
            <a:br>
              <a:rPr lang="ru-RU"/>
            </a:br>
            <a:r>
              <a:rPr lang="en-US"/>
              <a:t>DAMA/LIBRA.</a:t>
            </a:r>
          </a:p>
          <a:p>
            <a:endParaRPr lang="en-US"/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6096000" y="6172200"/>
            <a:ext cx="1912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arXiv: 0912.3592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«Работа над ошибками»</a:t>
            </a:r>
            <a:endParaRPr lang="en-US"/>
          </a:p>
        </p:txBody>
      </p:sp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1050925" y="1936750"/>
            <a:ext cx="74533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Работа идет, а потому кое-какие интересные результаты 2008 года</a:t>
            </a:r>
            <a:br>
              <a:rPr lang="ru-RU"/>
            </a:br>
            <a:r>
              <a:rPr lang="ru-RU"/>
              <a:t>оказались «закрытыми».</a:t>
            </a:r>
          </a:p>
          <a:p>
            <a:endParaRPr lang="ru-RU"/>
          </a:p>
          <a:p>
            <a:pPr>
              <a:buFontTx/>
              <a:buChar char="•"/>
            </a:pPr>
            <a:r>
              <a:rPr lang="ru-RU"/>
              <a:t> </a:t>
            </a:r>
            <a:r>
              <a:rPr lang="en-US"/>
              <a:t>DAMA/LIBRA</a:t>
            </a:r>
          </a:p>
          <a:p>
            <a:pPr>
              <a:buFontTx/>
              <a:buChar char="•"/>
            </a:pPr>
            <a:r>
              <a:rPr lang="en-US"/>
              <a:t> </a:t>
            </a:r>
            <a:r>
              <a:rPr lang="ru-RU"/>
              <a:t>Черная дыра в Омега Центавра</a:t>
            </a:r>
          </a:p>
          <a:p>
            <a:pPr>
              <a:buFontTx/>
              <a:buChar char="•"/>
            </a:pPr>
            <a:r>
              <a:rPr lang="ru-RU"/>
              <a:t> Единый нижний предел на массу карликовых спутников Галактики</a:t>
            </a:r>
            <a:endParaRPr lang="en-US"/>
          </a:p>
        </p:txBody>
      </p:sp>
      <p:pic>
        <p:nvPicPr>
          <p:cNvPr id="50179" name="Picture 4" descr="Error_Correction_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702050"/>
            <a:ext cx="419100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8077200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/>
              <a:t>Как Омега Центавра заштопали</a:t>
            </a:r>
            <a:endParaRPr lang="en-US" sz="3600"/>
          </a:p>
        </p:txBody>
      </p:sp>
      <p:pic>
        <p:nvPicPr>
          <p:cNvPr id="5120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486150"/>
            <a:ext cx="4191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4876800" y="2057400"/>
            <a:ext cx="42672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В пределах трех сигма новые данные </a:t>
            </a:r>
          </a:p>
          <a:p>
            <a:r>
              <a:rPr lang="ru-RU"/>
              <a:t>можно объяснить вообще без дыры. </a:t>
            </a:r>
          </a:p>
          <a:p>
            <a:r>
              <a:rPr lang="ru-RU"/>
              <a:t>Хотя модель с дырой с массой </a:t>
            </a:r>
          </a:p>
          <a:p>
            <a:r>
              <a:rPr lang="ru-RU"/>
              <a:t>около 8 тысяч солнечных помогает </a:t>
            </a:r>
          </a:p>
          <a:p>
            <a:r>
              <a:rPr lang="ru-RU"/>
              <a:t>улучшить описание для части данных</a:t>
            </a:r>
            <a:r>
              <a:rPr lang="en-US"/>
              <a:t> </a:t>
            </a:r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6934200" y="6248400"/>
            <a:ext cx="1984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arXiv</a:t>
            </a:r>
            <a:r>
              <a:rPr lang="ru-RU"/>
              <a:t>: 0905.0627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Нет уравниловке!</a:t>
            </a:r>
            <a:endParaRPr lang="en-US"/>
          </a:p>
        </p:txBody>
      </p:sp>
      <p:pic>
        <p:nvPicPr>
          <p:cNvPr id="52226" name="Picture 3" descr="dwarf_g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05000"/>
            <a:ext cx="46482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990600" y="4724400"/>
            <a:ext cx="1820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arxiv:0808.3772</a:t>
            </a:r>
            <a:endParaRPr lang="en-US"/>
          </a:p>
        </p:txBody>
      </p:sp>
      <p:sp>
        <p:nvSpPr>
          <p:cNvPr id="52228" name="Oval 5"/>
          <p:cNvSpPr>
            <a:spLocks noChangeArrowheads="1"/>
          </p:cNvSpPr>
          <p:nvPr/>
        </p:nvSpPr>
        <p:spPr bwMode="auto">
          <a:xfrm>
            <a:off x="3429000" y="3505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Line 6"/>
          <p:cNvSpPr>
            <a:spLocks noChangeShapeType="1"/>
          </p:cNvSpPr>
          <p:nvPr/>
        </p:nvSpPr>
        <p:spPr bwMode="auto">
          <a:xfrm flipV="1">
            <a:off x="3429000" y="3657600"/>
            <a:ext cx="0" cy="1524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30" name="Line 7"/>
          <p:cNvSpPr>
            <a:spLocks noChangeShapeType="1"/>
          </p:cNvSpPr>
          <p:nvPr/>
        </p:nvSpPr>
        <p:spPr bwMode="auto">
          <a:xfrm>
            <a:off x="3429000" y="3810000"/>
            <a:ext cx="3581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1" name="Rectangle 8"/>
          <p:cNvSpPr>
            <a:spLocks noChangeArrowheads="1"/>
          </p:cNvSpPr>
          <p:nvPr/>
        </p:nvSpPr>
        <p:spPr bwMode="auto">
          <a:xfrm>
            <a:off x="5638800" y="3352800"/>
            <a:ext cx="1328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0910.1348 </a:t>
            </a:r>
          </a:p>
        </p:txBody>
      </p:sp>
      <p:sp>
        <p:nvSpPr>
          <p:cNvPr id="52232" name="Text Box 9"/>
          <p:cNvSpPr txBox="1">
            <a:spLocks noChangeArrowheads="1"/>
          </p:cNvSpPr>
          <p:nvPr/>
        </p:nvSpPr>
        <p:spPr bwMode="auto">
          <a:xfrm>
            <a:off x="3108325" y="4989513"/>
            <a:ext cx="45243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Новые оценки массы говорят о том, что</a:t>
            </a:r>
            <a:br>
              <a:rPr lang="ru-RU">
                <a:latin typeface="Arial" charset="0"/>
              </a:rPr>
            </a:br>
            <a:r>
              <a:rPr lang="ru-RU">
                <a:latin typeface="Arial" charset="0"/>
              </a:rPr>
              <a:t>нет универсального нижнего предела на</a:t>
            </a:r>
            <a:br>
              <a:rPr lang="ru-RU">
                <a:latin typeface="Arial" charset="0"/>
              </a:rPr>
            </a:br>
            <a:r>
              <a:rPr lang="ru-RU">
                <a:latin typeface="Arial" charset="0"/>
              </a:rPr>
              <a:t>массу карликовых галактик.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Аппараты на орбите</a:t>
            </a:r>
            <a:endParaRPr lang="en-US"/>
          </a:p>
        </p:txBody>
      </p:sp>
      <p:pic>
        <p:nvPicPr>
          <p:cNvPr id="16386" name="Picture 3" descr="corot_terre_oc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05000"/>
            <a:ext cx="2155825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050925" y="3841750"/>
            <a:ext cx="1481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CoRoT (ESA)</a:t>
            </a:r>
          </a:p>
        </p:txBody>
      </p:sp>
      <p:pic>
        <p:nvPicPr>
          <p:cNvPr id="16388" name="Picture 5" descr="FERMI_GLA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905000"/>
            <a:ext cx="24574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7010400" y="5029200"/>
            <a:ext cx="154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Fermi (NASA)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1050925" y="4222750"/>
            <a:ext cx="289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Обзор в </a:t>
            </a:r>
            <a:r>
              <a:rPr lang="en-US"/>
              <a:t>arXiv</a:t>
            </a:r>
            <a:r>
              <a:rPr lang="ru-RU"/>
              <a:t>: 0912.4655</a:t>
            </a:r>
            <a:r>
              <a:rPr lang="en-US"/>
              <a:t> </a:t>
            </a:r>
          </a:p>
        </p:txBody>
      </p:sp>
      <p:pic>
        <p:nvPicPr>
          <p:cNvPr id="16391" name="Picture 9" descr="1-INTEGR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3886200"/>
            <a:ext cx="2138363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4022725" y="5975350"/>
            <a:ext cx="1866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INTEGRAL (ESA)</a:t>
            </a:r>
          </a:p>
        </p:txBody>
      </p:sp>
      <p:sp>
        <p:nvSpPr>
          <p:cNvPr id="16393" name="Rectangle 11"/>
          <p:cNvSpPr>
            <a:spLocks noChangeArrowheads="1"/>
          </p:cNvSpPr>
          <p:nvPr/>
        </p:nvSpPr>
        <p:spPr bwMode="auto">
          <a:xfrm>
            <a:off x="4343400" y="6324600"/>
            <a:ext cx="125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0912.0077</a:t>
            </a:r>
          </a:p>
        </p:txBody>
      </p:sp>
      <p:sp>
        <p:nvSpPr>
          <p:cNvPr id="16394" name="Rectangle 12"/>
          <p:cNvSpPr>
            <a:spLocks noChangeArrowheads="1"/>
          </p:cNvSpPr>
          <p:nvPr/>
        </p:nvSpPr>
        <p:spPr bwMode="auto">
          <a:xfrm>
            <a:off x="7162800" y="5410200"/>
            <a:ext cx="125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0911.4276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2010 начинается …</a:t>
            </a:r>
            <a:endParaRPr lang="en-US"/>
          </a:p>
        </p:txBody>
      </p:sp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974725" y="1936750"/>
            <a:ext cx="6111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Прошло менее месяца, </a:t>
            </a:r>
          </a:p>
          <a:p>
            <a:r>
              <a:rPr lang="ru-RU"/>
              <a:t>но уже получено много новых интересных результатов.</a:t>
            </a:r>
            <a:endParaRPr lang="en-US"/>
          </a:p>
        </p:txBody>
      </p:sp>
      <p:pic>
        <p:nvPicPr>
          <p:cNvPr id="53251" name="Picture 4" descr="space_2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5052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Спектр экзопланеты</a:t>
            </a:r>
            <a:endParaRPr lang="en-US"/>
          </a:p>
        </p:txBody>
      </p:sp>
      <p:pic>
        <p:nvPicPr>
          <p:cNvPr id="54274" name="Picture 5" descr="1001_2017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81200"/>
            <a:ext cx="30353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981200"/>
            <a:ext cx="4095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4114800" y="5029200"/>
            <a:ext cx="33178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Впервые напрямую (на </a:t>
            </a:r>
            <a:r>
              <a:rPr lang="en-US"/>
              <a:t>VLT)</a:t>
            </a:r>
          </a:p>
          <a:p>
            <a:r>
              <a:rPr lang="ru-RU"/>
              <a:t>получен спектр экзопланеты</a:t>
            </a:r>
            <a:r>
              <a:rPr lang="en-US"/>
              <a:t>.</a:t>
            </a:r>
            <a:endParaRPr lang="ru-RU"/>
          </a:p>
          <a:p>
            <a:r>
              <a:rPr lang="ru-RU"/>
              <a:t>«Юпитер» (</a:t>
            </a:r>
            <a:r>
              <a:rPr lang="en-US"/>
              <a:t>M~10 M</a:t>
            </a:r>
            <a:r>
              <a:rPr lang="en-US" baseline="-25000"/>
              <a:t>J</a:t>
            </a:r>
            <a:r>
              <a:rPr lang="en-US"/>
              <a:t>, 38 </a:t>
            </a:r>
            <a:r>
              <a:rPr lang="ru-RU"/>
              <a:t>а.е</a:t>
            </a:r>
            <a:r>
              <a:rPr lang="ru-RU" baseline="-25000"/>
              <a:t>.</a:t>
            </a:r>
            <a:r>
              <a:rPr lang="en-US"/>
              <a:t>)</a:t>
            </a:r>
            <a:r>
              <a:rPr lang="ru-RU"/>
              <a:t>.</a:t>
            </a:r>
            <a:endParaRPr lang="en-US"/>
          </a:p>
          <a:p>
            <a:endParaRPr lang="en-US"/>
          </a:p>
          <a:p>
            <a:r>
              <a:rPr lang="en-US">
                <a:hlinkClick r:id="rId4"/>
              </a:rPr>
              <a:t>arxiv:1001.2017</a:t>
            </a:r>
            <a:r>
              <a:rPr lang="en-US"/>
              <a:t> 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Сливаются галактики – сливаются квазары</a:t>
            </a:r>
            <a:endParaRPr lang="en-US"/>
          </a:p>
        </p:txBody>
      </p:sp>
      <p:pic>
        <p:nvPicPr>
          <p:cNvPr id="5529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81200"/>
            <a:ext cx="3962400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981200"/>
            <a:ext cx="3714750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990600" y="5654675"/>
            <a:ext cx="5284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/>
              <a:t>SDSS J1254+0846</a:t>
            </a:r>
            <a:r>
              <a:rPr lang="en-US"/>
              <a:t> z=0.44  </a:t>
            </a:r>
            <a:r>
              <a:rPr lang="ru-RU"/>
              <a:t>В проекции 21 кпк.</a:t>
            </a:r>
          </a:p>
          <a:p>
            <a:r>
              <a:rPr lang="en-US">
                <a:hlinkClick r:id="rId4"/>
              </a:rPr>
              <a:t>arxiv:1001.1738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Необычная сверхновая</a:t>
            </a:r>
            <a:endParaRPr lang="en-US"/>
          </a:p>
        </p:txBody>
      </p:sp>
      <p:pic>
        <p:nvPicPr>
          <p:cNvPr id="5632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81200"/>
            <a:ext cx="2890838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981200"/>
            <a:ext cx="4524375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4038600" y="5426075"/>
            <a:ext cx="37433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/>
              <a:t>2007bi</a:t>
            </a:r>
            <a:r>
              <a:rPr lang="en-US"/>
              <a:t> </a:t>
            </a:r>
            <a:r>
              <a:rPr lang="ru-RU"/>
              <a:t> </a:t>
            </a:r>
            <a:r>
              <a:rPr lang="en-US" b="1"/>
              <a:t>z~0.13</a:t>
            </a:r>
            <a:br>
              <a:rPr lang="en-US" b="1"/>
            </a:br>
            <a:r>
              <a:rPr lang="ru-RU" b="1"/>
              <a:t>Очень массивная звезда.</a:t>
            </a:r>
            <a:br>
              <a:rPr lang="ru-RU" b="1"/>
            </a:br>
            <a:r>
              <a:rPr lang="ru-RU" b="1"/>
              <a:t>Неустойчивость в массивном </a:t>
            </a:r>
          </a:p>
          <a:p>
            <a:r>
              <a:rPr lang="ru-RU" b="1"/>
              <a:t>кислородном ядре</a:t>
            </a:r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Нарезая круги</a:t>
            </a:r>
            <a:endParaRPr lang="en-US"/>
          </a:p>
        </p:txBody>
      </p:sp>
      <p:pic>
        <p:nvPicPr>
          <p:cNvPr id="57346" name="Picture 5" descr="1001_0403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81200"/>
            <a:ext cx="4724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4"/>
          <p:cNvSpPr>
            <a:spLocks noChangeArrowheads="1"/>
          </p:cNvSpPr>
          <p:nvPr/>
        </p:nvSpPr>
        <p:spPr bwMode="auto">
          <a:xfrm>
            <a:off x="1066800" y="61722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>
                <a:hlinkClick r:id="rId3"/>
              </a:rPr>
              <a:t>arxiv:1001.0403</a:t>
            </a:r>
            <a:r>
              <a:rPr lang="en-US"/>
              <a:t> 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5181600" y="5486400"/>
            <a:ext cx="37099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/>
              <a:t>WASP-19b: </a:t>
            </a:r>
            <a:endParaRPr lang="ru-RU" b="1"/>
          </a:p>
          <a:p>
            <a:r>
              <a:rPr lang="en-US" b="1"/>
              <a:t>транзитная планета </a:t>
            </a:r>
            <a:endParaRPr lang="ru-RU" b="1"/>
          </a:p>
          <a:p>
            <a:r>
              <a:rPr lang="en-US" b="1"/>
              <a:t>с самым коротким периодом</a:t>
            </a:r>
            <a:r>
              <a:rPr lang="ru-RU" b="1"/>
              <a:t>:</a:t>
            </a:r>
          </a:p>
          <a:p>
            <a:r>
              <a:rPr lang="ru-RU" b="1"/>
              <a:t>Менее 19 часов.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effectLst/>
              </a:rPr>
              <a:t>Реликт по данным </a:t>
            </a:r>
            <a:r>
              <a:rPr lang="en-US" smtClean="0">
                <a:effectLst/>
              </a:rPr>
              <a:t>ACT</a:t>
            </a:r>
          </a:p>
        </p:txBody>
      </p:sp>
      <p:pic>
        <p:nvPicPr>
          <p:cNvPr id="5837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81200"/>
            <a:ext cx="78295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ext Box 6"/>
          <p:cNvSpPr txBox="1">
            <a:spLocks noChangeArrowheads="1"/>
          </p:cNvSpPr>
          <p:nvPr/>
        </p:nvSpPr>
        <p:spPr bwMode="auto">
          <a:xfrm>
            <a:off x="1127125" y="5822950"/>
            <a:ext cx="1912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arXiv:</a:t>
            </a:r>
            <a:r>
              <a:rPr lang="ru-RU"/>
              <a:t> 1001.</a:t>
            </a:r>
            <a:r>
              <a:rPr lang="en-US"/>
              <a:t>2934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effectLst/>
                <a:latin typeface="Arial" charset="0"/>
              </a:rPr>
              <a:t>Главное (пока) </a:t>
            </a:r>
            <a:br>
              <a:rPr lang="ru-RU" smtClean="0">
                <a:effectLst/>
                <a:latin typeface="Arial" charset="0"/>
              </a:rPr>
            </a:br>
            <a:r>
              <a:rPr lang="ru-RU" smtClean="0">
                <a:effectLst/>
                <a:latin typeface="Arial" charset="0"/>
              </a:rPr>
              <a:t>открытие «Кеплера»</a:t>
            </a:r>
            <a:endParaRPr lang="en-US" smtClean="0">
              <a:effectLst/>
              <a:latin typeface="Arial" charset="0"/>
            </a:endParaRPr>
          </a:p>
        </p:txBody>
      </p:sp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05000"/>
            <a:ext cx="389096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05000"/>
            <a:ext cx="411480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898525" y="5903913"/>
            <a:ext cx="6581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Горячие компактные маломассивные объекты. Странно …. </a:t>
            </a:r>
            <a:br>
              <a:rPr lang="ru-RU">
                <a:latin typeface="Arial" charset="0"/>
              </a:rPr>
            </a:br>
            <a:r>
              <a:rPr lang="ru-RU">
                <a:latin typeface="Arial" charset="0"/>
              </a:rPr>
              <a:t>Больше всего похоже на белые карлики.</a:t>
            </a:r>
            <a:endParaRPr lang="en-US">
              <a:latin typeface="Arial" charset="0"/>
            </a:endParaRP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5775325" y="6432550"/>
            <a:ext cx="1912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arXiv: 1001.3420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effectLst/>
              </a:rPr>
              <a:t>«Не брюнет он, а блондин …»</a:t>
            </a:r>
            <a:endParaRPr lang="en-US" sz="3600" smtClean="0">
              <a:effectLst/>
            </a:endParaRPr>
          </a:p>
        </p:txBody>
      </p:sp>
      <p:sp>
        <p:nvSpPr>
          <p:cNvPr id="59394" name="Rectangle 5"/>
          <p:cNvSpPr>
            <a:spLocks noChangeArrowheads="1"/>
          </p:cNvSpPr>
          <p:nvPr/>
        </p:nvSpPr>
        <p:spPr bwMode="auto">
          <a:xfrm>
            <a:off x="990600" y="1920875"/>
            <a:ext cx="65643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Детальные исследования показали, что то, </a:t>
            </a:r>
          </a:p>
          <a:p>
            <a:r>
              <a:rPr lang="en-US"/>
              <a:t>что десятилетиями классифициров</a:t>
            </a:r>
            <a:r>
              <a:rPr lang="ru-RU"/>
              <a:t>а</a:t>
            </a:r>
            <a:r>
              <a:rPr lang="en-US"/>
              <a:t>лось </a:t>
            </a:r>
          </a:p>
          <a:p>
            <a:r>
              <a:rPr lang="en-US"/>
              <a:t>как необычная нов</a:t>
            </a:r>
            <a:r>
              <a:rPr lang="ru-RU"/>
              <a:t>а</a:t>
            </a:r>
            <a:r>
              <a:rPr lang="en-US"/>
              <a:t>я</a:t>
            </a:r>
            <a:r>
              <a:rPr lang="ru-RU"/>
              <a:t> в М31</a:t>
            </a:r>
            <a:r>
              <a:rPr lang="en-US"/>
              <a:t>, оказалось фоновым квазаром, </a:t>
            </a:r>
          </a:p>
          <a:p>
            <a:r>
              <a:rPr lang="en-US"/>
              <a:t>в котором происходят примечательные вспышки. </a:t>
            </a:r>
          </a:p>
        </p:txBody>
      </p:sp>
      <p:sp>
        <p:nvSpPr>
          <p:cNvPr id="59395" name="Rectangle 6"/>
          <p:cNvSpPr>
            <a:spLocks noChangeArrowheads="1"/>
          </p:cNvSpPr>
          <p:nvPr/>
        </p:nvSpPr>
        <p:spPr bwMode="auto">
          <a:xfrm>
            <a:off x="6248400" y="32766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>
                <a:hlinkClick r:id="rId2"/>
              </a:rPr>
              <a:t>arxiv:1001.2991</a:t>
            </a:r>
            <a:r>
              <a:rPr lang="en-US"/>
              <a:t> </a:t>
            </a:r>
          </a:p>
        </p:txBody>
      </p:sp>
      <p:pic>
        <p:nvPicPr>
          <p:cNvPr id="59396" name="Picture 5" descr="LeftDoorOpen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086100"/>
            <a:ext cx="4572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6" descr="m31_ware_b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1905000"/>
            <a:ext cx="1570038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effectLst/>
                <a:latin typeface="Arial" charset="0"/>
              </a:rPr>
              <a:t>Где почитать?</a:t>
            </a:r>
            <a:endParaRPr lang="en-US" smtClean="0">
              <a:effectLst/>
              <a:latin typeface="Arial" charset="0"/>
            </a:endParaRPr>
          </a:p>
        </p:txBody>
      </p:sp>
      <p:sp>
        <p:nvSpPr>
          <p:cNvPr id="60418" name="Text Box 5"/>
          <p:cNvSpPr txBox="1">
            <a:spLocks noChangeArrowheads="1"/>
          </p:cNvSpPr>
          <p:nvPr/>
        </p:nvSpPr>
        <p:spPr bwMode="auto">
          <a:xfrm>
            <a:off x="1050925" y="2093913"/>
            <a:ext cx="79756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>
                <a:latin typeface="Arial" charset="0"/>
              </a:rPr>
              <a:t> Троицкий вариант </a:t>
            </a:r>
            <a:r>
              <a:rPr lang="en-US">
                <a:latin typeface="Arial" charset="0"/>
              </a:rPr>
              <a:t>N1 (45) </a:t>
            </a:r>
            <a:r>
              <a:rPr lang="ru-RU">
                <a:latin typeface="Arial" charset="0"/>
              </a:rPr>
              <a:t>январь 2010 г.</a:t>
            </a:r>
          </a:p>
          <a:p>
            <a:pPr>
              <a:buFontTx/>
              <a:buChar char="•"/>
            </a:pPr>
            <a:r>
              <a:rPr lang="ru-RU">
                <a:latin typeface="Arial" charset="0"/>
              </a:rPr>
              <a:t> </a:t>
            </a:r>
            <a:r>
              <a:rPr lang="en-US">
                <a:hlinkClick r:id="rId2"/>
              </a:rPr>
              <a:t>http://trv-science.ru/2010/01/19/kak-rasshiryalas-vselennaya-v-2009-godu/</a:t>
            </a:r>
            <a:endParaRPr lang="ru-RU">
              <a:latin typeface="Arial" charset="0"/>
            </a:endParaRPr>
          </a:p>
          <a:p>
            <a:pPr>
              <a:buFontTx/>
              <a:buChar char="•"/>
            </a:pPr>
            <a:r>
              <a:rPr lang="ru-RU">
                <a:latin typeface="Arial" charset="0"/>
              </a:rPr>
              <a:t> </a:t>
            </a:r>
            <a:r>
              <a:rPr lang="en-US"/>
              <a:t>http://grani.ru/Society/Science/m.173288.html</a:t>
            </a:r>
          </a:p>
        </p:txBody>
      </p:sp>
      <p:grpSp>
        <p:nvGrpSpPr>
          <p:cNvPr id="61448" name="Group 8"/>
          <p:cNvGrpSpPr>
            <a:grpSpLocks/>
          </p:cNvGrpSpPr>
          <p:nvPr/>
        </p:nvGrpSpPr>
        <p:grpSpPr bwMode="auto">
          <a:xfrm>
            <a:off x="2514600" y="3048000"/>
            <a:ext cx="6026150" cy="3505200"/>
            <a:chOff x="1584" y="1920"/>
            <a:chExt cx="3796" cy="2208"/>
          </a:xfrm>
        </p:grpSpPr>
        <p:pic>
          <p:nvPicPr>
            <p:cNvPr id="60421" name="Picture 6" descr="monselice_cu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84" y="1920"/>
              <a:ext cx="2208" cy="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22" name="Text Box 7"/>
            <p:cNvSpPr txBox="1">
              <a:spLocks noChangeArrowheads="1"/>
            </p:cNvSpPr>
            <p:nvPr/>
          </p:nvSpPr>
          <p:spPr bwMode="auto">
            <a:xfrm>
              <a:off x="3984" y="2400"/>
              <a:ext cx="1396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 i="1">
                  <a:solidFill>
                    <a:srgbClr val="FF9900"/>
                  </a:solidFill>
                </a:rPr>
                <a:t>До новых</a:t>
              </a:r>
              <a:br>
                <a:rPr lang="ru-RU" sz="3200" b="1" i="1">
                  <a:solidFill>
                    <a:srgbClr val="FF9900"/>
                  </a:solidFill>
                </a:rPr>
              </a:br>
              <a:r>
                <a:rPr lang="ru-RU" sz="3200" b="1" i="1">
                  <a:solidFill>
                    <a:srgbClr val="FF9900"/>
                  </a:solidFill>
                </a:rPr>
                <a:t> встреч!</a:t>
              </a:r>
              <a:endParaRPr lang="en-US" sz="3200" b="1" i="1">
                <a:solidFill>
                  <a:srgbClr val="FF9900"/>
                </a:solidFill>
              </a:endParaRPr>
            </a:p>
          </p:txBody>
        </p:sp>
      </p:grpSp>
      <p:sp>
        <p:nvSpPr>
          <p:cNvPr id="60420" name="Text Box 9"/>
          <p:cNvSpPr txBox="1">
            <a:spLocks noChangeArrowheads="1"/>
          </p:cNvSpPr>
          <p:nvPr/>
        </p:nvSpPr>
        <p:spPr bwMode="auto">
          <a:xfrm>
            <a:off x="2895600" y="6491288"/>
            <a:ext cx="2841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sergepolar.livejournal.com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Новые запуски</a:t>
            </a:r>
            <a:endParaRPr lang="en-US"/>
          </a:p>
        </p:txBody>
      </p:sp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050925" y="2165350"/>
            <a:ext cx="21828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</a:t>
            </a:r>
            <a:r>
              <a:rPr lang="ru-RU"/>
              <a:t>«Гершель» (</a:t>
            </a:r>
            <a:r>
              <a:rPr lang="en-US"/>
              <a:t>ESA)</a:t>
            </a:r>
          </a:p>
          <a:p>
            <a:pPr>
              <a:buFontTx/>
              <a:buChar char="•"/>
            </a:pPr>
            <a:r>
              <a:rPr lang="en-US"/>
              <a:t> </a:t>
            </a:r>
            <a:r>
              <a:rPr lang="ru-RU"/>
              <a:t>«Планк» </a:t>
            </a:r>
            <a:r>
              <a:rPr lang="en-US"/>
              <a:t>(ESA)</a:t>
            </a:r>
          </a:p>
          <a:p>
            <a:pPr>
              <a:buFontTx/>
              <a:buChar char="•"/>
            </a:pPr>
            <a:r>
              <a:rPr lang="en-US"/>
              <a:t> </a:t>
            </a:r>
            <a:r>
              <a:rPr lang="ru-RU"/>
              <a:t>«Кеплер» </a:t>
            </a:r>
            <a:r>
              <a:rPr lang="en-US"/>
              <a:t>(NASA)</a:t>
            </a:r>
          </a:p>
          <a:p>
            <a:pPr>
              <a:buFontTx/>
              <a:buChar char="•"/>
            </a:pPr>
            <a:r>
              <a:rPr lang="en-US"/>
              <a:t> WISE (NASA)</a:t>
            </a:r>
          </a:p>
        </p:txBody>
      </p:sp>
      <p:pic>
        <p:nvPicPr>
          <p:cNvPr id="17411" name="Picture 4" descr="ESA-rocket-launch-0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5800" y="1981200"/>
            <a:ext cx="31305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«Планк»</a:t>
            </a:r>
            <a:endParaRPr lang="en-US"/>
          </a:p>
        </p:txBody>
      </p:sp>
      <p:pic>
        <p:nvPicPr>
          <p:cNvPr id="18434" name="Picture 5" descr="planck-f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895475"/>
            <a:ext cx="5334000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6461125" y="1941513"/>
            <a:ext cx="17256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Исследования</a:t>
            </a:r>
            <a:br>
              <a:rPr lang="ru-RU">
                <a:latin typeface="Arial" charset="0"/>
              </a:rPr>
            </a:br>
            <a:r>
              <a:rPr lang="ru-RU">
                <a:latin typeface="Arial" charset="0"/>
              </a:rPr>
              <a:t>реликтового</a:t>
            </a:r>
            <a:br>
              <a:rPr lang="ru-RU">
                <a:latin typeface="Arial" charset="0"/>
              </a:rPr>
            </a:br>
            <a:r>
              <a:rPr lang="ru-RU">
                <a:latin typeface="Arial" charset="0"/>
              </a:rPr>
              <a:t>излучения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«Гершель»</a:t>
            </a:r>
            <a:endParaRPr lang="en-US"/>
          </a:p>
        </p:txBody>
      </p:sp>
      <p:pic>
        <p:nvPicPr>
          <p:cNvPr id="19458" name="Picture 5" descr="hersch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057400"/>
            <a:ext cx="3275013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4708525" y="2089150"/>
            <a:ext cx="3849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Инфракрасный телескоп</a:t>
            </a:r>
          </a:p>
          <a:p>
            <a:r>
              <a:rPr lang="ru-RU"/>
              <a:t>Самое большое зеркало на орбите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«Кеплер»</a:t>
            </a:r>
            <a:endParaRPr lang="en-US"/>
          </a:p>
        </p:txBody>
      </p:sp>
      <p:pic>
        <p:nvPicPr>
          <p:cNvPr id="20482" name="Picture 5" descr="KeplerH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81200"/>
            <a:ext cx="457200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5622925" y="1941513"/>
            <a:ext cx="2071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Поиск экзопланет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Экзопланеты</a:t>
            </a:r>
            <a:endParaRPr lang="en-US"/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974725" y="1936750"/>
            <a:ext cx="29098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/>
              <a:t> Транзитные суперземли</a:t>
            </a:r>
          </a:p>
          <a:p>
            <a:pPr>
              <a:buFontTx/>
              <a:buChar char="•"/>
            </a:pPr>
            <a:r>
              <a:rPr lang="ru-RU"/>
              <a:t> Рекорды</a:t>
            </a:r>
          </a:p>
          <a:p>
            <a:pPr>
              <a:buFontTx/>
              <a:buChar char="•"/>
            </a:pPr>
            <a:r>
              <a:rPr lang="ru-RU"/>
              <a:t> Странные параметры</a:t>
            </a:r>
            <a:endParaRPr lang="en-US"/>
          </a:p>
        </p:txBody>
      </p:sp>
      <p:pic>
        <p:nvPicPr>
          <p:cNvPr id="21507" name="Picture 4" descr="exo_pi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352800"/>
            <a:ext cx="53340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1112</TotalTime>
  <Words>1202</Words>
  <Application>Microsoft Office PowerPoint</Application>
  <PresentationFormat>On-screen Show (4:3)</PresentationFormat>
  <Paragraphs>284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48</vt:i4>
      </vt:variant>
    </vt:vector>
  </HeadingPairs>
  <TitlesOfParts>
    <vt:vector size="57" baseType="lpstr">
      <vt:lpstr>Tahoma</vt:lpstr>
      <vt:lpstr>Arial</vt:lpstr>
      <vt:lpstr>Wingdings</vt:lpstr>
      <vt:lpstr>Calibri</vt:lpstr>
      <vt:lpstr>Trebuchet MS</vt:lpstr>
      <vt:lpstr>Verdana</vt:lpstr>
      <vt:lpstr>Arial Black</vt:lpstr>
      <vt:lpstr>Сумерки</vt:lpstr>
      <vt:lpstr>Сумерки</vt:lpstr>
      <vt:lpstr>Астроновости-2009 (дальний космос)</vt:lpstr>
      <vt:lpstr>Год астрономии</vt:lpstr>
      <vt:lpstr>Множество «горячих» тем</vt:lpstr>
      <vt:lpstr>Аппараты на орбите</vt:lpstr>
      <vt:lpstr>Новые запуски</vt:lpstr>
      <vt:lpstr>«Планк»</vt:lpstr>
      <vt:lpstr>«Гершель»</vt:lpstr>
      <vt:lpstr>«Кеплер»</vt:lpstr>
      <vt:lpstr>Экзопланеты</vt:lpstr>
      <vt:lpstr>Рекордная суперземля</vt:lpstr>
      <vt:lpstr>Транзитные суперземли</vt:lpstr>
      <vt:lpstr>GJ 1214b – транзитная суперземля у близкой звезды</vt:lpstr>
      <vt:lpstr>Экзотика: WASP-17b </vt:lpstr>
      <vt:lpstr>Осцилляции массивной звезды</vt:lpstr>
      <vt:lpstr>Прогрев солнечной короны</vt:lpstr>
      <vt:lpstr>Сверхновые сюрпризы</vt:lpstr>
      <vt:lpstr>Самый маленький гном</vt:lpstr>
      <vt:lpstr>SN2008ha</vt:lpstr>
      <vt:lpstr>«Все торопятся куда-то…»</vt:lpstr>
      <vt:lpstr>«… за околицей села…»</vt:lpstr>
      <vt:lpstr>Нейтронная звезда в углеродной дымке</vt:lpstr>
      <vt:lpstr>Миллисекундные пульсары: генезис</vt:lpstr>
      <vt:lpstr>Как далеко до экзотики?</vt:lpstr>
      <vt:lpstr>Расстояние до  V404 Лебедя</vt:lpstr>
      <vt:lpstr>Расстояние до центра Г.</vt:lpstr>
      <vt:lpstr>Тише едешь – дальше будешь</vt:lpstr>
      <vt:lpstr>Горизонт чист</vt:lpstr>
      <vt:lpstr>Всплеск на краю вселенной</vt:lpstr>
      <vt:lpstr>Каждый астрОном желает знать, где сидит квазар</vt:lpstr>
      <vt:lpstr>Галактики-переростки</vt:lpstr>
      <vt:lpstr>Вселенная с зеленым горошком</vt:lpstr>
      <vt:lpstr>Застывший звук</vt:lpstr>
      <vt:lpstr>Точная космология</vt:lpstr>
      <vt:lpstr>Скопления галактик</vt:lpstr>
      <vt:lpstr>Что-то темнеет?</vt:lpstr>
      <vt:lpstr>Неуловимый WIMP</vt:lpstr>
      <vt:lpstr>«Работа над ошибками»</vt:lpstr>
      <vt:lpstr>Как Омега Центавра заштопали</vt:lpstr>
      <vt:lpstr>Нет уравниловке!</vt:lpstr>
      <vt:lpstr>2010 начинается …</vt:lpstr>
      <vt:lpstr>Спектр экзопланеты</vt:lpstr>
      <vt:lpstr>Сливаются галактики – сливаются квазары</vt:lpstr>
      <vt:lpstr>Необычная сверхновая</vt:lpstr>
      <vt:lpstr>Нарезая круги</vt:lpstr>
      <vt:lpstr>Реликт по данным ACT</vt:lpstr>
      <vt:lpstr>Главное (пока)  открытие «Кеплера»</vt:lpstr>
      <vt:lpstr>«Не брюнет он, а блондин …»</vt:lpstr>
      <vt:lpstr>Где почитать?</vt:lpstr>
    </vt:vector>
  </TitlesOfParts>
  <Company>SAI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Астроновости-2009</dc:title>
  <dc:creator>sternberg pk</dc:creator>
  <cp:lastModifiedBy>sternberg pk</cp:lastModifiedBy>
  <cp:revision>26</cp:revision>
  <dcterms:created xsi:type="dcterms:W3CDTF">2010-01-18T06:16:30Z</dcterms:created>
  <dcterms:modified xsi:type="dcterms:W3CDTF">2010-01-24T19:21:37Z</dcterms:modified>
</cp:coreProperties>
</file>