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93" r:id="rId11"/>
    <p:sldId id="271" r:id="rId12"/>
    <p:sldId id="273" r:id="rId13"/>
    <p:sldId id="267" r:id="rId14"/>
    <p:sldId id="268" r:id="rId15"/>
    <p:sldId id="269" r:id="rId16"/>
    <p:sldId id="270" r:id="rId17"/>
    <p:sldId id="296" r:id="rId18"/>
    <p:sldId id="272" r:id="rId19"/>
    <p:sldId id="298" r:id="rId20"/>
    <p:sldId id="274" r:id="rId21"/>
    <p:sldId id="297" r:id="rId22"/>
    <p:sldId id="275" r:id="rId23"/>
    <p:sldId id="287" r:id="rId24"/>
    <p:sldId id="277" r:id="rId25"/>
    <p:sldId id="276" r:id="rId26"/>
    <p:sldId id="278" r:id="rId27"/>
    <p:sldId id="279" r:id="rId28"/>
    <p:sldId id="280" r:id="rId29"/>
    <p:sldId id="289" r:id="rId30"/>
    <p:sldId id="295" r:id="rId31"/>
    <p:sldId id="281" r:id="rId32"/>
    <p:sldId id="299" r:id="rId33"/>
    <p:sldId id="288" r:id="rId34"/>
    <p:sldId id="284" r:id="rId35"/>
    <p:sldId id="300" r:id="rId36"/>
    <p:sldId id="301" r:id="rId37"/>
    <p:sldId id="292" r:id="rId38"/>
    <p:sldId id="285" r:id="rId39"/>
    <p:sldId id="282" r:id="rId40"/>
    <p:sldId id="286" r:id="rId41"/>
    <p:sldId id="283" r:id="rId42"/>
    <p:sldId id="290" r:id="rId43"/>
    <p:sldId id="291" r:id="rId44"/>
    <p:sldId id="29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166453-A8BE-46E3-A9B0-6F670FD0D2DD}" type="datetimeFigureOut">
              <a:rPr lang="en-US"/>
              <a:pPr>
                <a:defRPr/>
              </a:pPr>
              <a:t>9/4/2011</a:t>
            </a:fld>
            <a:endParaRPr lang="en-US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0D4D48-C488-4D81-AF74-DCC45D0DE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Анимированный гиф из википедии </a:t>
            </a:r>
            <a:r>
              <a:rPr lang="en-US" smtClean="0">
                <a:latin typeface="Arial" charset="0"/>
              </a:rPr>
              <a:t>binary star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http://www.astronet.ru/db/msg/1221157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http://www.astronet.ru/db/msg/1204715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http://www.astronet.ru/db/msg/1229065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27AC2-FDF8-4E83-AC81-6682784EB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8C2E2-A3ED-42A6-B268-52EA4D970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8964E-7517-427A-94AB-5665DD35C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C0E1-2E24-4C4B-B04D-0C9CE319F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D769-A242-4FB1-B22A-BCC99FD2A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38D4F-EF3E-43E3-AB89-7400BD7C3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B2909-294C-4E1E-B3C7-7795EF1C4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83F2F-13CB-4B46-80EA-9AE839372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10CE-BD66-4294-8DA5-E60F43BC8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CCE8-B176-451A-91A5-C092CB137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FB54B-C09A-49E9-8FCE-1798D564C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075EFAAB-AD2B-4F64-AB60-76294E76E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3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26634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polar\My%20Documents\presentations\popular\numer_pop\movie_f1.mpg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Двойные звезды</a:t>
            </a:r>
            <a:endParaRPr lang="en-US" smtClean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Сергей ПОПОВ</a:t>
            </a:r>
            <a:br>
              <a:rPr lang="ru-RU" smtClean="0"/>
            </a:br>
            <a:r>
              <a:rPr lang="ru-RU" smtClean="0"/>
              <a:t>(ГАИШ МГУ)</a:t>
            </a:r>
            <a:endParaRPr lang="en-US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10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191000" y="5257800"/>
            <a:ext cx="2959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Популярный лекторий</a:t>
            </a:r>
            <a:b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журнала</a:t>
            </a:r>
          </a:p>
          <a:p>
            <a:pPr algn="ctr">
              <a:defRPr/>
            </a:pP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«Популярная механика»</a:t>
            </a:r>
          </a:p>
          <a:p>
            <a:pPr algn="ctr">
              <a:defRPr/>
            </a:pP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06 сентября 2011 г.</a:t>
            </a:r>
            <a:endParaRPr lang="en-US" sz="1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1816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371600"/>
            <a:ext cx="7158038" cy="1412875"/>
          </a:xfrm>
        </p:spPr>
        <p:txBody>
          <a:bodyPr/>
          <a:lstStyle/>
          <a:p>
            <a:r>
              <a:rPr lang="ru-RU" smtClean="0"/>
              <a:t>Двойные звезды</a:t>
            </a:r>
            <a:endParaRPr lang="en-US" smtClean="0"/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038600"/>
            <a:ext cx="29813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7086600" y="6491288"/>
            <a:ext cx="1101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Мицар А</a:t>
            </a:r>
            <a:endParaRPr lang="en-US" sz="1800"/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7719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52400"/>
            <a:ext cx="20574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2743200"/>
            <a:ext cx="30480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3413125" y="5141913"/>
            <a:ext cx="1939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Мицар – пара из</a:t>
            </a:r>
            <a:br>
              <a:rPr lang="ru-RU" sz="1800"/>
            </a:br>
            <a:r>
              <a:rPr lang="ru-RU" sz="1800"/>
              <a:t>двух двойных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Доля двойных звезд</a:t>
            </a:r>
            <a:endParaRPr lang="en-US" smtClean="0"/>
          </a:p>
        </p:txBody>
      </p:sp>
      <p:sp>
        <p:nvSpPr>
          <p:cNvPr id="26628" name="PubChord"/>
          <p:cNvSpPr>
            <a:spLocks noEditPoints="1" noChangeArrowheads="1"/>
          </p:cNvSpPr>
          <p:nvPr/>
        </p:nvSpPr>
        <p:spPr bwMode="auto">
          <a:xfrm rot="11036214">
            <a:off x="2743200" y="3048000"/>
            <a:ext cx="2266950" cy="2266950"/>
          </a:xfrm>
          <a:custGeom>
            <a:avLst/>
            <a:gdLst>
              <a:gd name="G0" fmla="+- 0 0 0"/>
              <a:gd name="G1" fmla="sin 10800 14745600"/>
              <a:gd name="G2" fmla="cos 10800 14745600"/>
              <a:gd name="G3" fmla="sin 10800 2949120"/>
              <a:gd name="G4" fmla="cos 10800 294912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3163 w 21600"/>
              <a:gd name="T1" fmla="*/ 3163 h 21600"/>
              <a:gd name="T2" fmla="*/ 10799 w 21600"/>
              <a:gd name="T3" fmla="*/ 10799 h 21600"/>
              <a:gd name="T4" fmla="*/ 18436 w 21600"/>
              <a:gd name="T5" fmla="*/ 18436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3163" y="3163"/>
                </a:moveTo>
                <a:cubicBezTo>
                  <a:pt x="1137" y="5188"/>
                  <a:pt x="0" y="79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3664" y="21600"/>
                  <a:pt x="16411" y="20462"/>
                  <a:pt x="18436" y="184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470525" y="3160713"/>
            <a:ext cx="37988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Примерно половина звезд</a:t>
            </a:r>
            <a:br>
              <a:rPr lang="ru-RU" sz="1800"/>
            </a:br>
            <a:r>
              <a:rPr lang="ru-RU" sz="1800"/>
              <a:t>входит в двойные и кратные.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>Среди массивных – </a:t>
            </a:r>
            <a:br>
              <a:rPr lang="ru-RU" sz="1800"/>
            </a:br>
            <a:r>
              <a:rPr lang="ru-RU" sz="1800"/>
              <a:t>эта доля выше.</a:t>
            </a:r>
            <a:br>
              <a:rPr lang="ru-RU" sz="1800"/>
            </a:br>
            <a:r>
              <a:rPr lang="ru-RU" sz="1800"/>
              <a:t>Среди маломассивных – меньше.</a:t>
            </a:r>
            <a:endParaRPr lang="en-US" sz="1800"/>
          </a:p>
        </p:txBody>
      </p:sp>
      <p:sp>
        <p:nvSpPr>
          <p:cNvPr id="26632" name="PubChord"/>
          <p:cNvSpPr>
            <a:spLocks noEditPoints="1" noChangeArrowheads="1"/>
          </p:cNvSpPr>
          <p:nvPr/>
        </p:nvSpPr>
        <p:spPr bwMode="auto">
          <a:xfrm rot="375766">
            <a:off x="1981200" y="3048000"/>
            <a:ext cx="2266950" cy="2266950"/>
          </a:xfrm>
          <a:custGeom>
            <a:avLst/>
            <a:gdLst>
              <a:gd name="G0" fmla="+- 0 0 0"/>
              <a:gd name="G1" fmla="sin 10800 14745600"/>
              <a:gd name="G2" fmla="cos 10800 14745600"/>
              <a:gd name="G3" fmla="sin 10800 2949120"/>
              <a:gd name="G4" fmla="cos 10800 294912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G10" fmla="+/ G5 G7 2"/>
              <a:gd name="G11" fmla="+/ G6 G8 2"/>
              <a:gd name="T0" fmla="*/ 3163 w 21600"/>
              <a:gd name="T1" fmla="*/ 3163 h 21600"/>
              <a:gd name="T2" fmla="*/ 10799 w 21600"/>
              <a:gd name="T3" fmla="*/ 10799 h 21600"/>
              <a:gd name="T4" fmla="*/ 18436 w 21600"/>
              <a:gd name="T5" fmla="*/ 18436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3163" y="3163"/>
                </a:moveTo>
                <a:cubicBezTo>
                  <a:pt x="1137" y="5188"/>
                  <a:pt x="0" y="79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3664" y="21600"/>
                  <a:pt x="16411" y="20462"/>
                  <a:pt x="18436" y="18436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81" name="Text Box 9"/>
          <p:cNvSpPr txBox="1">
            <a:spLocks noChangeArrowheads="1"/>
          </p:cNvSpPr>
          <p:nvPr/>
        </p:nvSpPr>
        <p:spPr bwMode="auto">
          <a:xfrm rot="3198934">
            <a:off x="2285207" y="4267993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bg1"/>
                </a:solidFill>
              </a:rPr>
              <a:t>50%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 rot="3198934">
            <a:off x="3825082" y="3566318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chemeClr val="bg1"/>
                </a:solidFill>
              </a:rPr>
              <a:t>50%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371600"/>
            <a:ext cx="7158038" cy="1412875"/>
          </a:xfrm>
        </p:spPr>
        <p:txBody>
          <a:bodyPr/>
          <a:lstStyle/>
          <a:p>
            <a:r>
              <a:rPr lang="ru-RU" smtClean="0"/>
              <a:t>Красивые двойные звезды</a:t>
            </a:r>
            <a:endParaRPr lang="en-US" smtClean="0"/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59138"/>
            <a:ext cx="432435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842125" y="6589713"/>
            <a:ext cx="1227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Альбирео</a:t>
            </a:r>
            <a:endParaRPr lang="en-US" sz="180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0" y="3581400"/>
            <a:ext cx="452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Есть немало красивых двойных,</a:t>
            </a:r>
            <a:br>
              <a:rPr lang="ru-RU" sz="1800"/>
            </a:br>
            <a:r>
              <a:rPr lang="ru-RU" sz="1800"/>
              <a:t>видимых уже в небольшой телескоп.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>Обычно, это звезды с разными цветами.</a:t>
            </a:r>
            <a:endParaRPr lang="en-US" sz="1800"/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8387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7"/>
          <p:cNvSpPr>
            <a:spLocks noChangeArrowheads="1"/>
          </p:cNvSpPr>
          <p:nvPr/>
        </p:nvSpPr>
        <p:spPr bwMode="auto">
          <a:xfrm>
            <a:off x="3352800" y="4724400"/>
            <a:ext cx="9144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AutoShape 8"/>
          <p:cNvSpPr>
            <a:spLocks noChangeArrowheads="1"/>
          </p:cNvSpPr>
          <p:nvPr/>
        </p:nvSpPr>
        <p:spPr bwMode="auto">
          <a:xfrm rot="10800000">
            <a:off x="2057400" y="6172200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1905000" y="5257800"/>
            <a:ext cx="27130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… или вот такая</a:t>
            </a:r>
            <a:br>
              <a:rPr lang="ru-RU" sz="1800"/>
            </a:br>
            <a:r>
              <a:rPr lang="ru-RU" sz="1800"/>
              <a:t>экзотика, как четверная</a:t>
            </a:r>
            <a:br>
              <a:rPr lang="ru-RU" sz="1800"/>
            </a:br>
            <a:r>
              <a:rPr lang="ru-RU" sz="1800"/>
              <a:t>эпсилон Лиры.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Обмен масс в двойной</a:t>
            </a:r>
            <a:endParaRPr lang="en-US" smtClean="0"/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3581400"/>
            <a:ext cx="36972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В двойной системе звезды могут</a:t>
            </a:r>
            <a:br>
              <a:rPr lang="ru-RU" sz="1800"/>
            </a:br>
            <a:r>
              <a:rPr lang="ru-RU" sz="1800"/>
              <a:t>обмениваться веществом, т.е.</a:t>
            </a:r>
            <a:br>
              <a:rPr lang="ru-RU" sz="1800"/>
            </a:br>
            <a:r>
              <a:rPr lang="ru-RU" sz="1800"/>
              <a:t>меняется масса звезд.</a:t>
            </a:r>
            <a:endParaRPr lang="en-US" sz="1800"/>
          </a:p>
        </p:txBody>
      </p:sp>
      <p:pic>
        <p:nvPicPr>
          <p:cNvPr id="26627" name="Picture 5" descr="Eclipsing_binary_star_animation_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1816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28600"/>
            <a:ext cx="2590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886200"/>
            <a:ext cx="533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95400"/>
            <a:ext cx="7158038" cy="1412875"/>
          </a:xfrm>
        </p:spPr>
        <p:txBody>
          <a:bodyPr/>
          <a:lstStyle/>
          <a:p>
            <a:r>
              <a:rPr lang="ru-RU" smtClean="0"/>
              <a:t>Парадокс Алголя</a:t>
            </a:r>
            <a:endParaRPr lang="en-US" smtClean="0"/>
          </a:p>
        </p:txBody>
      </p:sp>
      <p:pic>
        <p:nvPicPr>
          <p:cNvPr id="28674" name="Picture 3" descr="algol_evolution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5715000" y="2895600"/>
            <a:ext cx="241776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17525" y="3541713"/>
            <a:ext cx="51879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В середине ХХ века наблюдения показали,</a:t>
            </a:r>
            <a:br>
              <a:rPr lang="ru-RU" sz="1800"/>
            </a:br>
            <a:r>
              <a:rPr lang="ru-RU" sz="1800"/>
              <a:t>что в системе Алголя менее массивная звезда</a:t>
            </a:r>
            <a:br>
              <a:rPr lang="ru-RU" sz="1800"/>
            </a:br>
            <a:r>
              <a:rPr lang="ru-RU" sz="1800"/>
              <a:t>выглядит более проэволюционировавшей.</a:t>
            </a:r>
          </a:p>
          <a:p>
            <a:endParaRPr lang="ru-RU" sz="1800"/>
          </a:p>
          <a:p>
            <a:r>
              <a:rPr lang="ru-RU" sz="1800"/>
              <a:t>Объяснить это удалось только </a:t>
            </a:r>
            <a:br>
              <a:rPr lang="ru-RU" sz="1800"/>
            </a:br>
            <a:r>
              <a:rPr lang="ru-RU" sz="1800"/>
              <a:t>с привлечение обмена масс.</a:t>
            </a:r>
            <a:endParaRPr lang="en-US" sz="1800"/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52400"/>
            <a:ext cx="9017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295400"/>
            <a:ext cx="7158038" cy="1412875"/>
          </a:xfrm>
        </p:spPr>
        <p:txBody>
          <a:bodyPr/>
          <a:lstStyle/>
          <a:p>
            <a:r>
              <a:rPr lang="ru-RU" smtClean="0"/>
              <a:t>Гелиевые белые карлики</a:t>
            </a:r>
            <a:endParaRPr lang="en-US" smtClean="0"/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05200"/>
            <a:ext cx="3810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270375" y="3505200"/>
            <a:ext cx="4873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Белые карлики образуются из ядер звезд.</a:t>
            </a:r>
            <a:br>
              <a:rPr lang="ru-RU" sz="1800"/>
            </a:br>
            <a:r>
              <a:rPr lang="ru-RU" sz="1800"/>
              <a:t>Но только достаточно массивные звезды</a:t>
            </a:r>
            <a:br>
              <a:rPr lang="ru-RU" sz="1800"/>
            </a:br>
            <a:r>
              <a:rPr lang="ru-RU" sz="1800"/>
              <a:t>успели проэволюционировать.</a:t>
            </a:r>
            <a:br>
              <a:rPr lang="ru-RU" sz="1800"/>
            </a:br>
            <a:r>
              <a:rPr lang="ru-RU" sz="1800"/>
              <a:t>Такие звезды дают углеродно-кислородные</a:t>
            </a:r>
            <a:br>
              <a:rPr lang="ru-RU" sz="1800"/>
            </a:br>
            <a:r>
              <a:rPr lang="ru-RU" sz="1800"/>
              <a:t>белые карлики.</a:t>
            </a:r>
            <a:br>
              <a:rPr lang="ru-RU" sz="1800"/>
            </a:br>
            <a:r>
              <a:rPr lang="ru-RU" sz="1800"/>
              <a:t>Но мы видим и гелиевые.</a:t>
            </a:r>
          </a:p>
          <a:p>
            <a:r>
              <a:rPr lang="ru-RU" sz="1800"/>
              <a:t/>
            </a:r>
            <a:br>
              <a:rPr lang="ru-RU" sz="1800"/>
            </a:br>
            <a:r>
              <a:rPr lang="ru-RU" sz="1800"/>
              <a:t>Как же они образовались?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371600"/>
            <a:ext cx="7158038" cy="1412875"/>
          </a:xfrm>
        </p:spPr>
        <p:txBody>
          <a:bodyPr/>
          <a:lstStyle/>
          <a:p>
            <a:r>
              <a:rPr lang="ru-RU" smtClean="0"/>
              <a:t>Сверхновые типа </a:t>
            </a:r>
            <a:r>
              <a:rPr lang="en-US" smtClean="0"/>
              <a:t>Ia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590800" y="1143000"/>
            <a:ext cx="5197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Существует предельная масса белого карлика</a:t>
            </a:r>
            <a:endParaRPr lang="en-US" sz="180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81400"/>
            <a:ext cx="2619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097213" y="3581400"/>
            <a:ext cx="60467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Взрываются не только умирающие массивные звезды.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>Если на белый карлик в двойной системе</a:t>
            </a:r>
            <a:br>
              <a:rPr lang="ru-RU" sz="1800"/>
            </a:br>
            <a:r>
              <a:rPr lang="ru-RU" sz="1800"/>
              <a:t>натечет слишком много вещества,</a:t>
            </a:r>
            <a:br>
              <a:rPr lang="ru-RU" sz="1800"/>
            </a:br>
            <a:r>
              <a:rPr lang="ru-RU" sz="1800"/>
              <a:t>то произойдет взрыв.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71600"/>
            <a:ext cx="7158038" cy="1412875"/>
          </a:xfrm>
        </p:spPr>
        <p:txBody>
          <a:bodyPr/>
          <a:lstStyle/>
          <a:p>
            <a:r>
              <a:rPr lang="ru-RU" smtClean="0"/>
              <a:t>Взрыв белого карлика</a:t>
            </a:r>
            <a:endParaRPr lang="en-US" smtClean="0"/>
          </a:p>
        </p:txBody>
      </p:sp>
      <p:pic>
        <p:nvPicPr>
          <p:cNvPr id="74757" name="movie_f1.mpg">
            <a:hlinkClick r:id="" action="ppaction://media"/>
          </p:cNvPr>
          <p:cNvPicPr>
            <a:picLocks noRot="1" noChangeAspect="1" noChangeArrowheads="1"/>
          </p:cNvPicPr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590800" y="2743200"/>
            <a:ext cx="4114800" cy="4114800"/>
          </a:xfrm>
        </p:spPr>
      </p:pic>
      <p:pic>
        <p:nvPicPr>
          <p:cNvPr id="31747" name="Picture 8" descr="suw_00_vr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0"/>
            <a:ext cx="14938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suw_03_vr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0"/>
            <a:ext cx="14573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" descr="suw_06_vr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0"/>
            <a:ext cx="1419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4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75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447800"/>
            <a:ext cx="7158038" cy="1412875"/>
          </a:xfrm>
        </p:spPr>
        <p:txBody>
          <a:bodyPr/>
          <a:lstStyle/>
          <a:p>
            <a:r>
              <a:rPr lang="ru-RU" smtClean="0"/>
              <a:t>Сверхновая 1987А</a:t>
            </a:r>
            <a:endParaRPr lang="en-US" smtClean="0"/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05200"/>
            <a:ext cx="31432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4327525" y="3617913"/>
            <a:ext cx="3851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Удивительная структура оболочек</a:t>
            </a:r>
            <a:br>
              <a:rPr lang="ru-RU" sz="1800"/>
            </a:br>
            <a:r>
              <a:rPr lang="ru-RU" sz="1800"/>
              <a:t>сверхновоой 1987А может быть</a:t>
            </a:r>
            <a:br>
              <a:rPr lang="ru-RU" sz="1800"/>
            </a:br>
            <a:r>
              <a:rPr lang="ru-RU" sz="1800"/>
              <a:t>связана с двойственностью </a:t>
            </a:r>
            <a:br>
              <a:rPr lang="ru-RU" sz="1800"/>
            </a:br>
            <a:r>
              <a:rPr lang="ru-RU" sz="1800"/>
              <a:t>звезды-прародителя.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endParaRPr lang="en-US" sz="180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0" y="3495675"/>
            <a:ext cx="474345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88925" y="6589713"/>
            <a:ext cx="2690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/>
              <a:t>Реальное изображение</a:t>
            </a:r>
            <a:endParaRPr lang="en-US" sz="1800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327525" y="6589713"/>
            <a:ext cx="263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/>
              <a:t>Теоретическая модель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158038" cy="1412875"/>
          </a:xfrm>
        </p:spPr>
        <p:txBody>
          <a:bodyPr/>
          <a:lstStyle/>
          <a:p>
            <a:r>
              <a:rPr lang="ru-RU" smtClean="0"/>
              <a:t>Модель сверхновой 1987А</a:t>
            </a:r>
            <a:endParaRPr lang="en-US" smtClean="0"/>
          </a:p>
        </p:txBody>
      </p:sp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95600"/>
            <a:ext cx="36385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046413"/>
            <a:ext cx="340201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557847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Факт 1. Мы видим мир, потому что есть свет звёзд</a:t>
            </a:r>
          </a:p>
          <a:p>
            <a:endParaRPr lang="ru-RU" sz="1800"/>
          </a:p>
          <a:p>
            <a:r>
              <a:rPr lang="ru-RU" sz="1800"/>
              <a:t>Факт 2. Звёзды когда-то возникли</a:t>
            </a:r>
          </a:p>
          <a:p>
            <a:endParaRPr lang="ru-RU" sz="1800"/>
          </a:p>
          <a:p>
            <a:r>
              <a:rPr lang="ru-RU" sz="1800"/>
              <a:t>Факт 3. Звёзды образуются раньше галактик</a:t>
            </a:r>
          </a:p>
          <a:p>
            <a:endParaRPr lang="ru-RU" sz="1800"/>
          </a:p>
          <a:p>
            <a:r>
              <a:rPr lang="ru-RU" sz="1800"/>
              <a:t>Факт 4. Меняется состав звёзд, 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>             </a:t>
            </a:r>
            <a:r>
              <a:rPr lang="ru-RU" sz="1800"/>
              <a:t>меняются звёзды,  меняется их судьба </a:t>
            </a:r>
          </a:p>
          <a:p>
            <a:endParaRPr lang="ru-RU" sz="1800"/>
          </a:p>
          <a:p>
            <a:r>
              <a:rPr lang="ru-RU" sz="1800"/>
              <a:t>Факт 5.</a:t>
            </a:r>
            <a:r>
              <a:rPr lang="en-US" sz="1800"/>
              <a:t> </a:t>
            </a:r>
            <a:r>
              <a:rPr lang="ru-RU" sz="1800"/>
              <a:t>Мы все из звёздного вещества</a:t>
            </a:r>
            <a:endParaRPr lang="en-US" sz="1800"/>
          </a:p>
          <a:p>
            <a:endParaRPr lang="en-US" sz="1800"/>
          </a:p>
        </p:txBody>
      </p:sp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0"/>
            <a:ext cx="21336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973638"/>
            <a:ext cx="30575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85800" y="15240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36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Звёзды? Звёзды. Звёзды! Звёзды. Звёзды?</a:t>
            </a:r>
            <a:endParaRPr lang="en-US" sz="36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158038" cy="1412875"/>
          </a:xfrm>
        </p:spPr>
        <p:txBody>
          <a:bodyPr/>
          <a:lstStyle/>
          <a:p>
            <a:r>
              <a:rPr lang="ru-RU" smtClean="0"/>
              <a:t>Изображения двойных звезд</a:t>
            </a:r>
            <a:endParaRPr lang="en-US" smtClean="0"/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068638"/>
            <a:ext cx="556260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288925" y="3617913"/>
            <a:ext cx="1835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Мира</a:t>
            </a:r>
            <a:br>
              <a:rPr lang="ru-RU" sz="1800"/>
            </a:br>
            <a:r>
              <a:rPr lang="ru-RU" sz="1800"/>
              <a:t>(омикрон Кита)</a:t>
            </a:r>
          </a:p>
          <a:p>
            <a:r>
              <a:rPr lang="ru-RU" sz="1800"/>
              <a:t>в рентгене и</a:t>
            </a:r>
            <a:br>
              <a:rPr lang="ru-RU" sz="1800"/>
            </a:br>
            <a:r>
              <a:rPr lang="ru-RU" sz="1800"/>
              <a:t>оптике:</a:t>
            </a:r>
            <a:br>
              <a:rPr lang="ru-RU" sz="1800"/>
            </a:br>
            <a:r>
              <a:rPr lang="ru-RU" sz="1800"/>
              <a:t>белый карлик и</a:t>
            </a:r>
            <a:br>
              <a:rPr lang="ru-RU" sz="1800"/>
            </a:br>
            <a:r>
              <a:rPr lang="ru-RU" sz="1800"/>
              <a:t>красный гигант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0"/>
          <p:cNvSpPr txBox="1">
            <a:spLocks noChangeArrowheads="1"/>
          </p:cNvSpPr>
          <p:nvPr/>
        </p:nvSpPr>
        <p:spPr bwMode="auto">
          <a:xfrm>
            <a:off x="3565525" y="4608513"/>
            <a:ext cx="1306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Звезда</a:t>
            </a:r>
            <a:br>
              <a:rPr lang="ru-RU" sz="1800"/>
            </a:br>
            <a:r>
              <a:rPr lang="ru-RU" sz="1800"/>
              <a:t>бета Лиры</a:t>
            </a:r>
            <a:endParaRPr lang="en-US" sz="1800"/>
          </a:p>
        </p:txBody>
      </p:sp>
      <p:pic>
        <p:nvPicPr>
          <p:cNvPr id="3789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"/>
            <a:ext cx="19812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71600"/>
            <a:ext cx="7158038" cy="1412875"/>
          </a:xfrm>
        </p:spPr>
        <p:txBody>
          <a:bodyPr/>
          <a:lstStyle/>
          <a:p>
            <a:r>
              <a:rPr lang="ru-RU" smtClean="0"/>
              <a:t>Изображения двойных</a:t>
            </a:r>
            <a:endParaRPr lang="en-US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350" y="3048000"/>
            <a:ext cx="29019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581400"/>
            <a:ext cx="2238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1919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Интерферометр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>CHARA</a:t>
            </a:r>
          </a:p>
        </p:txBody>
      </p:sp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0"/>
            <a:ext cx="543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371600"/>
            <a:ext cx="7158038" cy="1412875"/>
          </a:xfrm>
        </p:spPr>
        <p:txBody>
          <a:bodyPr lIns="92075" tIns="46038" rIns="92075" bIns="46038" anchor="ctr"/>
          <a:lstStyle/>
          <a:p>
            <a:r>
              <a:rPr lang="ru-RU" smtClean="0"/>
              <a:t>Самая тесная двойная</a:t>
            </a:r>
            <a:endParaRPr lang="en-US" smtClean="0"/>
          </a:p>
        </p:txBody>
      </p:sp>
      <p:pic>
        <p:nvPicPr>
          <p:cNvPr id="39938" name="Picture 5" descr="1003_0658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691063"/>
            <a:ext cx="33020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7346950" y="6491288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>
                <a:latin typeface="Times New Roman" pitchFamily="18" charset="0"/>
              </a:rPr>
              <a:t>arXiv: 1003.0658</a:t>
            </a:r>
          </a:p>
        </p:txBody>
      </p:sp>
      <p:pic>
        <p:nvPicPr>
          <p:cNvPr id="39940" name="Picture 8" descr="rapidsuper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24955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772400" y="4191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>
                <a:latin typeface="Times New Roman" pitchFamily="18" charset="0"/>
              </a:rPr>
              <a:t>HM Cancri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2819400" y="2971800"/>
            <a:ext cx="48355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sz="1800">
                <a:latin typeface="Times New Roman" pitchFamily="18" charset="0"/>
              </a:rPr>
              <a:t>Двойная система из двух белых карликов.</a:t>
            </a:r>
          </a:p>
          <a:p>
            <a:r>
              <a:rPr kumimoji="1" lang="ru-RU" sz="1800">
                <a:latin typeface="Times New Roman" pitchFamily="18" charset="0"/>
              </a:rPr>
              <a:t>Период системы всего лишь 321 секунда!</a:t>
            </a:r>
          </a:p>
          <a:p>
            <a:r>
              <a:rPr kumimoji="1" lang="ru-RU" sz="1800">
                <a:latin typeface="Times New Roman" pitchFamily="18" charset="0"/>
              </a:rPr>
              <a:t>Расстояние между звездами: менее 100 тыс. км.</a:t>
            </a:r>
            <a:br>
              <a:rPr kumimoji="1" lang="ru-RU" sz="1800">
                <a:latin typeface="Times New Roman" pitchFamily="18" charset="0"/>
              </a:rPr>
            </a:br>
            <a:r>
              <a:rPr kumimoji="1" lang="ru-RU" sz="1800">
                <a:latin typeface="Times New Roman" pitchFamily="18" charset="0"/>
              </a:rPr>
              <a:t>Орбитальная скорость более миллиона км</a:t>
            </a:r>
            <a:r>
              <a:rPr kumimoji="1" lang="en-US" sz="1800">
                <a:latin typeface="Times New Roman" pitchFamily="18" charset="0"/>
              </a:rPr>
              <a:t>/</a:t>
            </a:r>
            <a:r>
              <a:rPr kumimoji="1" lang="ru-RU" sz="1800">
                <a:latin typeface="Times New Roman" pitchFamily="18" charset="0"/>
              </a:rPr>
              <a:t>час!</a:t>
            </a:r>
          </a:p>
          <a:p>
            <a:r>
              <a:rPr kumimoji="1" lang="ru-RU" sz="1800">
                <a:latin typeface="Times New Roman" pitchFamily="18" charset="0"/>
              </a:rPr>
              <a:t>Массы 0.27 и 0.55 солнечных.</a:t>
            </a:r>
          </a:p>
          <a:p>
            <a:r>
              <a:rPr kumimoji="1" lang="ru-RU" sz="1800">
                <a:latin typeface="Times New Roman" pitchFamily="18" charset="0"/>
              </a:rPr>
              <a:t>Излучение гравитационных волн .</a:t>
            </a:r>
            <a:endParaRPr kumimoji="1" lang="en-US" sz="18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43000"/>
            <a:ext cx="7158038" cy="1412875"/>
          </a:xfrm>
        </p:spPr>
        <p:txBody>
          <a:bodyPr/>
          <a:lstStyle/>
          <a:p>
            <a:r>
              <a:rPr lang="ru-RU" smtClean="0"/>
              <a:t>Новые звезды</a:t>
            </a:r>
            <a:endParaRPr lang="en-US" smtClean="0"/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276600"/>
            <a:ext cx="5353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23812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12725" y="3689350"/>
            <a:ext cx="28082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Водород, перетекая на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белый карлик с обычной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звезды, накапливается,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пока не начинаются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термоядерные реакции.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371600"/>
            <a:ext cx="7158038" cy="1412875"/>
          </a:xfrm>
        </p:spPr>
        <p:txBody>
          <a:bodyPr/>
          <a:lstStyle/>
          <a:p>
            <a:r>
              <a:rPr lang="ru-RU" smtClean="0"/>
              <a:t>Планетарные туманности</a:t>
            </a:r>
            <a:endParaRPr lang="en-US" smtClean="0"/>
          </a:p>
        </p:txBody>
      </p:sp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05200"/>
            <a:ext cx="3157538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52400"/>
            <a:ext cx="19240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717925" y="3541713"/>
            <a:ext cx="50038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Формы некоторых планетарных туманностей</a:t>
            </a:r>
            <a:br>
              <a:rPr lang="ru-RU" sz="1800"/>
            </a:br>
            <a:r>
              <a:rPr lang="ru-RU" sz="1800"/>
              <a:t>могут определяться двойственностью</a:t>
            </a:r>
            <a:br>
              <a:rPr lang="ru-RU" sz="1800"/>
            </a:br>
            <a:r>
              <a:rPr lang="ru-RU" sz="1800"/>
              <a:t>центральных звезд.</a:t>
            </a:r>
            <a:br>
              <a:rPr lang="ru-RU" sz="1800"/>
            </a:br>
            <a:r>
              <a:rPr lang="ru-RU" sz="1800"/>
              <a:t/>
            </a:r>
            <a:br>
              <a:rPr lang="ru-RU" sz="1800"/>
            </a:br>
            <a:r>
              <a:rPr lang="ru-RU" sz="1800"/>
              <a:t>Биполярная структура может возникать </a:t>
            </a:r>
            <a:br>
              <a:rPr lang="ru-RU" sz="1800"/>
            </a:br>
            <a:r>
              <a:rPr lang="ru-RU" sz="1800"/>
              <a:t>из-за последствий взаимодействия звезд.</a:t>
            </a:r>
            <a:br>
              <a:rPr lang="ru-RU" sz="1800"/>
            </a:br>
            <a:endParaRPr lang="en-US" sz="1800"/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524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95400"/>
            <a:ext cx="7158038" cy="1412875"/>
          </a:xfrm>
        </p:spPr>
        <p:txBody>
          <a:bodyPr/>
          <a:lstStyle/>
          <a:p>
            <a:r>
              <a:rPr lang="ru-RU" smtClean="0"/>
              <a:t>Измерение масс</a:t>
            </a:r>
            <a:endParaRPr lang="en-US" smtClean="0"/>
          </a:p>
        </p:txBody>
      </p:sp>
      <p:sp>
        <p:nvSpPr>
          <p:cNvPr id="43010" name="Oval 4"/>
          <p:cNvSpPr>
            <a:spLocks noChangeArrowheads="1"/>
          </p:cNvSpPr>
          <p:nvPr/>
        </p:nvSpPr>
        <p:spPr bwMode="auto">
          <a:xfrm>
            <a:off x="5638800" y="40386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3505200" y="4038600"/>
            <a:ext cx="2362200" cy="381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AutoShape 6"/>
          <p:cNvSpPr>
            <a:spLocks noChangeArrowheads="1"/>
          </p:cNvSpPr>
          <p:nvPr/>
        </p:nvSpPr>
        <p:spPr bwMode="auto">
          <a:xfrm rot="7381432">
            <a:off x="3048000" y="4495800"/>
            <a:ext cx="457200" cy="304800"/>
          </a:xfrm>
          <a:custGeom>
            <a:avLst/>
            <a:gdLst>
              <a:gd name="T0" fmla="*/ 7258050 w 21600"/>
              <a:gd name="T1" fmla="*/ 0 h 21600"/>
              <a:gd name="T2" fmla="*/ 0 w 21600"/>
              <a:gd name="T3" fmla="*/ 2150533 h 21600"/>
              <a:gd name="T4" fmla="*/ 7258050 w 21600"/>
              <a:gd name="T5" fmla="*/ 4301067 h 21600"/>
              <a:gd name="T6" fmla="*/ 9677399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AutoShape 7"/>
          <p:cNvSpPr>
            <a:spLocks noChangeArrowheads="1"/>
          </p:cNvSpPr>
          <p:nvPr/>
        </p:nvSpPr>
        <p:spPr bwMode="auto">
          <a:xfrm rot="-3181435">
            <a:off x="5867400" y="3657600"/>
            <a:ext cx="457200" cy="304800"/>
          </a:xfrm>
          <a:custGeom>
            <a:avLst/>
            <a:gdLst>
              <a:gd name="T0" fmla="*/ 7258050 w 21600"/>
              <a:gd name="T1" fmla="*/ 0 h 21600"/>
              <a:gd name="T2" fmla="*/ 0 w 21600"/>
              <a:gd name="T3" fmla="*/ 2150533 h 21600"/>
              <a:gd name="T4" fmla="*/ 7258050 w 21600"/>
              <a:gd name="T5" fmla="*/ 4301067 h 21600"/>
              <a:gd name="T6" fmla="*/ 9677399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5105400" y="4191000"/>
            <a:ext cx="76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5105400" y="4191000"/>
            <a:ext cx="76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6461125" y="3003550"/>
            <a:ext cx="22431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Измеряем: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- период вращения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- скорости звезд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Тогда можем найти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массы, если знаем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наклон орбиты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43017" name="Oval 3"/>
          <p:cNvSpPr>
            <a:spLocks noChangeArrowheads="1"/>
          </p:cNvSpPr>
          <p:nvPr/>
        </p:nvSpPr>
        <p:spPr bwMode="auto">
          <a:xfrm>
            <a:off x="3352800" y="40386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365125" y="5289550"/>
            <a:ext cx="4538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Непосредственное измерение масс звезд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возможно только в двойных системах.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219200"/>
            <a:ext cx="7158038" cy="1412875"/>
          </a:xfrm>
        </p:spPr>
        <p:txBody>
          <a:bodyPr/>
          <a:lstStyle/>
          <a:p>
            <a:r>
              <a:rPr lang="ru-RU" smtClean="0"/>
              <a:t>Массы нейтронных звезд</a:t>
            </a:r>
            <a:endParaRPr lang="en-US" smtClean="0"/>
          </a:p>
        </p:txBody>
      </p:sp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919413"/>
            <a:ext cx="51054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36525" y="3536950"/>
            <a:ext cx="350361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Точное измерение масс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нейтронных звезд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возможно в двойных системах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с радиопульсарами.</a:t>
            </a:r>
            <a:br>
              <a:rPr lang="ru-RU" sz="1800">
                <a:latin typeface="Tahoma" pitchFamily="34" charset="0"/>
              </a:rPr>
            </a:br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Это очень важно, т.к. помогает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понять, как ведет себя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вещество при очень высокой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плотности.</a:t>
            </a:r>
          </a:p>
          <a:p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Это важная проблема и для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ядерной физики.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108325" y="488950"/>
            <a:ext cx="4756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Нейтронные звезды являются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уникальными природными лабораториями,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где вещество находится в сверхсильных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полях и при высокой плотности.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Эволюция двойных</a:t>
            </a:r>
            <a:endParaRPr lang="en-US" smtClean="0"/>
          </a:p>
        </p:txBody>
      </p:sp>
      <p:pic>
        <p:nvPicPr>
          <p:cNvPr id="45058" name="Picture 7" descr="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7888" y="2895600"/>
            <a:ext cx="21955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2819400" y="609600"/>
            <a:ext cx="4948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Эволюция звезд в тесных двойных системах,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где возможен обмен массами, становится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гораздо богаче эволюции одиночных звезд.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36525" y="3460750"/>
            <a:ext cx="54213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Обмениваясь массами, звезды могут</a:t>
            </a:r>
          </a:p>
          <a:p>
            <a:r>
              <a:rPr lang="ru-RU" sz="1800">
                <a:latin typeface="Tahoma" pitchFamily="34" charset="0"/>
              </a:rPr>
              <a:t>менять свой эволюционный статус.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Эволюция становится более сложной, т.к.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зависит не только от массы, но и от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расстояния между звездами, от массы другой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звезды (причем обе массы меняются).</a:t>
            </a:r>
          </a:p>
          <a:p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Многие стадии эволюции двойных пока остаются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недостаточно исследованными.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Объекты Торна-Житков</a:t>
            </a:r>
            <a:endParaRPr lang="en-US" smtClean="0"/>
          </a:p>
        </p:txBody>
      </p:sp>
      <p:sp>
        <p:nvSpPr>
          <p:cNvPr id="46082" name="Oval 3"/>
          <p:cNvSpPr>
            <a:spLocks noChangeArrowheads="1"/>
          </p:cNvSpPr>
          <p:nvPr/>
        </p:nvSpPr>
        <p:spPr bwMode="auto">
          <a:xfrm>
            <a:off x="6019800" y="31242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Oval 4"/>
          <p:cNvSpPr>
            <a:spLocks noChangeArrowheads="1"/>
          </p:cNvSpPr>
          <p:nvPr/>
        </p:nvSpPr>
        <p:spPr bwMode="auto">
          <a:xfrm>
            <a:off x="7620000" y="2971800"/>
            <a:ext cx="838200" cy="838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5"/>
          <p:cNvSpPr>
            <a:spLocks noChangeArrowheads="1"/>
          </p:cNvSpPr>
          <p:nvPr/>
        </p:nvSpPr>
        <p:spPr bwMode="auto">
          <a:xfrm>
            <a:off x="6248400" y="3276600"/>
            <a:ext cx="1828800" cy="1524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6"/>
          <p:cNvSpPr>
            <a:spLocks noChangeArrowheads="1"/>
          </p:cNvSpPr>
          <p:nvPr/>
        </p:nvSpPr>
        <p:spPr bwMode="auto">
          <a:xfrm>
            <a:off x="5943600" y="4114800"/>
            <a:ext cx="533400" cy="533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7"/>
          <p:cNvSpPr>
            <a:spLocks noChangeArrowheads="1"/>
          </p:cNvSpPr>
          <p:nvPr/>
        </p:nvSpPr>
        <p:spPr bwMode="auto">
          <a:xfrm>
            <a:off x="7924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Oval 8"/>
          <p:cNvSpPr>
            <a:spLocks noChangeArrowheads="1"/>
          </p:cNvSpPr>
          <p:nvPr/>
        </p:nvSpPr>
        <p:spPr bwMode="auto">
          <a:xfrm>
            <a:off x="6172200" y="4343400"/>
            <a:ext cx="1905000" cy="1524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Oval 9"/>
          <p:cNvSpPr>
            <a:spLocks noChangeArrowheads="1"/>
          </p:cNvSpPr>
          <p:nvPr/>
        </p:nvSpPr>
        <p:spPr bwMode="auto">
          <a:xfrm>
            <a:off x="5943600" y="4800600"/>
            <a:ext cx="9906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Oval 10"/>
          <p:cNvSpPr>
            <a:spLocks noChangeArrowheads="1"/>
          </p:cNvSpPr>
          <p:nvPr/>
        </p:nvSpPr>
        <p:spPr bwMode="auto">
          <a:xfrm>
            <a:off x="7924800" y="5181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Oval 11"/>
          <p:cNvSpPr>
            <a:spLocks noChangeArrowheads="1"/>
          </p:cNvSpPr>
          <p:nvPr/>
        </p:nvSpPr>
        <p:spPr bwMode="auto">
          <a:xfrm>
            <a:off x="6400800" y="5257800"/>
            <a:ext cx="1600200" cy="762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Oval 12"/>
          <p:cNvSpPr>
            <a:spLocks noChangeArrowheads="1"/>
          </p:cNvSpPr>
          <p:nvPr/>
        </p:nvSpPr>
        <p:spPr bwMode="auto">
          <a:xfrm>
            <a:off x="6629400" y="5715000"/>
            <a:ext cx="10668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Oval 13"/>
          <p:cNvSpPr>
            <a:spLocks noChangeArrowheads="1"/>
          </p:cNvSpPr>
          <p:nvPr/>
        </p:nvSpPr>
        <p:spPr bwMode="auto">
          <a:xfrm>
            <a:off x="7086600" y="6096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14"/>
          <p:cNvSpPr txBox="1">
            <a:spLocks noChangeArrowheads="1"/>
          </p:cNvSpPr>
          <p:nvPr/>
        </p:nvSpPr>
        <p:spPr bwMode="auto">
          <a:xfrm>
            <a:off x="0" y="3657600"/>
            <a:ext cx="54070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В процессе эволюции двойной может возникнуть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ситуация, когда нейтронная звезда постепенно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погрузится в недра красного гиганта.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Такие объекты пока не идентифицированы.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Финальной стадией является образование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черной дыры.</a:t>
            </a:r>
            <a:endParaRPr lang="en-US" sz="1800">
              <a:latin typeface="Tahoma" pitchFamily="34" charset="0"/>
            </a:endParaRPr>
          </a:p>
        </p:txBody>
      </p:sp>
      <p:pic>
        <p:nvPicPr>
          <p:cNvPr id="46096" name="Picture 16" descr="t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257175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143000"/>
            <a:ext cx="7158038" cy="1412875"/>
          </a:xfrm>
        </p:spPr>
        <p:txBody>
          <a:bodyPr/>
          <a:lstStyle/>
          <a:p>
            <a:r>
              <a:rPr lang="ru-RU" smtClean="0"/>
              <a:t>Гамма-всплески</a:t>
            </a:r>
            <a:endParaRPr lang="en-US" smtClean="0"/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2803525" y="336550"/>
            <a:ext cx="4981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С конца 60-х гг. астрофизикам не давала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покоя загадка космических гамма-всплесков.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Теперь мы знаем, что это мощные взрывы,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происходящие в далеких галактиках.</a:t>
            </a:r>
            <a:endParaRPr lang="en-US" sz="1800">
              <a:latin typeface="Tahoma" pitchFamily="34" charset="0"/>
            </a:endParaRP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572000"/>
            <a:ext cx="32385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108325" y="2851150"/>
            <a:ext cx="2554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Два типа всплесков</a:t>
            </a:r>
            <a:endParaRPr lang="en-US" sz="18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 rot="2420505">
            <a:off x="2971800" y="32004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AutoShape 7"/>
          <p:cNvSpPr>
            <a:spLocks noChangeArrowheads="1"/>
          </p:cNvSpPr>
          <p:nvPr/>
        </p:nvSpPr>
        <p:spPr bwMode="auto">
          <a:xfrm rot="-3514583">
            <a:off x="5257800" y="31242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1431925" y="3689350"/>
            <a:ext cx="120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u="sng">
                <a:latin typeface="Tahoma" pitchFamily="34" charset="0"/>
              </a:rPr>
              <a:t>Длинные</a:t>
            </a:r>
            <a:r>
              <a:rPr lang="ru-RU" sz="1800">
                <a:latin typeface="Tahoma" pitchFamily="34" charset="0"/>
              </a:rPr>
              <a:t> 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5470525" y="3689350"/>
            <a:ext cx="1166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u="sng">
                <a:latin typeface="Tahoma" pitchFamily="34" charset="0"/>
              </a:rPr>
              <a:t>Короткие</a:t>
            </a:r>
            <a:endParaRPr lang="en-US" sz="1800" u="sng">
              <a:latin typeface="Tahoma" pitchFamily="34" charset="0"/>
            </a:endParaRPr>
          </a:p>
        </p:txBody>
      </p:sp>
      <p:pic>
        <p:nvPicPr>
          <p:cNvPr id="471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648200"/>
            <a:ext cx="3124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 Box 11"/>
          <p:cNvSpPr txBox="1">
            <a:spLocks noChangeArrowheads="1"/>
          </p:cNvSpPr>
          <p:nvPr/>
        </p:nvSpPr>
        <p:spPr bwMode="auto">
          <a:xfrm>
            <a:off x="5699125" y="3994150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Слияния нейтронных звезд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 двойных системах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47115" name="Text Box 12"/>
          <p:cNvSpPr txBox="1">
            <a:spLocks noChangeArrowheads="1"/>
          </p:cNvSpPr>
          <p:nvPr/>
        </p:nvSpPr>
        <p:spPr bwMode="auto">
          <a:xfrm>
            <a:off x="136525" y="3994150"/>
            <a:ext cx="3543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Образование черной дыры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из быстровращающейся звезды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733800"/>
            <a:ext cx="23717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276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495800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990600" y="6400800"/>
            <a:ext cx="749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1</a:t>
            </a:r>
            <a:r>
              <a:rPr lang="ru-RU" sz="2400"/>
              <a:t>: Мы видим мир, потому что есть свет звёзд</a:t>
            </a:r>
            <a:endParaRPr lang="en-US" sz="240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15240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40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Свет звёзд</a:t>
            </a:r>
            <a:endParaRPr lang="en-US" sz="40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143000"/>
            <a:ext cx="7158038" cy="1412875"/>
          </a:xfrm>
        </p:spPr>
        <p:txBody>
          <a:bodyPr/>
          <a:lstStyle/>
          <a:p>
            <a:r>
              <a:rPr lang="ru-RU" smtClean="0"/>
              <a:t>Гравитационные волны</a:t>
            </a:r>
            <a:endParaRPr lang="en-US" smtClean="0"/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16986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971800"/>
            <a:ext cx="37528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8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905000" y="3581400"/>
            <a:ext cx="34480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В двойной системе объекты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испускают т.н. гравволны.</a:t>
            </a:r>
          </a:p>
          <a:p>
            <a:r>
              <a:rPr lang="ru-RU" sz="1800">
                <a:latin typeface="Tahoma" pitchFamily="34" charset="0"/>
              </a:rPr>
              <a:t>Постепенно орбита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уменьшается, и в конце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концов звезды сольются.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 случае нейтронных звезд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или черных дыр это даст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всплеск гравитационных волн.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Их будут искать установки</a:t>
            </a:r>
            <a:br>
              <a:rPr lang="ru-RU" sz="1800">
                <a:latin typeface="Tahoma" pitchFamily="34" charset="0"/>
              </a:rPr>
            </a:br>
            <a:r>
              <a:rPr lang="en-US" sz="1800">
                <a:latin typeface="Tahoma" pitchFamily="34" charset="0"/>
              </a:rPr>
              <a:t>LIGO </a:t>
            </a:r>
            <a:r>
              <a:rPr lang="ru-RU" sz="1800">
                <a:latin typeface="Tahoma" pitchFamily="34" charset="0"/>
              </a:rPr>
              <a:t>(США) и </a:t>
            </a:r>
            <a:r>
              <a:rPr lang="en-US" sz="1800">
                <a:latin typeface="Tahoma" pitchFamily="34" charset="0"/>
              </a:rPr>
              <a:t>VIRGO (</a:t>
            </a:r>
            <a:r>
              <a:rPr lang="ru-RU" sz="1800">
                <a:latin typeface="Tahoma" pitchFamily="34" charset="0"/>
              </a:rPr>
              <a:t>Италия</a:t>
            </a:r>
            <a:r>
              <a:rPr lang="en-US" sz="1800"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95400"/>
            <a:ext cx="7158038" cy="1412875"/>
          </a:xfrm>
        </p:spPr>
        <p:txBody>
          <a:bodyPr/>
          <a:lstStyle/>
          <a:p>
            <a:r>
              <a:rPr lang="ru-RU" smtClean="0"/>
              <a:t>Аккреция в двойных</a:t>
            </a:r>
            <a:endParaRPr lang="en-US" smtClean="0"/>
          </a:p>
        </p:txBody>
      </p:sp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684588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311650" y="3581400"/>
            <a:ext cx="49085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Падение вещества на нейтронную звезду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высвобождает 10% от </a:t>
            </a:r>
            <a:r>
              <a:rPr lang="en-US" sz="1800">
                <a:latin typeface="Tahoma" pitchFamily="34" charset="0"/>
              </a:rPr>
              <a:t>mc</a:t>
            </a:r>
            <a:r>
              <a:rPr lang="en-US" sz="1800" baseline="30000">
                <a:latin typeface="Tahoma" pitchFamily="34" charset="0"/>
              </a:rPr>
              <a:t>2</a:t>
            </a:r>
            <a:r>
              <a:rPr lang="en-US" sz="1800">
                <a:latin typeface="Tahoma" pitchFamily="34" charset="0"/>
              </a:rPr>
              <a:t>. </a:t>
            </a:r>
            <a:r>
              <a:rPr lang="ru-RU" sz="1800">
                <a:latin typeface="Tahoma" pitchFamily="34" charset="0"/>
              </a:rPr>
              <a:t>Это много!</a:t>
            </a:r>
            <a:br>
              <a:rPr lang="ru-RU" sz="1800">
                <a:latin typeface="Tahoma" pitchFamily="34" charset="0"/>
              </a:rPr>
            </a:br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Аккреция в двойных приводит к появлению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ярких рентгеновских источников.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Аналогичные процессы происходят при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аккреции на белые карлики и черные дыры.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158038" cy="1412875"/>
          </a:xfrm>
        </p:spPr>
        <p:txBody>
          <a:bodyPr/>
          <a:lstStyle/>
          <a:p>
            <a:r>
              <a:rPr lang="ru-RU" smtClean="0"/>
              <a:t>Двойные в других галактиках</a:t>
            </a:r>
            <a:endParaRPr lang="en-US" smtClean="0"/>
          </a:p>
        </p:txBody>
      </p:sp>
      <p:pic>
        <p:nvPicPr>
          <p:cNvPr id="50178" name="Picture 5" descr="ngc46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0480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6" descr="ngc4697_o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505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2590800" y="297180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NGC 4697</a:t>
            </a:r>
            <a:endParaRPr lang="en-US" sz="1800"/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5165725" y="6361113"/>
            <a:ext cx="2954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Данные спутника </a:t>
            </a:r>
            <a:r>
              <a:rPr lang="en-US" sz="1800"/>
              <a:t>Chandra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Рентгеновские барстеры</a:t>
            </a:r>
            <a:endParaRPr lang="en-US" smtClean="0"/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895600"/>
            <a:ext cx="41529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51313"/>
            <a:ext cx="373380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3946525" y="5594350"/>
            <a:ext cx="5183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Вспышки, подобные новым, могут происходить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 на нейтронных звездах, но в рентгене.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71600"/>
            <a:ext cx="7158038" cy="1412875"/>
          </a:xfrm>
        </p:spPr>
        <p:txBody>
          <a:bodyPr/>
          <a:lstStyle/>
          <a:p>
            <a:r>
              <a:rPr lang="ru-RU" smtClean="0"/>
              <a:t>Черные дыры</a:t>
            </a:r>
            <a:endParaRPr lang="en-US" smtClean="0"/>
          </a:p>
        </p:txBody>
      </p:sp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81363"/>
            <a:ext cx="67151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505200" y="533400"/>
            <a:ext cx="4279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Увидеть черную дыру очень непросто.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Необходимо, чтобы вокруг крутилось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какое-то вещество. Проще всего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этого можно добиться в двойных.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43000"/>
            <a:ext cx="7158038" cy="1412875"/>
          </a:xfrm>
        </p:spPr>
        <p:txBody>
          <a:bodyPr/>
          <a:lstStyle/>
          <a:p>
            <a:r>
              <a:rPr lang="ru-RU" smtClean="0"/>
              <a:t>Черные дыры в двойных</a:t>
            </a:r>
            <a:endParaRPr lang="en-US" smtClean="0"/>
          </a:p>
        </p:txBody>
      </p:sp>
      <p:pic>
        <p:nvPicPr>
          <p:cNvPr id="53250" name="Picture 5" descr="bh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538" y="3048000"/>
            <a:ext cx="3397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304800" y="3581400"/>
            <a:ext cx="364648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Существуют десятки кандидатов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 черные дыры только в нашей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Галактике!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Самым простым маркером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черной дыры является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большая масса, недоступная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для нейтронных звезд.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Это массы более 3 солнечных.</a:t>
            </a:r>
            <a:br>
              <a:rPr lang="ru-RU" sz="1800">
                <a:latin typeface="Tahoma" pitchFamily="34" charset="0"/>
              </a:rPr>
            </a:br>
            <a:endParaRPr lang="en-US" sz="1800">
              <a:latin typeface="Tahoma" pitchFamily="34" charset="0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4038600" y="990600"/>
            <a:ext cx="3724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Мы видим не саму черную дыру,</a:t>
            </a:r>
          </a:p>
          <a:p>
            <a:r>
              <a:rPr lang="ru-RU" sz="1800">
                <a:latin typeface="Tahoma" pitchFamily="34" charset="0"/>
              </a:rPr>
              <a:t>а аккреционный диск вокруг нее.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143000"/>
            <a:ext cx="7467600" cy="1412875"/>
          </a:xfrm>
        </p:spPr>
        <p:txBody>
          <a:bodyPr/>
          <a:lstStyle/>
          <a:p>
            <a:r>
              <a:rPr lang="ru-RU" sz="3000" smtClean="0"/>
              <a:t>Нейтронные звезды против черных дыр</a:t>
            </a:r>
            <a:endParaRPr lang="en-US" sz="3000" smtClean="0"/>
          </a:p>
        </p:txBody>
      </p:sp>
      <p:pic>
        <p:nvPicPr>
          <p:cNvPr id="54274" name="Picture 3" descr="gro1655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048000"/>
            <a:ext cx="41148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low-mass_X-ray_bi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27368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365125" y="3384550"/>
            <a:ext cx="3346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Есть двойные, очень похожие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на рентгеновские бартеры,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но в них нет вспышек.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3886200" y="5942013"/>
            <a:ext cx="4679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Считается, что в таких системах вещество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не накапливается на поверхности,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т.к. поверхности просто нет – дыра!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143000"/>
            <a:ext cx="7158038" cy="1412875"/>
          </a:xfrm>
        </p:spPr>
        <p:txBody>
          <a:bodyPr/>
          <a:lstStyle/>
          <a:p>
            <a:r>
              <a:rPr lang="ru-RU" smtClean="0"/>
              <a:t>Ультрамощные источники</a:t>
            </a:r>
            <a:endParaRPr lang="en-US" smtClean="0"/>
          </a:p>
        </p:txBody>
      </p:sp>
      <p:pic>
        <p:nvPicPr>
          <p:cNvPr id="55298" name="Picture 3" descr="m74ulx_chand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048000"/>
            <a:ext cx="3616325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2971800" y="990600"/>
            <a:ext cx="498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Если излучения слишком много,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то оно своим давлением «сдувает» вещество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288925" y="3613150"/>
            <a:ext cx="50355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Для объекта с массой около 10 солнечных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предельная светимость составляет около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миллиона светимостей Солнца.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Но есть объекты в тысячу раз более мощные.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Почти наверняка там идет аккреция на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черные дыры, но какой массы?</a:t>
            </a:r>
            <a:br>
              <a:rPr lang="ru-RU" sz="1800">
                <a:latin typeface="Tahoma" pitchFamily="34" charset="0"/>
              </a:rPr>
            </a:br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- Несимметричное излучение и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  «нормальные»  массы черных дыр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- Черные дыры промежуточных масс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158038" cy="1412875"/>
          </a:xfrm>
        </p:spPr>
        <p:txBody>
          <a:bodyPr/>
          <a:lstStyle/>
          <a:p>
            <a:r>
              <a:rPr lang="ru-RU" smtClean="0"/>
              <a:t>Черная дыра + нейтр. звезда</a:t>
            </a:r>
            <a:endParaRPr lang="en-US" smtClean="0"/>
          </a:p>
        </p:txBody>
      </p:sp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429000" y="914400"/>
            <a:ext cx="4535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Хочется найти идеальную систему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для измерения параметров черной дыры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4175125" y="3613150"/>
            <a:ext cx="49720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Радиопульсар – это идеальные часы.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Кроме того, это прекрасный «фонарь».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/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Если найти систему, где вокруг черной дыры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вращается радиопульсар, то можно было бы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очень точно измерить массу черной дыры,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а также «просветить» пространство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вокруг нее.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371600"/>
            <a:ext cx="7158038" cy="1412875"/>
          </a:xfrm>
        </p:spPr>
        <p:txBody>
          <a:bodyPr/>
          <a:lstStyle/>
          <a:p>
            <a:r>
              <a:rPr lang="ru-RU" smtClean="0"/>
              <a:t>Джеты</a:t>
            </a:r>
            <a:endParaRPr lang="en-US" smtClean="0"/>
          </a:p>
        </p:txBody>
      </p:sp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595688"/>
            <a:ext cx="46958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36525" y="3536950"/>
            <a:ext cx="391953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Если при аккреции поток вещества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слишком велик, то часть его будет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выбрасываться в виде струй.</a:t>
            </a:r>
          </a:p>
          <a:p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Сами джеты ярко светятся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во всех диапазонах спектра: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от радио – до гамма.</a:t>
            </a:r>
          </a:p>
          <a:p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Скорость вещества в струях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может быть очень велика!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971800"/>
            <a:ext cx="38100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52400" y="3733800"/>
            <a:ext cx="3667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Звёзды где-то «заканчиваются».</a:t>
            </a:r>
            <a:endParaRPr lang="en-US" sz="180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28600" y="4267200"/>
            <a:ext cx="2716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Мы смотрим в прошлое</a:t>
            </a:r>
            <a:endParaRPr lang="en-US" sz="1800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819400" y="6400800"/>
            <a:ext cx="504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2</a:t>
            </a:r>
            <a:r>
              <a:rPr lang="ru-RU" sz="1800"/>
              <a:t>: </a:t>
            </a:r>
            <a:r>
              <a:rPr lang="ru-RU" sz="2400"/>
              <a:t>Звёзды когда-то возникли</a:t>
            </a:r>
            <a:endParaRPr lang="en-US" sz="240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5800" y="15240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40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Парадокс Ольберса</a:t>
            </a:r>
            <a:endParaRPr lang="en-US" sz="40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19200"/>
            <a:ext cx="7158038" cy="1412875"/>
          </a:xfrm>
        </p:spPr>
        <p:txBody>
          <a:bodyPr/>
          <a:lstStyle/>
          <a:p>
            <a:r>
              <a:rPr lang="ru-RU" smtClean="0"/>
              <a:t>Сверхсветовые джеты</a:t>
            </a:r>
            <a:endParaRPr lang="en-US" smtClean="0"/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05200"/>
            <a:ext cx="30765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9700" y="2895600"/>
            <a:ext cx="2552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3336925" y="1098550"/>
            <a:ext cx="444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У некоторых джетов видимая скорость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движения в джете превышает световую</a:t>
            </a:r>
            <a:endParaRPr lang="en-US" sz="1800">
              <a:latin typeface="Tahoma" pitchFamily="34" charset="0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3336925" y="3536950"/>
            <a:ext cx="32877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Эффект был предсказан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еще до обнаружения.</a:t>
            </a:r>
            <a:br>
              <a:rPr lang="ru-RU" sz="1800">
                <a:latin typeface="Tahoma" pitchFamily="34" charset="0"/>
              </a:rPr>
            </a:br>
            <a:endParaRPr lang="ru-RU" sz="1800">
              <a:latin typeface="Tahoma" pitchFamily="34" charset="0"/>
            </a:endParaRPr>
          </a:p>
          <a:p>
            <a:r>
              <a:rPr lang="ru-RU" sz="1800">
                <a:latin typeface="Tahoma" pitchFamily="34" charset="0"/>
              </a:rPr>
              <a:t>Он связан с особенностями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движения с околосветовыми 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скоростями.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143000"/>
            <a:ext cx="7158038" cy="1412875"/>
          </a:xfrm>
        </p:spPr>
        <p:txBody>
          <a:bodyPr/>
          <a:lstStyle/>
          <a:p>
            <a:r>
              <a:rPr lang="ru-RU" smtClean="0"/>
              <a:t>Столкновение ветров</a:t>
            </a:r>
            <a:endParaRPr lang="en-US" smtClean="0"/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524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43300"/>
            <a:ext cx="39624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4343400" y="2971800"/>
            <a:ext cx="4305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Столкновение звездных ветров от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двух массивных звезд, или от звезды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и пульсара, приводит к появлению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яркого источника жесткого излучения.</a:t>
            </a:r>
            <a:endParaRPr lang="en-US" sz="1800">
              <a:latin typeface="Tahoma" pitchFamily="34" charset="0"/>
            </a:endParaRPr>
          </a:p>
        </p:txBody>
      </p:sp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267200"/>
            <a:ext cx="41148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158038" cy="1412875"/>
          </a:xfrm>
        </p:spPr>
        <p:txBody>
          <a:bodyPr/>
          <a:lstStyle/>
          <a:p>
            <a:r>
              <a:rPr lang="ru-RU" smtClean="0"/>
              <a:t>Родные или сводные </a:t>
            </a:r>
            <a:endParaRPr lang="en-US" smtClean="0"/>
          </a:p>
        </p:txBody>
      </p:sp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2536825" y="3048000"/>
            <a:ext cx="6607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Двойная система может образоваться в результате захвата</a:t>
            </a:r>
            <a:endParaRPr lang="en-US" sz="1800"/>
          </a:p>
        </p:txBody>
      </p:sp>
      <p:sp>
        <p:nvSpPr>
          <p:cNvPr id="60419" name="Oval 4"/>
          <p:cNvSpPr>
            <a:spLocks noChangeArrowheads="1"/>
          </p:cNvSpPr>
          <p:nvPr/>
        </p:nvSpPr>
        <p:spPr bwMode="auto">
          <a:xfrm>
            <a:off x="609600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9144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21" name="Oval 6"/>
          <p:cNvSpPr>
            <a:spLocks noChangeArrowheads="1"/>
          </p:cNvSpPr>
          <p:nvPr/>
        </p:nvSpPr>
        <p:spPr bwMode="auto">
          <a:xfrm>
            <a:off x="1143000" y="44196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7"/>
          <p:cNvSpPr>
            <a:spLocks noChangeShapeType="1"/>
          </p:cNvSpPr>
          <p:nvPr/>
        </p:nvSpPr>
        <p:spPr bwMode="auto">
          <a:xfrm flipH="1" flipV="1">
            <a:off x="990600" y="40386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23" name="Oval 8"/>
          <p:cNvSpPr>
            <a:spLocks noChangeArrowheads="1"/>
          </p:cNvSpPr>
          <p:nvPr/>
        </p:nvSpPr>
        <p:spPr bwMode="auto">
          <a:xfrm>
            <a:off x="609600" y="5181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Oval 9"/>
          <p:cNvSpPr>
            <a:spLocks noChangeArrowheads="1"/>
          </p:cNvSpPr>
          <p:nvPr/>
        </p:nvSpPr>
        <p:spPr bwMode="auto">
          <a:xfrm>
            <a:off x="1295400" y="51816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Oval 10"/>
          <p:cNvSpPr>
            <a:spLocks noChangeArrowheads="1"/>
          </p:cNvSpPr>
          <p:nvPr/>
        </p:nvSpPr>
        <p:spPr bwMode="auto">
          <a:xfrm>
            <a:off x="685800" y="5257800"/>
            <a:ext cx="762000" cy="7620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Oval 11"/>
          <p:cNvSpPr>
            <a:spLocks noChangeArrowheads="1"/>
          </p:cNvSpPr>
          <p:nvPr/>
        </p:nvSpPr>
        <p:spPr bwMode="auto">
          <a:xfrm>
            <a:off x="2971800" y="3733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Oval 12"/>
          <p:cNvSpPr>
            <a:spLocks noChangeArrowheads="1"/>
          </p:cNvSpPr>
          <p:nvPr/>
        </p:nvSpPr>
        <p:spPr bwMode="auto">
          <a:xfrm>
            <a:off x="3733800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Oval 13"/>
          <p:cNvSpPr>
            <a:spLocks noChangeArrowheads="1"/>
          </p:cNvSpPr>
          <p:nvPr/>
        </p:nvSpPr>
        <p:spPr bwMode="auto">
          <a:xfrm>
            <a:off x="3124200" y="3810000"/>
            <a:ext cx="762000" cy="7620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Oval 14"/>
          <p:cNvSpPr>
            <a:spLocks noChangeArrowheads="1"/>
          </p:cNvSpPr>
          <p:nvPr/>
        </p:nvSpPr>
        <p:spPr bwMode="auto">
          <a:xfrm>
            <a:off x="3657600" y="4343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Line 15"/>
          <p:cNvSpPr>
            <a:spLocks noChangeShapeType="1"/>
          </p:cNvSpPr>
          <p:nvPr/>
        </p:nvSpPr>
        <p:spPr bwMode="auto">
          <a:xfrm flipH="1" flipV="1">
            <a:off x="3657600" y="40386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431" name="Oval 16"/>
          <p:cNvSpPr>
            <a:spLocks noChangeArrowheads="1"/>
          </p:cNvSpPr>
          <p:nvPr/>
        </p:nvSpPr>
        <p:spPr bwMode="auto">
          <a:xfrm>
            <a:off x="3124200" y="5715000"/>
            <a:ext cx="762000" cy="7620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Oval 17"/>
          <p:cNvSpPr>
            <a:spLocks noChangeArrowheads="1"/>
          </p:cNvSpPr>
          <p:nvPr/>
        </p:nvSpPr>
        <p:spPr bwMode="auto">
          <a:xfrm>
            <a:off x="3810000" y="5638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Oval 18"/>
          <p:cNvSpPr>
            <a:spLocks noChangeArrowheads="1"/>
          </p:cNvSpPr>
          <p:nvPr/>
        </p:nvSpPr>
        <p:spPr bwMode="auto">
          <a:xfrm>
            <a:off x="2971800" y="5638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Oval 19"/>
          <p:cNvSpPr>
            <a:spLocks noChangeArrowheads="1"/>
          </p:cNvSpPr>
          <p:nvPr/>
        </p:nvSpPr>
        <p:spPr bwMode="auto">
          <a:xfrm>
            <a:off x="342900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Line 20"/>
          <p:cNvSpPr>
            <a:spLocks noChangeShapeType="1"/>
          </p:cNvSpPr>
          <p:nvPr/>
        </p:nvSpPr>
        <p:spPr bwMode="auto">
          <a:xfrm flipH="1" flipV="1">
            <a:off x="3200400" y="4953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043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657600"/>
            <a:ext cx="4572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19200"/>
            <a:ext cx="7158038" cy="1412875"/>
          </a:xfrm>
        </p:spPr>
        <p:txBody>
          <a:bodyPr/>
          <a:lstStyle/>
          <a:p>
            <a:r>
              <a:rPr lang="ru-RU" smtClean="0"/>
              <a:t>Планеты в двойных</a:t>
            </a:r>
            <a:endParaRPr lang="en-US" smtClean="0"/>
          </a:p>
        </p:txBody>
      </p:sp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2600" y="152400"/>
            <a:ext cx="9540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32004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114800"/>
            <a:ext cx="24304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2727325" y="2851150"/>
            <a:ext cx="4978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ahoma" pitchFamily="34" charset="0"/>
              </a:rPr>
              <a:t>Уже известны планеты в двойных системах.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Обычно расстояние от звезды до планеты</a:t>
            </a:r>
            <a:br>
              <a:rPr lang="ru-RU" sz="1800">
                <a:latin typeface="Tahoma" pitchFamily="34" charset="0"/>
              </a:rPr>
            </a:br>
            <a:r>
              <a:rPr lang="ru-RU" sz="1800">
                <a:latin typeface="Tahoma" pitchFamily="34" charset="0"/>
              </a:rPr>
              <a:t>намного меньше расстояния между звездами</a:t>
            </a:r>
            <a:endParaRPr lang="en-US" sz="1800">
              <a:latin typeface="Tahoma" pitchFamily="34" charset="0"/>
            </a:endParaRPr>
          </a:p>
        </p:txBody>
      </p:sp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46550"/>
            <a:ext cx="303847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Заключение</a:t>
            </a:r>
            <a:endParaRPr lang="en-US" smtClean="0"/>
          </a:p>
        </p:txBody>
      </p:sp>
      <p:sp>
        <p:nvSpPr>
          <p:cNvPr id="62466" name="Text Box 5"/>
          <p:cNvSpPr txBox="1">
            <a:spLocks noChangeArrowheads="1"/>
          </p:cNvSpPr>
          <p:nvPr/>
        </p:nvSpPr>
        <p:spPr bwMode="auto">
          <a:xfrm>
            <a:off x="3352800" y="838200"/>
            <a:ext cx="4357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Жизнь двойной звезды гораздо </a:t>
            </a:r>
            <a:br>
              <a:rPr lang="ru-RU" sz="1800"/>
            </a:br>
            <a:r>
              <a:rPr lang="ru-RU" sz="1800"/>
              <a:t>богаче и интереснее жизни одиночной!</a:t>
            </a:r>
            <a:endParaRPr lang="en-US" sz="1800"/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533400" y="3505200"/>
            <a:ext cx="7040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Благодаря существованию двойных звезд мы видим множество</a:t>
            </a:r>
            <a:br>
              <a:rPr lang="ru-RU" sz="1800"/>
            </a:br>
            <a:r>
              <a:rPr lang="ru-RU" sz="1800"/>
              <a:t>удивительных источников и определяем параметры звезд.</a:t>
            </a:r>
            <a:endParaRPr lang="en-US" sz="1800"/>
          </a:p>
        </p:txBody>
      </p:sp>
      <p:pic>
        <p:nvPicPr>
          <p:cNvPr id="6246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267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609600" y="6491288"/>
            <a:ext cx="5292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Почитать: </a:t>
            </a:r>
            <a:r>
              <a:rPr lang="en-US" sz="1800"/>
              <a:t>http://www.astronet.ru/db/msg/1171263</a:t>
            </a:r>
          </a:p>
        </p:txBody>
      </p:sp>
      <p:pic>
        <p:nvPicPr>
          <p:cNvPr id="6247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267200"/>
            <a:ext cx="15795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267200"/>
            <a:ext cx="1581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67200"/>
            <a:ext cx="1404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8956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371600" y="6248400"/>
            <a:ext cx="665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3</a:t>
            </a:r>
            <a:r>
              <a:rPr lang="ru-RU" sz="2400"/>
              <a:t>: Звёзды образуются раньше галактик</a:t>
            </a:r>
            <a:endParaRPr lang="en-US" sz="24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685800" y="14478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40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Первые звёзды</a:t>
            </a:r>
            <a:endParaRPr lang="en-US" sz="40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8956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524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332163"/>
            <a:ext cx="35052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0" y="5105400"/>
            <a:ext cx="53451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Популяция </a:t>
            </a:r>
            <a:r>
              <a:rPr lang="en-US" sz="1800"/>
              <a:t>III</a:t>
            </a:r>
            <a:r>
              <a:rPr lang="ru-RU" sz="1800"/>
              <a:t> – самые первые звёзды</a:t>
            </a:r>
          </a:p>
          <a:p>
            <a:r>
              <a:rPr lang="ru-RU" sz="1800"/>
              <a:t>Популяция </a:t>
            </a:r>
            <a:r>
              <a:rPr lang="en-US" sz="1800"/>
              <a:t>II – </a:t>
            </a:r>
            <a:r>
              <a:rPr lang="ru-RU" sz="1800"/>
              <a:t>старые звёзды в Галактике</a:t>
            </a:r>
          </a:p>
          <a:p>
            <a:r>
              <a:rPr lang="ru-RU" sz="1800"/>
              <a:t>Популяция</a:t>
            </a:r>
            <a:r>
              <a:rPr lang="en-US" sz="1800"/>
              <a:t> I </a:t>
            </a:r>
            <a:r>
              <a:rPr lang="ru-RU" sz="1800"/>
              <a:t>– «современные» звёзды (Солнце)</a:t>
            </a:r>
            <a:r>
              <a:rPr lang="en-US" sz="1800"/>
              <a:t> 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588" y="6035675"/>
            <a:ext cx="91424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4</a:t>
            </a:r>
            <a:r>
              <a:rPr lang="ru-RU" sz="2400"/>
              <a:t>: меняется состав звёзд, меняются звёзды, </a:t>
            </a:r>
            <a:br>
              <a:rPr lang="ru-RU" sz="2400"/>
            </a:br>
            <a:r>
              <a:rPr lang="ru-RU" sz="2400"/>
              <a:t>                                                                        меняется их судьба </a:t>
            </a:r>
            <a:endParaRPr lang="en-US" sz="240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85800" y="14478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40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Эволюция звёзд</a:t>
            </a:r>
            <a:endParaRPr lang="en-US" sz="40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553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13075"/>
            <a:ext cx="45720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52400" y="6248400"/>
            <a:ext cx="566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5</a:t>
            </a:r>
            <a:r>
              <a:rPr lang="ru-RU" sz="2400"/>
              <a:t>: Мы все из звёздного вещества</a:t>
            </a:r>
            <a:endParaRPr lang="en-US" sz="2400"/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5969000" y="2895600"/>
            <a:ext cx="3175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Химическая эволюция</a:t>
            </a:r>
          </a:p>
          <a:p>
            <a:r>
              <a:rPr lang="ru-RU" sz="1800"/>
              <a:t>приводит к тому, что</a:t>
            </a:r>
            <a:br>
              <a:rPr lang="ru-RU" sz="1800"/>
            </a:br>
            <a:r>
              <a:rPr lang="ru-RU" sz="1800"/>
              <a:t>тяжелых элементов</a:t>
            </a:r>
            <a:br>
              <a:rPr lang="ru-RU" sz="1800"/>
            </a:br>
            <a:r>
              <a:rPr lang="ru-RU" sz="1800"/>
              <a:t>становится все больше.</a:t>
            </a:r>
          </a:p>
          <a:p>
            <a:endParaRPr lang="ru-RU" sz="1800"/>
          </a:p>
          <a:p>
            <a:r>
              <a:rPr lang="ru-RU" sz="1800"/>
              <a:t>Поэтому у новых поколений</a:t>
            </a:r>
            <a:br>
              <a:rPr lang="ru-RU" sz="1800"/>
            </a:br>
            <a:r>
              <a:rPr lang="ru-RU" sz="1800"/>
              <a:t>звёзд другой состав.</a:t>
            </a:r>
          </a:p>
          <a:p>
            <a:endParaRPr lang="ru-RU" sz="1800"/>
          </a:p>
          <a:p>
            <a:r>
              <a:rPr lang="ru-RU" sz="1800"/>
              <a:t>Из «остатков» вещества </a:t>
            </a:r>
            <a:br>
              <a:rPr lang="ru-RU" sz="1800"/>
            </a:br>
            <a:r>
              <a:rPr lang="ru-RU" sz="1800"/>
              <a:t>при образовании звёзд</a:t>
            </a:r>
            <a:br>
              <a:rPr lang="ru-RU" sz="1800"/>
            </a:br>
            <a:r>
              <a:rPr lang="ru-RU" sz="1800"/>
              <a:t>могут образовываться</a:t>
            </a:r>
            <a:br>
              <a:rPr lang="ru-RU" sz="1800"/>
            </a:br>
            <a:r>
              <a:rPr lang="ru-RU" sz="1800"/>
              <a:t>планеты, а на планетах … </a:t>
            </a:r>
            <a:endParaRPr lang="en-US" sz="1800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62000" y="1524000"/>
            <a:ext cx="71580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40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Крошки на пиру гигантов</a:t>
            </a:r>
            <a:endParaRPr lang="en-US" sz="40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95400"/>
            <a:ext cx="7158038" cy="1412875"/>
          </a:xfrm>
        </p:spPr>
        <p:txBody>
          <a:bodyPr/>
          <a:lstStyle/>
          <a:p>
            <a:r>
              <a:rPr lang="ru-RU" smtClean="0"/>
              <a:t>Эволюция одиночной звезды</a:t>
            </a:r>
            <a:endParaRPr lang="en-US" smtClean="0"/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581400"/>
            <a:ext cx="44958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581400"/>
            <a:ext cx="2919413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514600" y="2971800"/>
            <a:ext cx="558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Эволюция звезды – это смена источников горения</a:t>
            </a:r>
            <a:endParaRPr 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19200"/>
            <a:ext cx="7158038" cy="1412875"/>
          </a:xfrm>
        </p:spPr>
        <p:txBody>
          <a:bodyPr/>
          <a:lstStyle/>
          <a:p>
            <a:r>
              <a:rPr lang="ru-RU" smtClean="0"/>
              <a:t>Масса – главный параметр</a:t>
            </a:r>
            <a:endParaRPr lang="en-US" smtClean="0"/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895600"/>
            <a:ext cx="36512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200400" y="1143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Судьба звезды зависит от ее массы.</a:t>
            </a:r>
            <a:endParaRPr lang="en-US" sz="180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17525" y="3617913"/>
            <a:ext cx="46720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sz="1800"/>
              <a:t> Чем массивнее звезда – тем больше</a:t>
            </a:r>
            <a:br>
              <a:rPr lang="ru-RU" sz="1800"/>
            </a:br>
            <a:r>
              <a:rPr lang="ru-RU" sz="1800"/>
              <a:t>   она излучает и меньше живет</a:t>
            </a:r>
          </a:p>
          <a:p>
            <a:pPr>
              <a:buFontTx/>
              <a:buChar char="•"/>
            </a:pPr>
            <a:r>
              <a:rPr lang="ru-RU" sz="1800"/>
              <a:t> Массивные звезды в конце жизни</a:t>
            </a:r>
            <a:br>
              <a:rPr lang="ru-RU" sz="1800"/>
            </a:br>
            <a:r>
              <a:rPr lang="ru-RU" sz="1800"/>
              <a:t>  взрываются, а их ядра становятся</a:t>
            </a:r>
            <a:br>
              <a:rPr lang="ru-RU" sz="1800"/>
            </a:br>
            <a:r>
              <a:rPr lang="ru-RU" sz="1800"/>
              <a:t>  нейтрон. звездами или черными дырами</a:t>
            </a:r>
          </a:p>
          <a:p>
            <a:pPr>
              <a:buFontTx/>
              <a:buChar char="•"/>
            </a:pPr>
            <a:r>
              <a:rPr lang="ru-RU" sz="1800"/>
              <a:t> Маломассивные звезды сбрасывают</a:t>
            </a:r>
            <a:br>
              <a:rPr lang="ru-RU" sz="1800"/>
            </a:br>
            <a:r>
              <a:rPr lang="ru-RU" sz="1800"/>
              <a:t>  оболочки, и их ядра становятся</a:t>
            </a:r>
            <a:br>
              <a:rPr lang="ru-RU" sz="1800"/>
            </a:br>
            <a:r>
              <a:rPr lang="ru-RU" sz="1800"/>
              <a:t>  белыми карликами</a:t>
            </a:r>
            <a:endParaRPr 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Идея">
  <a:themeElements>
    <a:clrScheme name="Идея 1">
      <a:dk1>
        <a:srgbClr val="080808"/>
      </a:dk1>
      <a:lt1>
        <a:srgbClr val="F8F8F8"/>
      </a:lt1>
      <a:dk2>
        <a:srgbClr val="330000"/>
      </a:dk2>
      <a:lt2>
        <a:srgbClr val="FFFFFF"/>
      </a:lt2>
      <a:accent1>
        <a:srgbClr val="FF9900"/>
      </a:accent1>
      <a:accent2>
        <a:srgbClr val="CC3300"/>
      </a:accent2>
      <a:accent3>
        <a:srgbClr val="ADAAAA"/>
      </a:accent3>
      <a:accent4>
        <a:srgbClr val="D4D4D4"/>
      </a:accent4>
      <a:accent5>
        <a:srgbClr val="FFCAAA"/>
      </a:accent5>
      <a:accent6>
        <a:srgbClr val="B92D00"/>
      </a:accent6>
      <a:hlink>
        <a:srgbClr val="CC6600"/>
      </a:hlink>
      <a:folHlink>
        <a:srgbClr val="B2B282"/>
      </a:folHlink>
    </a:clrScheme>
    <a:fontScheme name="Идея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дея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дея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дея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дея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дея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дея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дея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дея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1965</TotalTime>
  <Words>1138</Words>
  <Application>Microsoft Office PowerPoint</Application>
  <PresentationFormat>On-screen Show (4:3)</PresentationFormat>
  <Paragraphs>165</Paragraphs>
  <Slides>44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Wingdings</vt:lpstr>
      <vt:lpstr>Calibri</vt:lpstr>
      <vt:lpstr>Times New Roman</vt:lpstr>
      <vt:lpstr>Tahoma</vt:lpstr>
      <vt:lpstr>Идея</vt:lpstr>
      <vt:lpstr>Идея</vt:lpstr>
      <vt:lpstr>Двойные звезды</vt:lpstr>
      <vt:lpstr>Слайд 2</vt:lpstr>
      <vt:lpstr>Слайд 3</vt:lpstr>
      <vt:lpstr>Слайд 4</vt:lpstr>
      <vt:lpstr>Слайд 5</vt:lpstr>
      <vt:lpstr>Слайд 6</vt:lpstr>
      <vt:lpstr>Слайд 7</vt:lpstr>
      <vt:lpstr>Эволюция одиночной звезды</vt:lpstr>
      <vt:lpstr>Масса – главный параметр</vt:lpstr>
      <vt:lpstr>Двойные звезды</vt:lpstr>
      <vt:lpstr>Доля двойных звезд</vt:lpstr>
      <vt:lpstr>Красивые двойные звезды</vt:lpstr>
      <vt:lpstr>Обмен масс в двойной</vt:lpstr>
      <vt:lpstr>Парадокс Алголя</vt:lpstr>
      <vt:lpstr>Гелиевые белые карлики</vt:lpstr>
      <vt:lpstr>Сверхновые типа Ia</vt:lpstr>
      <vt:lpstr>Взрыв белого карлика</vt:lpstr>
      <vt:lpstr>Сверхновая 1987А</vt:lpstr>
      <vt:lpstr>Модель сверхновой 1987А</vt:lpstr>
      <vt:lpstr>Изображения двойных звезд</vt:lpstr>
      <vt:lpstr>Изображения двойных</vt:lpstr>
      <vt:lpstr>Самая тесная двойная</vt:lpstr>
      <vt:lpstr>Новые звезды</vt:lpstr>
      <vt:lpstr>Планетарные туманности</vt:lpstr>
      <vt:lpstr>Измерение масс</vt:lpstr>
      <vt:lpstr>Массы нейтронных звезд</vt:lpstr>
      <vt:lpstr>Эволюция двойных</vt:lpstr>
      <vt:lpstr>Объекты Торна-Житков</vt:lpstr>
      <vt:lpstr>Гамма-всплески</vt:lpstr>
      <vt:lpstr>Гравитационные волны</vt:lpstr>
      <vt:lpstr>Аккреция в двойных</vt:lpstr>
      <vt:lpstr>Двойные в других галактиках</vt:lpstr>
      <vt:lpstr>Рентгеновские барстеры</vt:lpstr>
      <vt:lpstr>Черные дыры</vt:lpstr>
      <vt:lpstr>Черные дыры в двойных</vt:lpstr>
      <vt:lpstr>Нейтронные звезды против черных дыр</vt:lpstr>
      <vt:lpstr>Ультрамощные источники</vt:lpstr>
      <vt:lpstr>Черная дыра + нейтр. звезда</vt:lpstr>
      <vt:lpstr>Джеты</vt:lpstr>
      <vt:lpstr>Сверхсветовые джеты</vt:lpstr>
      <vt:lpstr>Столкновение ветров</vt:lpstr>
      <vt:lpstr>Родные или сводные </vt:lpstr>
      <vt:lpstr>Планеты в двойных</vt:lpstr>
      <vt:lpstr>Заключение</vt:lpstr>
    </vt:vector>
  </TitlesOfParts>
  <Company>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Двойные звезды</dc:title>
  <dc:creator>sternberg pk</dc:creator>
  <cp:lastModifiedBy>Popov</cp:lastModifiedBy>
  <cp:revision>38</cp:revision>
  <dcterms:created xsi:type="dcterms:W3CDTF">2011-07-30T11:10:06Z</dcterms:created>
  <dcterms:modified xsi:type="dcterms:W3CDTF">2011-09-04T13:38:21Z</dcterms:modified>
</cp:coreProperties>
</file>