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5"/>
  </p:notesMasterIdLst>
  <p:sldIdLst>
    <p:sldId id="256" r:id="rId2"/>
    <p:sldId id="310" r:id="rId3"/>
    <p:sldId id="308" r:id="rId4"/>
    <p:sldId id="306" r:id="rId5"/>
    <p:sldId id="307" r:id="rId6"/>
    <p:sldId id="304" r:id="rId7"/>
    <p:sldId id="305" r:id="rId8"/>
    <p:sldId id="309" r:id="rId9"/>
    <p:sldId id="285" r:id="rId10"/>
    <p:sldId id="280" r:id="rId11"/>
    <p:sldId id="279" r:id="rId12"/>
    <p:sldId id="281" r:id="rId13"/>
    <p:sldId id="282" r:id="rId14"/>
    <p:sldId id="283" r:id="rId15"/>
    <p:sldId id="284" r:id="rId16"/>
    <p:sldId id="258" r:id="rId17"/>
    <p:sldId id="298" r:id="rId18"/>
    <p:sldId id="300" r:id="rId19"/>
    <p:sldId id="312" r:id="rId20"/>
    <p:sldId id="313" r:id="rId21"/>
    <p:sldId id="292" r:id="rId22"/>
    <p:sldId id="293" r:id="rId23"/>
    <p:sldId id="294" r:id="rId24"/>
    <p:sldId id="295" r:id="rId25"/>
    <p:sldId id="287" r:id="rId26"/>
    <p:sldId id="288" r:id="rId27"/>
    <p:sldId id="296" r:id="rId28"/>
    <p:sldId id="260" r:id="rId29"/>
    <p:sldId id="290" r:id="rId30"/>
    <p:sldId id="311" r:id="rId31"/>
    <p:sldId id="301" r:id="rId32"/>
    <p:sldId id="261" r:id="rId33"/>
    <p:sldId id="262" r:id="rId34"/>
    <p:sldId id="263" r:id="rId35"/>
    <p:sldId id="302" r:id="rId36"/>
    <p:sldId id="286" r:id="rId37"/>
    <p:sldId id="269" r:id="rId38"/>
    <p:sldId id="303" r:id="rId39"/>
    <p:sldId id="264" r:id="rId40"/>
    <p:sldId id="265" r:id="rId41"/>
    <p:sldId id="267" r:id="rId42"/>
    <p:sldId id="297" r:id="rId43"/>
    <p:sldId id="270" r:id="rId44"/>
    <p:sldId id="271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89" r:id="rId53"/>
    <p:sldId id="299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8" autoAdjust="0"/>
    <p:restoredTop sz="95460" autoAdjust="0"/>
  </p:normalViewPr>
  <p:slideViewPr>
    <p:cSldViewPr snapToGrid="0">
      <p:cViewPr varScale="1">
        <p:scale>
          <a:sx n="79" d="100"/>
          <a:sy n="79" d="100"/>
        </p:scale>
        <p:origin x="110" y="182"/>
      </p:cViewPr>
      <p:guideLst/>
    </p:cSldViewPr>
  </p:slideViewPr>
  <p:outlineViewPr>
    <p:cViewPr>
      <p:scale>
        <a:sx n="33" d="100"/>
        <a:sy n="33" d="100"/>
      </p:scale>
      <p:origin x="0" y="-989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6DD0B-F628-45BD-AB34-591E64C98668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66EA5-76B8-498D-BCF0-1E1B49658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39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0808.3725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E02E4E45-76EF-41D6-85C2-44C613A4AFEB}" type="slidenum">
              <a:rPr lang="ru-RU" altLang="ru-RU" smtClean="0">
                <a:latin typeface="Arial" panose="020B0604020202020204" pitchFamily="34" charset="0"/>
              </a:rPr>
              <a:pPr/>
              <a:t>10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/>
              <a:t>http://www.nasa.gov/mission_pages/hubble/science/xdf.html</a:t>
            </a:r>
          </a:p>
        </p:txBody>
      </p:sp>
    </p:spTree>
    <p:extLst>
      <p:ext uri="{BB962C8B-B14F-4D97-AF65-F5344CB8AC3E}">
        <p14:creationId xmlns:p14="http://schemas.microsoft.com/office/powerpoint/2010/main" val="163700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AC60192A-6601-4857-9455-055644F45713}" type="slidenum">
              <a:rPr lang="ru-RU" altLang="ru-RU" smtClean="0">
                <a:latin typeface="Arial" panose="020B0604020202020204" pitchFamily="34" charset="0"/>
              </a:rPr>
              <a:pPr/>
              <a:t>11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/>
              <a:t>http://www.nasa.gov/mission_pages/hubble/science/xdf.html</a:t>
            </a:r>
          </a:p>
        </p:txBody>
      </p:sp>
    </p:spTree>
    <p:extLst>
      <p:ext uri="{BB962C8B-B14F-4D97-AF65-F5344CB8AC3E}">
        <p14:creationId xmlns:p14="http://schemas.microsoft.com/office/powerpoint/2010/main" val="2852383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BF9784A9-3FED-496F-B1CA-0E3F60DBF9B4}" type="slidenum">
              <a:rPr lang="ru-RU" altLang="ru-RU" smtClean="0">
                <a:latin typeface="Arial" panose="020B0604020202020204" pitchFamily="34" charset="0"/>
              </a:rPr>
              <a:pPr/>
              <a:t>13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ru-RU" smtClean="0"/>
              <a:t>Chandra+Hubble </a:t>
            </a:r>
            <a:br>
              <a:rPr lang="en-US" altLang="ru-RU" smtClean="0"/>
            </a:br>
            <a:r>
              <a:rPr lang="en-US" altLang="ru-RU" smtClean="0"/>
              <a:t>One of Abell clusters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0791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 smtClean="0"/>
              <a:t>Cornelia Parker, Cold Dark Matter: An Exploded View, 1991 </a:t>
            </a:r>
          </a:p>
        </p:txBody>
      </p:sp>
    </p:spTree>
    <p:extLst>
      <p:ext uri="{BB962C8B-B14F-4D97-AF65-F5344CB8AC3E}">
        <p14:creationId xmlns:p14="http://schemas.microsoft.com/office/powerpoint/2010/main" val="1626466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b="1" smtClean="0"/>
              <a:t>Бергстрома и др. [L. Bergstrom et al.] </a:t>
            </a:r>
            <a:r>
              <a:rPr lang="ru-RU" altLang="ru-RU" b="1" smtClean="0">
                <a:hlinkClick r:id="rId3"/>
              </a:rPr>
              <a:t>arXiv:0808.3725</a:t>
            </a:r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9984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D1AD1EE2-CDD1-4358-AA42-190E325167CB}" type="slidenum">
              <a:rPr lang="ru-RU" altLang="ru-RU">
                <a:latin typeface="Arial" panose="020B0604020202020204" pitchFamily="34" charset="0"/>
              </a:rPr>
              <a:pPr/>
              <a:t>47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/>
              <a:t>http://www.illustris-project.org/media/</a:t>
            </a:r>
          </a:p>
        </p:txBody>
      </p:sp>
    </p:spTree>
    <p:extLst>
      <p:ext uri="{BB962C8B-B14F-4D97-AF65-F5344CB8AC3E}">
        <p14:creationId xmlns:p14="http://schemas.microsoft.com/office/powerpoint/2010/main" val="2719212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39C87CCD-3998-4551-AF8F-F8ABE4AED210}" type="slidenum">
              <a:rPr lang="ru-RU" altLang="ru-RU">
                <a:latin typeface="Arial" panose="020B0604020202020204" pitchFamily="34" charset="0"/>
              </a:rPr>
              <a:pPr/>
              <a:t>49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/>
              <a:t>http://www.illustris-project.org/media/</a:t>
            </a:r>
          </a:p>
        </p:txBody>
      </p:sp>
    </p:spTree>
    <p:extLst>
      <p:ext uri="{BB962C8B-B14F-4D97-AF65-F5344CB8AC3E}">
        <p14:creationId xmlns:p14="http://schemas.microsoft.com/office/powerpoint/2010/main" val="632523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E5C95C8F-C641-4F64-90C5-8A887E117E40}" type="slidenum">
              <a:rPr lang="ru-RU" altLang="ru-RU">
                <a:latin typeface="Arial" panose="020B0604020202020204" pitchFamily="34" charset="0"/>
              </a:rPr>
              <a:pPr/>
              <a:t>50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/>
              <a:t>http://www.illustris-project.org/media/</a:t>
            </a:r>
          </a:p>
        </p:txBody>
      </p:sp>
    </p:spTree>
    <p:extLst>
      <p:ext uri="{BB962C8B-B14F-4D97-AF65-F5344CB8AC3E}">
        <p14:creationId xmlns:p14="http://schemas.microsoft.com/office/powerpoint/2010/main" val="344211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2168" y="1676400"/>
            <a:ext cx="5592233" cy="2135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2168" y="3963989"/>
            <a:ext cx="5592233" cy="2135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4496C-3137-429E-847A-6225D9B8D17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5960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Sergei\Documents\presentations\popular\cosmology_1\bnr_full2.mpg" TargetMode="External"/><Relationship Id="rId1" Type="http://schemas.microsoft.com/office/2007/relationships/media" Target="file:///C:\Users\Sergei\Documents\presentations\popular\cosmology_1\bnr_full2.mpg" TargetMode="Externa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Sergei\Documents\presentations\popular\dark_matter\bnr_full2.mpg" TargetMode="External"/><Relationship Id="rId1" Type="http://schemas.microsoft.com/office/2007/relationships/media" Target="file:///C:\Users\Sergei\Documents\presentations\popular\dark_matter\bnr_full2.mpg" TargetMode="External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Sergei\Documents\presentations\popular\dark_matter\cdm_k1.mpg" TargetMode="External"/><Relationship Id="rId1" Type="http://schemas.microsoft.com/office/2007/relationships/media" Target="file:///C:\Users\Sergei\Documents\presentations\popular\dark_matter\cdm_k1.mpg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age result for dark m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18" y="1413250"/>
            <a:ext cx="10928194" cy="38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3744" y="520392"/>
            <a:ext cx="8676222" cy="3200400"/>
          </a:xfrm>
        </p:spPr>
        <p:txBody>
          <a:bodyPr/>
          <a:lstStyle/>
          <a:p>
            <a:r>
              <a:rPr lang="ru-RU" dirty="0" smtClean="0"/>
              <a:t>Темное вещество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8582" y="3919653"/>
            <a:ext cx="8676222" cy="1905000"/>
          </a:xfrm>
        </p:spPr>
        <p:txBody>
          <a:bodyPr/>
          <a:lstStyle/>
          <a:p>
            <a:r>
              <a:rPr lang="ru-RU" dirty="0" smtClean="0"/>
              <a:t>Сергей Попов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191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HUD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26067"/>
            <a:ext cx="12192000" cy="106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1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208321" y="-315912"/>
            <a:ext cx="9905998" cy="1905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ru-RU" dirty="0"/>
              <a:t>Hubble Ultra Deep Field</a:t>
            </a:r>
            <a:endParaRPr lang="ru-RU" altLang="ru-RU" dirty="0"/>
          </a:p>
        </p:txBody>
      </p:sp>
      <p:pic>
        <p:nvPicPr>
          <p:cNvPr id="5123" name="Picture 5" descr="hubble_deep_field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3" y="972171"/>
            <a:ext cx="6619952" cy="575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6956193" y="972171"/>
            <a:ext cx="2705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Созвездие Печь</a:t>
            </a:r>
            <a:br>
              <a:rPr lang="ru-RU" altLang="ru-RU" dirty="0">
                <a:latin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</a:rPr>
              <a:t>Наблюдения 2003-2004</a:t>
            </a:r>
          </a:p>
        </p:txBody>
      </p:sp>
      <p:pic>
        <p:nvPicPr>
          <p:cNvPr id="1026" name="Picture 2" descr="Image result for hubble ultra deep field m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898" y="4165980"/>
            <a:ext cx="4736790" cy="256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ubble ultra deep 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898" y="546441"/>
            <a:ext cx="2450790" cy="344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83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230623" y="-374650"/>
            <a:ext cx="9905998" cy="1905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/>
              <a:t>Формирование галактик</a:t>
            </a:r>
          </a:p>
        </p:txBody>
      </p:sp>
      <p:pic>
        <p:nvPicPr>
          <p:cNvPr id="9219" name="Picture 6" descr="https://www.astro.virginia.edu/class/oconnell/astr1230/im/HUDF-color-lg-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5" y="948759"/>
            <a:ext cx="11577713" cy="52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993978" y="6216650"/>
            <a:ext cx="6162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Мы видим, что далекие галактики только формируются.</a:t>
            </a:r>
            <a:br>
              <a:rPr lang="ru-RU" altLang="ru-RU" dirty="0">
                <a:latin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</a:rPr>
              <a:t>Они не похожи на симметричные галактики вокруг нас.</a:t>
            </a:r>
          </a:p>
        </p:txBody>
      </p:sp>
    </p:spTree>
    <p:extLst>
      <p:ext uri="{BB962C8B-B14F-4D97-AF65-F5344CB8AC3E}">
        <p14:creationId xmlns:p14="http://schemas.microsoft.com/office/powerpoint/2010/main" val="220592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907237" y="-473075"/>
            <a:ext cx="9905998" cy="1905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/>
              <a:t>Формирование скоплений </a:t>
            </a:r>
          </a:p>
        </p:txBody>
      </p:sp>
      <p:pic>
        <p:nvPicPr>
          <p:cNvPr id="10243" name="Picture 6" descr="http://chandra.harvard.edu/photo/2008/a1689/a1689_w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05" y="882148"/>
            <a:ext cx="5573941" cy="578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7011988" y="1431925"/>
            <a:ext cx="297656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Мы видим, что скопления</a:t>
            </a:r>
            <a:br>
              <a:rPr lang="ru-RU" altLang="ru-RU" dirty="0">
                <a:latin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</a:rPr>
              <a:t>возникают постепенно.</a:t>
            </a:r>
            <a:br>
              <a:rPr lang="ru-RU" altLang="ru-RU" dirty="0">
                <a:latin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</a:rPr>
              <a:t/>
            </a:r>
            <a:br>
              <a:rPr lang="ru-RU" altLang="ru-RU" dirty="0">
                <a:latin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</a:rPr>
              <a:t>На больших расстояниях </a:t>
            </a:r>
            <a:br>
              <a:rPr lang="ru-RU" altLang="ru-RU" dirty="0">
                <a:latin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</a:rPr>
              <a:t>скопления еще не успели </a:t>
            </a:r>
            <a:br>
              <a:rPr lang="ru-RU" altLang="ru-RU" dirty="0">
                <a:latin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</a:rPr>
              <a:t>сформироваться.</a:t>
            </a:r>
          </a:p>
        </p:txBody>
      </p:sp>
    </p:spTree>
    <p:extLst>
      <p:ext uri="{BB962C8B-B14F-4D97-AF65-F5344CB8AC3E}">
        <p14:creationId xmlns:p14="http://schemas.microsoft.com/office/powerpoint/2010/main" val="37814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78673" y="0"/>
            <a:ext cx="10474712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4000" dirty="0"/>
              <a:t>Далекое </a:t>
            </a:r>
            <a:r>
              <a:rPr lang="ru-RU" altLang="ru-RU" sz="4000" dirty="0" err="1"/>
              <a:t>протоскопление</a:t>
            </a:r>
            <a:r>
              <a:rPr lang="ru-RU" altLang="ru-RU" sz="4000" dirty="0"/>
              <a:t> галактик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 rot="16200000">
            <a:off x="-445294" y="5440479"/>
            <a:ext cx="1257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1101.3586</a:t>
            </a:r>
          </a:p>
        </p:txBody>
      </p:sp>
      <p:pic>
        <p:nvPicPr>
          <p:cNvPr id="12292" name="Picture 4" descr="1101_3586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057295"/>
            <a:ext cx="5618938" cy="561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1101_3586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32" y="1057295"/>
            <a:ext cx="5618937" cy="561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45444" y="5140712"/>
            <a:ext cx="2087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r>
              <a:rPr lang="ru-RU" dirty="0" smtClean="0"/>
              <a:t>1 млрд лет</a:t>
            </a:r>
            <a:br>
              <a:rPr lang="ru-RU" dirty="0" smtClean="0"/>
            </a:br>
            <a:r>
              <a:rPr lang="ru-RU" dirty="0" smtClean="0"/>
              <a:t>после Большого</a:t>
            </a:r>
            <a:br>
              <a:rPr lang="ru-RU" dirty="0" smtClean="0"/>
            </a:br>
            <a:r>
              <a:rPr lang="ru-RU" dirty="0" smtClean="0"/>
              <a:t>Взрыва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0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4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2736037" y="-577849"/>
            <a:ext cx="9905998" cy="1905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/>
              <a:t>Формирование структуры</a:t>
            </a:r>
          </a:p>
        </p:txBody>
      </p:sp>
      <p:sp>
        <p:nvSpPr>
          <p:cNvPr id="13315" name="Text Box 8"/>
          <p:cNvSpPr txBox="1">
            <a:spLocks noChangeArrowheads="1"/>
          </p:cNvSpPr>
          <p:nvPr/>
        </p:nvSpPr>
        <p:spPr bwMode="auto">
          <a:xfrm rot="-5400000">
            <a:off x="486182" y="5579270"/>
            <a:ext cx="193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А. Кравцов и др.</a:t>
            </a:r>
          </a:p>
        </p:txBody>
      </p:sp>
      <p:pic>
        <p:nvPicPr>
          <p:cNvPr id="3" name="bnr_full2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527" y="721530"/>
            <a:ext cx="8008395" cy="6006296"/>
          </a:xfrm>
        </p:spPr>
      </p:pic>
    </p:spTree>
    <p:extLst>
      <p:ext uri="{BB962C8B-B14F-4D97-AF65-F5344CB8AC3E}">
        <p14:creationId xmlns:p14="http://schemas.microsoft.com/office/powerpoint/2010/main" val="9806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752600" y="1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Темное вещество</a:t>
            </a:r>
            <a:endParaRPr lang="en-US" dirty="0" smtClean="0"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25320" y="1843012"/>
            <a:ext cx="44338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Прекрасная иллюстрация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стандартной гипотезы в астрофизике –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темное вещество</a:t>
            </a:r>
            <a:endParaRPr lang="en-US" altLang="ru-RU" sz="1800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484" y="214054"/>
            <a:ext cx="5057077" cy="642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3" y="2983185"/>
            <a:ext cx="6556917" cy="365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7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04901" y="-268286"/>
            <a:ext cx="9905998" cy="190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>
                <a:effectLst/>
              </a:rPr>
              <a:t>Когда и зачем его придумали?</a:t>
            </a:r>
            <a:endParaRPr lang="en-US" altLang="ru-RU" dirty="0" smtClean="0">
              <a:effectLst/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2235262" y="1291317"/>
            <a:ext cx="7088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Сама идея появилась в 30-гг. благодаря работам Фрица </a:t>
            </a:r>
            <a:r>
              <a:rPr lang="ru-RU" altLang="ru-RU" sz="1800" dirty="0" err="1"/>
              <a:t>Цвикки</a:t>
            </a:r>
            <a:r>
              <a:rPr lang="ru-RU" altLang="ru-RU" sz="1800" dirty="0"/>
              <a:t>.</a:t>
            </a:r>
            <a:endParaRPr lang="en-US" altLang="ru-RU" sz="1800" dirty="0"/>
          </a:p>
        </p:txBody>
      </p:sp>
      <p:sp>
        <p:nvSpPr>
          <p:cNvPr id="8199" name="Rectangle 11"/>
          <p:cNvSpPr>
            <a:spLocks noChangeArrowheads="1"/>
          </p:cNvSpPr>
          <p:nvPr/>
        </p:nvSpPr>
        <p:spPr bwMode="auto">
          <a:xfrm rot="16200000">
            <a:off x="9752012" y="5850164"/>
            <a:ext cx="13922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800" dirty="0"/>
              <a:t>http://www.spacedaily.com</a:t>
            </a:r>
          </a:p>
        </p:txBody>
      </p:sp>
      <p:pic>
        <p:nvPicPr>
          <p:cNvPr id="819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106" y="3261664"/>
            <a:ext cx="4288034" cy="342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20905" y="1742650"/>
            <a:ext cx="4604601" cy="4184223"/>
            <a:chOff x="290785" y="1636714"/>
            <a:chExt cx="3733800" cy="3352800"/>
          </a:xfrm>
        </p:grpSpPr>
        <p:sp>
          <p:nvSpPr>
            <p:cNvPr id="8200" name="Freeform 8" descr="5%"/>
            <p:cNvSpPr>
              <a:spLocks/>
            </p:cNvSpPr>
            <p:nvPr/>
          </p:nvSpPr>
          <p:spPr bwMode="auto">
            <a:xfrm>
              <a:off x="290785" y="1712914"/>
              <a:ext cx="3733800" cy="2743200"/>
            </a:xfrm>
            <a:custGeom>
              <a:avLst/>
              <a:gdLst>
                <a:gd name="T0" fmla="*/ 483870000 w 2352"/>
                <a:gd name="T1" fmla="*/ 1451610000 h 1728"/>
                <a:gd name="T2" fmla="*/ 604837500 w 2352"/>
                <a:gd name="T3" fmla="*/ 483870000 h 1728"/>
                <a:gd name="T4" fmla="*/ 1451610000 w 2352"/>
                <a:gd name="T5" fmla="*/ 120967500 h 1728"/>
                <a:gd name="T6" fmla="*/ 2147483646 w 2352"/>
                <a:gd name="T7" fmla="*/ 0 h 1728"/>
                <a:gd name="T8" fmla="*/ 2147483646 w 2352"/>
                <a:gd name="T9" fmla="*/ 0 h 1728"/>
                <a:gd name="T10" fmla="*/ 2147483646 w 2352"/>
                <a:gd name="T11" fmla="*/ 241935000 h 1728"/>
                <a:gd name="T12" fmla="*/ 2147483646 w 2352"/>
                <a:gd name="T13" fmla="*/ 846772500 h 1728"/>
                <a:gd name="T14" fmla="*/ 2147483646 w 2352"/>
                <a:gd name="T15" fmla="*/ 1209675000 h 1728"/>
                <a:gd name="T16" fmla="*/ 2147483646 w 2352"/>
                <a:gd name="T17" fmla="*/ 1935480000 h 1728"/>
                <a:gd name="T18" fmla="*/ 2147483646 w 2352"/>
                <a:gd name="T19" fmla="*/ 2147483646 h 1728"/>
                <a:gd name="T20" fmla="*/ 2147483646 w 2352"/>
                <a:gd name="T21" fmla="*/ 2147483646 h 1728"/>
                <a:gd name="T22" fmla="*/ 2147483646 w 2352"/>
                <a:gd name="T23" fmla="*/ 2147483646 h 1728"/>
                <a:gd name="T24" fmla="*/ 2147483646 w 2352"/>
                <a:gd name="T25" fmla="*/ 2147483646 h 1728"/>
                <a:gd name="T26" fmla="*/ 2147483646 w 2352"/>
                <a:gd name="T27" fmla="*/ 2147483646 h 1728"/>
                <a:gd name="T28" fmla="*/ 2147483646 w 2352"/>
                <a:gd name="T29" fmla="*/ 2147483646 h 1728"/>
                <a:gd name="T30" fmla="*/ 2147483646 w 2352"/>
                <a:gd name="T31" fmla="*/ 2147483646 h 1728"/>
                <a:gd name="T32" fmla="*/ 2147483646 w 2352"/>
                <a:gd name="T33" fmla="*/ 2147483646 h 1728"/>
                <a:gd name="T34" fmla="*/ 1935480000 w 2352"/>
                <a:gd name="T35" fmla="*/ 2147483646 h 1728"/>
                <a:gd name="T36" fmla="*/ 483870000 w 2352"/>
                <a:gd name="T37" fmla="*/ 2147483646 h 1728"/>
                <a:gd name="T38" fmla="*/ 120967500 w 2352"/>
                <a:gd name="T39" fmla="*/ 2147483646 h 1728"/>
                <a:gd name="T40" fmla="*/ 0 w 2352"/>
                <a:gd name="T41" fmla="*/ 2147483646 h 1728"/>
                <a:gd name="T42" fmla="*/ 0 w 2352"/>
                <a:gd name="T43" fmla="*/ 2147483646 h 1728"/>
                <a:gd name="T44" fmla="*/ 362902500 w 2352"/>
                <a:gd name="T45" fmla="*/ 1935480000 h 1728"/>
                <a:gd name="T46" fmla="*/ 362902500 w 2352"/>
                <a:gd name="T47" fmla="*/ 1572577500 h 1728"/>
                <a:gd name="T48" fmla="*/ 483870000 w 2352"/>
                <a:gd name="T49" fmla="*/ 1451610000 h 172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352" h="1728">
                  <a:moveTo>
                    <a:pt x="192" y="576"/>
                  </a:moveTo>
                  <a:lnTo>
                    <a:pt x="240" y="192"/>
                  </a:lnTo>
                  <a:lnTo>
                    <a:pt x="576" y="48"/>
                  </a:lnTo>
                  <a:lnTo>
                    <a:pt x="864" y="0"/>
                  </a:lnTo>
                  <a:lnTo>
                    <a:pt x="1248" y="0"/>
                  </a:lnTo>
                  <a:lnTo>
                    <a:pt x="1824" y="96"/>
                  </a:lnTo>
                  <a:lnTo>
                    <a:pt x="1920" y="336"/>
                  </a:lnTo>
                  <a:lnTo>
                    <a:pt x="2160" y="480"/>
                  </a:lnTo>
                  <a:lnTo>
                    <a:pt x="2352" y="768"/>
                  </a:lnTo>
                  <a:lnTo>
                    <a:pt x="2304" y="960"/>
                  </a:lnTo>
                  <a:lnTo>
                    <a:pt x="2160" y="1104"/>
                  </a:lnTo>
                  <a:lnTo>
                    <a:pt x="1872" y="1200"/>
                  </a:lnTo>
                  <a:lnTo>
                    <a:pt x="1728" y="1200"/>
                  </a:lnTo>
                  <a:lnTo>
                    <a:pt x="1584" y="1344"/>
                  </a:lnTo>
                  <a:lnTo>
                    <a:pt x="1392" y="1536"/>
                  </a:lnTo>
                  <a:lnTo>
                    <a:pt x="1248" y="1584"/>
                  </a:lnTo>
                  <a:lnTo>
                    <a:pt x="864" y="1680"/>
                  </a:lnTo>
                  <a:lnTo>
                    <a:pt x="768" y="1728"/>
                  </a:lnTo>
                  <a:lnTo>
                    <a:pt x="192" y="1536"/>
                  </a:lnTo>
                  <a:lnTo>
                    <a:pt x="48" y="1296"/>
                  </a:lnTo>
                  <a:lnTo>
                    <a:pt x="0" y="1056"/>
                  </a:lnTo>
                  <a:lnTo>
                    <a:pt x="0" y="864"/>
                  </a:lnTo>
                  <a:lnTo>
                    <a:pt x="144" y="768"/>
                  </a:lnTo>
                  <a:lnTo>
                    <a:pt x="144" y="624"/>
                  </a:lnTo>
                  <a:lnTo>
                    <a:pt x="192" y="576"/>
                  </a:lnTo>
                  <a:close/>
                </a:path>
              </a:pathLst>
            </a:custGeom>
            <a:pattFill prst="pct5">
              <a:fgClr>
                <a:schemeClr val="accent1"/>
              </a:fgClr>
              <a:bgClr>
                <a:schemeClr val="bg1"/>
              </a:bgClr>
            </a:pattFill>
            <a:ln w="9525" cap="flat">
              <a:solidFill>
                <a:srgbClr val="00FFFF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23" name="AutoShape 10"/>
            <p:cNvSpPr>
              <a:spLocks noChangeArrowheads="1"/>
            </p:cNvSpPr>
            <p:nvPr/>
          </p:nvSpPr>
          <p:spPr bwMode="auto">
            <a:xfrm>
              <a:off x="1662385" y="2093914"/>
              <a:ext cx="228600" cy="228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24" name="AutoShape 11"/>
            <p:cNvSpPr>
              <a:spLocks noChangeArrowheads="1"/>
            </p:cNvSpPr>
            <p:nvPr/>
          </p:nvSpPr>
          <p:spPr bwMode="auto">
            <a:xfrm rot="10800000">
              <a:off x="1433785" y="2093914"/>
              <a:ext cx="228600" cy="3048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25" name="Oval 12"/>
            <p:cNvSpPr>
              <a:spLocks noChangeArrowheads="1"/>
            </p:cNvSpPr>
            <p:nvPr/>
          </p:nvSpPr>
          <p:spPr bwMode="auto">
            <a:xfrm>
              <a:off x="1586185" y="2170114"/>
              <a:ext cx="762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8220" name="AutoShape 15"/>
            <p:cNvSpPr>
              <a:spLocks noChangeArrowheads="1"/>
            </p:cNvSpPr>
            <p:nvPr/>
          </p:nvSpPr>
          <p:spPr bwMode="auto">
            <a:xfrm>
              <a:off x="1586185" y="3160714"/>
              <a:ext cx="228600" cy="228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21" name="AutoShape 16"/>
            <p:cNvSpPr>
              <a:spLocks noChangeArrowheads="1"/>
            </p:cNvSpPr>
            <p:nvPr/>
          </p:nvSpPr>
          <p:spPr bwMode="auto">
            <a:xfrm rot="10800000">
              <a:off x="1357585" y="3160714"/>
              <a:ext cx="228600" cy="3048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22" name="Oval 17"/>
            <p:cNvSpPr>
              <a:spLocks noChangeArrowheads="1"/>
            </p:cNvSpPr>
            <p:nvPr/>
          </p:nvSpPr>
          <p:spPr bwMode="auto">
            <a:xfrm>
              <a:off x="1509985" y="3236914"/>
              <a:ext cx="762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8217" name="AutoShape 19"/>
            <p:cNvSpPr>
              <a:spLocks noChangeArrowheads="1"/>
            </p:cNvSpPr>
            <p:nvPr/>
          </p:nvSpPr>
          <p:spPr bwMode="auto">
            <a:xfrm>
              <a:off x="2271985" y="2855914"/>
              <a:ext cx="228600" cy="228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8" name="AutoShape 20"/>
            <p:cNvSpPr>
              <a:spLocks noChangeArrowheads="1"/>
            </p:cNvSpPr>
            <p:nvPr/>
          </p:nvSpPr>
          <p:spPr bwMode="auto">
            <a:xfrm rot="10800000">
              <a:off x="2043385" y="2855914"/>
              <a:ext cx="228600" cy="3048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9" name="Oval 21"/>
            <p:cNvSpPr>
              <a:spLocks noChangeArrowheads="1"/>
            </p:cNvSpPr>
            <p:nvPr/>
          </p:nvSpPr>
          <p:spPr bwMode="auto">
            <a:xfrm>
              <a:off x="2195785" y="2932114"/>
              <a:ext cx="762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8214" name="AutoShape 23"/>
            <p:cNvSpPr>
              <a:spLocks noChangeArrowheads="1"/>
            </p:cNvSpPr>
            <p:nvPr/>
          </p:nvSpPr>
          <p:spPr bwMode="auto">
            <a:xfrm>
              <a:off x="1890985" y="3465514"/>
              <a:ext cx="228600" cy="228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5" name="AutoShape 24"/>
            <p:cNvSpPr>
              <a:spLocks noChangeArrowheads="1"/>
            </p:cNvSpPr>
            <p:nvPr/>
          </p:nvSpPr>
          <p:spPr bwMode="auto">
            <a:xfrm rot="10800000">
              <a:off x="1662385" y="3465514"/>
              <a:ext cx="228600" cy="3048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0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6" name="Oval 25"/>
            <p:cNvSpPr>
              <a:spLocks noChangeArrowheads="1"/>
            </p:cNvSpPr>
            <p:nvPr/>
          </p:nvSpPr>
          <p:spPr bwMode="auto">
            <a:xfrm>
              <a:off x="1814785" y="3541714"/>
              <a:ext cx="762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8205" name="Line 26"/>
            <p:cNvSpPr>
              <a:spLocks noChangeShapeType="1"/>
            </p:cNvSpPr>
            <p:nvPr/>
          </p:nvSpPr>
          <p:spPr bwMode="auto">
            <a:xfrm flipV="1">
              <a:off x="2881585" y="1941514"/>
              <a:ext cx="838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6" name="Line 27"/>
            <p:cNvSpPr>
              <a:spLocks noChangeShapeType="1"/>
            </p:cNvSpPr>
            <p:nvPr/>
          </p:nvSpPr>
          <p:spPr bwMode="auto">
            <a:xfrm flipH="1" flipV="1">
              <a:off x="595585" y="1636714"/>
              <a:ext cx="990600" cy="1219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7" name="Line 28"/>
            <p:cNvSpPr>
              <a:spLocks noChangeShapeType="1"/>
            </p:cNvSpPr>
            <p:nvPr/>
          </p:nvSpPr>
          <p:spPr bwMode="auto">
            <a:xfrm flipH="1">
              <a:off x="519385" y="3694114"/>
              <a:ext cx="68580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8" name="Line 29"/>
            <p:cNvSpPr>
              <a:spLocks noChangeShapeType="1"/>
            </p:cNvSpPr>
            <p:nvPr/>
          </p:nvSpPr>
          <p:spPr bwMode="auto">
            <a:xfrm>
              <a:off x="2652985" y="3465514"/>
              <a:ext cx="11430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9" name="Line 30"/>
            <p:cNvSpPr>
              <a:spLocks noChangeShapeType="1"/>
            </p:cNvSpPr>
            <p:nvPr/>
          </p:nvSpPr>
          <p:spPr bwMode="auto">
            <a:xfrm flipH="1">
              <a:off x="2195785" y="1789114"/>
              <a:ext cx="304800" cy="609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10" name="Line 31"/>
            <p:cNvSpPr>
              <a:spLocks noChangeShapeType="1"/>
            </p:cNvSpPr>
            <p:nvPr/>
          </p:nvSpPr>
          <p:spPr bwMode="auto">
            <a:xfrm flipH="1" flipV="1">
              <a:off x="2119585" y="3846514"/>
              <a:ext cx="76200" cy="381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11" name="Line 32"/>
            <p:cNvSpPr>
              <a:spLocks noChangeShapeType="1"/>
            </p:cNvSpPr>
            <p:nvPr/>
          </p:nvSpPr>
          <p:spPr bwMode="auto">
            <a:xfrm flipH="1">
              <a:off x="3110185" y="2703514"/>
              <a:ext cx="762000" cy="152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12" name="Line 33"/>
            <p:cNvSpPr>
              <a:spLocks noChangeShapeType="1"/>
            </p:cNvSpPr>
            <p:nvPr/>
          </p:nvSpPr>
          <p:spPr bwMode="auto">
            <a:xfrm flipV="1">
              <a:off x="290785" y="3084514"/>
              <a:ext cx="609600" cy="152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13" name="Text Box 34"/>
          <p:cNvSpPr txBox="1">
            <a:spLocks noChangeArrowheads="1"/>
          </p:cNvSpPr>
          <p:nvPr/>
        </p:nvSpPr>
        <p:spPr bwMode="auto">
          <a:xfrm>
            <a:off x="6057900" y="1954238"/>
            <a:ext cx="42830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Подсчет массы видимого вещества</a:t>
            </a:r>
            <a:br>
              <a:rPr lang="ru-RU" altLang="ru-RU" sz="1800" dirty="0"/>
            </a:br>
            <a:r>
              <a:rPr lang="ru-RU" altLang="ru-RU" sz="1800" dirty="0"/>
              <a:t>в скоплениях галактик показывал,</a:t>
            </a:r>
            <a:br>
              <a:rPr lang="ru-RU" altLang="ru-RU" sz="1800" dirty="0"/>
            </a:br>
            <a:r>
              <a:rPr lang="ru-RU" altLang="ru-RU" sz="1800" dirty="0"/>
              <a:t>что его недостаточно для того,</a:t>
            </a:r>
            <a:br>
              <a:rPr lang="ru-RU" altLang="ru-RU" sz="1800" dirty="0"/>
            </a:br>
            <a:r>
              <a:rPr lang="ru-RU" altLang="ru-RU" sz="1800" dirty="0"/>
              <a:t>чтобы галактики и газ не разлетелись.</a:t>
            </a:r>
          </a:p>
        </p:txBody>
      </p:sp>
    </p:spTree>
    <p:extLst>
      <p:ext uri="{BB962C8B-B14F-4D97-AF65-F5344CB8AC3E}">
        <p14:creationId xmlns:p14="http://schemas.microsoft.com/office/powerpoint/2010/main" val="67995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08" y="0"/>
            <a:ext cx="9905998" cy="1905000"/>
          </a:xfrm>
        </p:spPr>
        <p:txBody>
          <a:bodyPr/>
          <a:lstStyle/>
          <a:p>
            <a:r>
              <a:rPr lang="ru-RU" dirty="0" smtClean="0"/>
              <a:t>Вращение галактик</a:t>
            </a:r>
            <a:endParaRPr lang="ru-R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28" y="2174488"/>
            <a:ext cx="6049587" cy="453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 rot="16200000">
            <a:off x="10527371" y="5055123"/>
            <a:ext cx="30988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800" dirty="0"/>
              <a:t>http://www.philica.com/uploads/images/145/Image/image006.jpg</a:t>
            </a:r>
          </a:p>
        </p:txBody>
      </p:sp>
      <p:pic>
        <p:nvPicPr>
          <p:cNvPr id="2050" name="Picture 2" descr="Image result for gala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7" y="1303064"/>
            <a:ext cx="6117546" cy="478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42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657" y="0"/>
            <a:ext cx="9905998" cy="1905000"/>
          </a:xfrm>
        </p:spPr>
        <p:txBody>
          <a:bodyPr/>
          <a:lstStyle/>
          <a:p>
            <a:r>
              <a:rPr lang="ru-RU" dirty="0" smtClean="0"/>
              <a:t>Кривые вращения галактик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231749" y="5256920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Засов и др. (УФН 2017)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08" y="1249982"/>
            <a:ext cx="4276725" cy="3800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718" y="2339247"/>
            <a:ext cx="4629150" cy="3371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134" y="3795712"/>
            <a:ext cx="5133975" cy="2924175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69331" y="135556"/>
            <a:ext cx="11694778" cy="6533997"/>
            <a:chOff x="369331" y="135556"/>
            <a:chExt cx="11694778" cy="653399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4749" y="135556"/>
              <a:ext cx="4539360" cy="38349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9331" y="5746223"/>
              <a:ext cx="66175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Весной 2017 г. появилось несколько новых важных</a:t>
              </a:r>
              <a:br>
                <a:rPr lang="ru-RU" dirty="0" smtClean="0"/>
              </a:br>
              <a:r>
                <a:rPr lang="ru-RU" dirty="0" smtClean="0"/>
                <a:t>примеров галактик, в которых вклад темного вещества</a:t>
              </a:r>
              <a:br>
                <a:rPr lang="ru-RU" dirty="0" smtClean="0"/>
              </a:br>
              <a:r>
                <a:rPr lang="ru-RU" dirty="0" smtClean="0"/>
                <a:t>по данным наблюдений довольно мал.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4383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6" y="381001"/>
            <a:ext cx="11499133" cy="56537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43245" y="1779230"/>
            <a:ext cx="6196519" cy="3046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80" y="778211"/>
            <a:ext cx="5747427" cy="574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222" y="-214522"/>
            <a:ext cx="9905998" cy="1905000"/>
          </a:xfrm>
        </p:spPr>
        <p:txBody>
          <a:bodyPr/>
          <a:lstStyle/>
          <a:p>
            <a:r>
              <a:rPr lang="ru-RU" dirty="0" smtClean="0"/>
              <a:t>Структура галактики и темное вещество.</a:t>
            </a:r>
            <a:br>
              <a:rPr lang="ru-RU" dirty="0" smtClean="0"/>
            </a:br>
            <a:r>
              <a:rPr lang="ru-RU" dirty="0" smtClean="0"/>
              <a:t>Трехосное гало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278857" y="3896471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Засов и др. (УФН 2017)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22" y="1425499"/>
            <a:ext cx="8072539" cy="5187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47678" y="1426301"/>
            <a:ext cx="384432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Темное вещество присутствует</a:t>
            </a:r>
            <a:br>
              <a:rPr lang="ru-RU" dirty="0" smtClean="0"/>
            </a:br>
            <a:r>
              <a:rPr lang="ru-RU" dirty="0" smtClean="0"/>
              <a:t>по всех частях галактики.</a:t>
            </a:r>
            <a:br>
              <a:rPr lang="ru-RU" dirty="0" smtClean="0"/>
            </a:br>
            <a:r>
              <a:rPr lang="ru-RU" dirty="0" smtClean="0"/>
              <a:t>Однако основная масса</a:t>
            </a:r>
            <a:br>
              <a:rPr lang="ru-RU" dirty="0" smtClean="0"/>
            </a:br>
            <a:r>
              <a:rPr lang="ru-RU" dirty="0" smtClean="0"/>
              <a:t>приходится на гало, т.к.</a:t>
            </a:r>
            <a:br>
              <a:rPr lang="ru-RU" dirty="0" smtClean="0"/>
            </a:br>
            <a:r>
              <a:rPr lang="ru-RU" dirty="0" smtClean="0"/>
              <a:t>темное вещество плохо</a:t>
            </a:r>
            <a:br>
              <a:rPr lang="ru-RU" dirty="0" smtClean="0"/>
            </a:br>
            <a:r>
              <a:rPr lang="ru-RU" dirty="0" smtClean="0"/>
              <a:t>«остывает». И, </a:t>
            </a:r>
            <a:r>
              <a:rPr lang="ru-RU" dirty="0" err="1" smtClean="0"/>
              <a:t>т.о</a:t>
            </a:r>
            <a:r>
              <a:rPr lang="ru-RU" dirty="0" smtClean="0"/>
              <a:t>., плохо</a:t>
            </a:r>
            <a:br>
              <a:rPr lang="ru-RU" dirty="0" smtClean="0"/>
            </a:br>
            <a:r>
              <a:rPr lang="ru-RU" dirty="0" smtClean="0"/>
              <a:t>формирует компактные </a:t>
            </a:r>
            <a:br>
              <a:rPr lang="ru-RU" dirty="0" smtClean="0"/>
            </a:br>
            <a:r>
              <a:rPr lang="ru-RU" dirty="0" smtClean="0"/>
              <a:t>структуры.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985" y="4055115"/>
            <a:ext cx="3480458" cy="26830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2223" y="6257835"/>
            <a:ext cx="7955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Форма гало зависит </a:t>
            </a:r>
            <a:r>
              <a:rPr lang="ru-RU" dirty="0" smtClean="0"/>
              <a:t>от процесса формирования галактики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22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30983" y="-360556"/>
            <a:ext cx="9905998" cy="190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2075" tIns="46038" rIns="92075" bIns="46038" rtlCol="0" anchor="ctr" anchorCtr="0">
            <a:normAutofit/>
          </a:bodyPr>
          <a:lstStyle/>
          <a:p>
            <a:r>
              <a:rPr lang="ru-RU" altLang="ru-RU" dirty="0" smtClean="0">
                <a:effectLst/>
              </a:rPr>
              <a:t>История вселенной</a:t>
            </a:r>
            <a:endParaRPr lang="en-US" altLang="ru-RU" dirty="0" smtClean="0">
              <a:effectLst/>
            </a:endParaRP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3" y="3627865"/>
            <a:ext cx="11818513" cy="278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827048" y="1250795"/>
            <a:ext cx="8770938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ru-RU" altLang="ru-RU" sz="1800" dirty="0"/>
              <a:t>В начале вселенная была горячей. В течение сотен тысяч лет</a:t>
            </a:r>
            <a:br>
              <a:rPr kumimoji="1" lang="ru-RU" altLang="ru-RU" sz="1800" dirty="0"/>
            </a:br>
            <a:r>
              <a:rPr kumimoji="1" lang="ru-RU" altLang="ru-RU" sz="1800" dirty="0"/>
              <a:t>это были ионизованные водород и гелий.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ru-RU" altLang="ru-RU" sz="1800" dirty="0"/>
              <a:t>Спустя примерно 370 000 лет после начала расширения </a:t>
            </a:r>
            <a:br>
              <a:rPr kumimoji="1" lang="ru-RU" altLang="ru-RU" sz="1800" dirty="0"/>
            </a:br>
            <a:r>
              <a:rPr kumimoji="1" lang="ru-RU" altLang="ru-RU" sz="1800" dirty="0"/>
              <a:t>вещество </a:t>
            </a:r>
            <a:r>
              <a:rPr kumimoji="1" lang="ru-RU" altLang="ru-RU" sz="1800" dirty="0" err="1"/>
              <a:t>рекомбинировало</a:t>
            </a:r>
            <a:r>
              <a:rPr kumimoji="1" lang="ru-RU" altLang="ru-RU" sz="1800" dirty="0"/>
              <a:t> – стало нейтральным.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ru-RU" altLang="ru-RU" sz="1800" dirty="0"/>
              <a:t>Наступили «темные времена».</a:t>
            </a:r>
            <a:br>
              <a:rPr kumimoji="1" lang="ru-RU" altLang="ru-RU" sz="1800" dirty="0"/>
            </a:br>
            <a:r>
              <a:rPr kumimoji="1" lang="ru-RU" altLang="ru-RU" sz="1800" dirty="0"/>
              <a:t/>
            </a:r>
            <a:br>
              <a:rPr kumimoji="1" lang="ru-RU" altLang="ru-RU" sz="1800" dirty="0"/>
            </a:br>
            <a:r>
              <a:rPr kumimoji="1" lang="ru-RU" altLang="ru-RU" sz="1800" dirty="0"/>
              <a:t>Постепенно начали появляться первые звезды и квазары. Возникали галактики.</a:t>
            </a:r>
          </a:p>
        </p:txBody>
      </p:sp>
    </p:spTree>
    <p:extLst>
      <p:ext uri="{BB962C8B-B14F-4D97-AF65-F5344CB8AC3E}">
        <p14:creationId xmlns:p14="http://schemas.microsoft.com/office/powerpoint/2010/main" val="243428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Grp="1" noChangeArrowheads="1"/>
          </p:cNvSpPr>
          <p:nvPr>
            <p:ph type="title"/>
          </p:nvPr>
        </p:nvSpPr>
        <p:spPr>
          <a:xfrm>
            <a:off x="1180353" y="-328612"/>
            <a:ext cx="9905998" cy="1905000"/>
          </a:xfrm>
        </p:spPr>
        <p:txBody>
          <a:bodyPr/>
          <a:lstStyle/>
          <a:p>
            <a:r>
              <a:rPr lang="ru-RU" altLang="ru-RU" dirty="0"/>
              <a:t>Реликтовое излучение</a:t>
            </a:r>
          </a:p>
        </p:txBody>
      </p:sp>
      <p:pic>
        <p:nvPicPr>
          <p:cNvPr id="139272" name="Picture 8" descr="150px-GamovGA_19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195" y="3740562"/>
            <a:ext cx="1941668" cy="263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8755989" y="6412629"/>
            <a:ext cx="17352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Георгий Гамов</a:t>
            </a: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584395" y="1013005"/>
            <a:ext cx="783945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После работ Фридмана и открытия расширения вселенной стало ясно,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что в своей молодости вселенная имела большую плотность.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Но была ли она при этом горячей или холодной???</a:t>
            </a:r>
          </a:p>
        </p:txBody>
      </p:sp>
      <p:pic>
        <p:nvPicPr>
          <p:cNvPr id="139276" name="Picture 12" descr="alpher_ralph_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32" y="3738634"/>
            <a:ext cx="1871819" cy="261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77" name="Text Box 13"/>
          <p:cNvSpPr txBox="1">
            <a:spLocks noChangeArrowheads="1"/>
          </p:cNvSpPr>
          <p:nvPr/>
        </p:nvSpPr>
        <p:spPr bwMode="auto">
          <a:xfrm>
            <a:off x="5461427" y="6412629"/>
            <a:ext cx="18216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Ральф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Альфер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1900239" y="2081214"/>
            <a:ext cx="78097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Правильная модель была построена на основе расчета синтеза гелия.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9280" name="Picture 16" descr="19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0" y="2524217"/>
            <a:ext cx="3690568" cy="42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81" name="Text Box 17"/>
          <p:cNvSpPr txBox="1">
            <a:spLocks noChangeArrowheads="1"/>
          </p:cNvSpPr>
          <p:nvPr/>
        </p:nvSpPr>
        <p:spPr bwMode="auto">
          <a:xfrm>
            <a:off x="4226312" y="2492375"/>
            <a:ext cx="73486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Чтобы успеть создать гелий в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расширяющейся Вселенной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, надо, чтобы она была не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только плотной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, но и горячей.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От этой горячей эпохи до наших дней должно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было дожить излучение, изрядно остыв.</a:t>
            </a:r>
          </a:p>
        </p:txBody>
      </p:sp>
    </p:spTree>
    <p:extLst>
      <p:ext uri="{BB962C8B-B14F-4D97-AF65-F5344CB8AC3E}">
        <p14:creationId xmlns:p14="http://schemas.microsoft.com/office/powerpoint/2010/main" val="370304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4" name="Rectangle 4"/>
          <p:cNvSpPr>
            <a:spLocks noGrp="1" noChangeArrowheads="1"/>
          </p:cNvSpPr>
          <p:nvPr>
            <p:ph type="title"/>
          </p:nvPr>
        </p:nvSpPr>
        <p:spPr>
          <a:xfrm>
            <a:off x="1301751" y="-362583"/>
            <a:ext cx="9905998" cy="1905000"/>
          </a:xfrm>
        </p:spPr>
        <p:txBody>
          <a:bodyPr/>
          <a:lstStyle/>
          <a:p>
            <a:r>
              <a:rPr lang="ru-RU" altLang="ru-RU" dirty="0"/>
              <a:t>Неожиданное открытие</a:t>
            </a:r>
          </a:p>
        </p:txBody>
      </p:sp>
      <p:pic>
        <p:nvPicPr>
          <p:cNvPr id="168966" name="Picture 6" descr="220px-Arno_Penz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54" y="3942352"/>
            <a:ext cx="2952275" cy="246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1411040" y="6411262"/>
            <a:ext cx="16882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Арно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Пензиас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8969" name="Picture 9" descr="wil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036" y="3942352"/>
            <a:ext cx="1697037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4975988" y="6482369"/>
            <a:ext cx="17981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Роберт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Вилсон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8971" name="Picture 11" descr="tv-sn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67" y="3751644"/>
            <a:ext cx="31051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72" name="Text Box 12"/>
          <p:cNvSpPr txBox="1">
            <a:spLocks noChangeArrowheads="1"/>
          </p:cNvSpPr>
          <p:nvPr/>
        </p:nvSpPr>
        <p:spPr bwMode="auto">
          <a:xfrm>
            <a:off x="438616" y="833240"/>
            <a:ext cx="117533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Хотя реликтовое излучение было предсказано, и его следы его присутствия даже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были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известны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но не распознаны), и были планы искать его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целенаправленно, </a:t>
            </a:r>
          </a:p>
          <a:p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само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открытие произошло достаточно случайно.</a:t>
            </a:r>
          </a:p>
        </p:txBody>
      </p:sp>
      <p:sp>
        <p:nvSpPr>
          <p:cNvPr id="168973" name="Text Box 13"/>
          <p:cNvSpPr txBox="1">
            <a:spLocks noChangeArrowheads="1"/>
          </p:cNvSpPr>
          <p:nvPr/>
        </p:nvSpPr>
        <p:spPr bwMode="auto">
          <a:xfrm>
            <a:off x="2116138" y="1936751"/>
            <a:ext cx="413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ПОМЕХИ! ШУМ В РАДИОЭФИРЕ!!!!</a:t>
            </a:r>
          </a:p>
        </p:txBody>
      </p:sp>
      <p:pic>
        <p:nvPicPr>
          <p:cNvPr id="168975" name="Picture 15" descr="220px-Horn_Antenna-in_Holmdel%2C_New_Jers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570" y="1300883"/>
            <a:ext cx="3049768" cy="239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76" name="Text Box 16"/>
          <p:cNvSpPr txBox="1">
            <a:spLocks noChangeArrowheads="1"/>
          </p:cNvSpPr>
          <p:nvPr/>
        </p:nvSpPr>
        <p:spPr bwMode="auto">
          <a:xfrm>
            <a:off x="1611313" y="2297113"/>
            <a:ext cx="625023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Но, после открытия, осознание того, что было найдено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пришло очень быстро, потому что теоретики уже ждали.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За свое открытие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Пензиас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Вилсон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в 1978 г.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получили Нобелевскую премию по физике.</a:t>
            </a:r>
          </a:p>
        </p:txBody>
      </p:sp>
    </p:spTree>
    <p:extLst>
      <p:ext uri="{BB962C8B-B14F-4D97-AF65-F5344CB8AC3E}">
        <p14:creationId xmlns:p14="http://schemas.microsoft.com/office/powerpoint/2010/main" val="40481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8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Grp="1" noChangeArrowheads="1"/>
          </p:cNvSpPr>
          <p:nvPr>
            <p:ph type="title"/>
          </p:nvPr>
        </p:nvSpPr>
        <p:spPr>
          <a:xfrm>
            <a:off x="1208320" y="-349405"/>
            <a:ext cx="9905998" cy="1905000"/>
          </a:xfrm>
        </p:spPr>
        <p:txBody>
          <a:bodyPr/>
          <a:lstStyle/>
          <a:p>
            <a:r>
              <a:rPr lang="ru-RU" altLang="ru-RU" dirty="0"/>
              <a:t>Чем важно?</a:t>
            </a:r>
          </a:p>
        </p:txBody>
      </p:sp>
      <p:pic>
        <p:nvPicPr>
          <p:cNvPr id="141318" name="Picture 6" descr="WMAP_skymap-600x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88" y="967581"/>
            <a:ext cx="6606669" cy="330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9" name="Picture 7" descr="modern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786" y="239454"/>
            <a:ext cx="3867538" cy="64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425527" y="4514464"/>
            <a:ext cx="596804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Кроме важного подтверждения модели горячей В.,</a:t>
            </a: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ткрытие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реликтового излучения дало в руки ученым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потрясающий инструмент для исследования мира.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 частности, данные по реликту позволяют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определять геометрию вселенной,</a:t>
            </a: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самодостаточно показывают ускорение расширения.</a:t>
            </a:r>
          </a:p>
        </p:txBody>
      </p:sp>
    </p:spTree>
    <p:extLst>
      <p:ext uri="{BB962C8B-B14F-4D97-AF65-F5344CB8AC3E}">
        <p14:creationId xmlns:p14="http://schemas.microsoft.com/office/powerpoint/2010/main" val="27461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262" y="0"/>
            <a:ext cx="9905998" cy="1905000"/>
          </a:xfrm>
        </p:spPr>
        <p:txBody>
          <a:bodyPr/>
          <a:lstStyle/>
          <a:p>
            <a:r>
              <a:rPr lang="ru-RU" dirty="0" smtClean="0"/>
              <a:t>Плотность вселенной</a:t>
            </a:r>
            <a:endParaRPr lang="ru-RU" dirty="0"/>
          </a:p>
        </p:txBody>
      </p:sp>
      <p:pic>
        <p:nvPicPr>
          <p:cNvPr id="40962" name="Picture 2" descr="Image result for geometry of the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2" y="1728439"/>
            <a:ext cx="6879879" cy="496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Image result for geometry of the unive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11" y="4059044"/>
            <a:ext cx="4688230" cy="263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11087788" y="5484684"/>
            <a:ext cx="1839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www.learner.org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2923110" y="3671500"/>
            <a:ext cx="609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http://www.universetoday.com/120157/what-shape-is-the-universe/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2811" y="1728439"/>
            <a:ext cx="41230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Наблюдения позволяют определить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среднюю плотность вселенной.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Данные по первичному синтезу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элементов позволяют отдельно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определить плотность барионного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вещества.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715" y="0"/>
            <a:ext cx="9905998" cy="1905000"/>
          </a:xfrm>
        </p:spPr>
        <p:txBody>
          <a:bodyPr/>
          <a:lstStyle/>
          <a:p>
            <a:r>
              <a:rPr lang="ru-RU" dirty="0" smtClean="0"/>
              <a:t>Первичный </a:t>
            </a:r>
            <a:r>
              <a:rPr lang="ru-RU" dirty="0" err="1" smtClean="0"/>
              <a:t>нуклеосинтез</a:t>
            </a:r>
            <a:endParaRPr lang="ru-RU" dirty="0"/>
          </a:p>
        </p:txBody>
      </p:sp>
      <p:pic>
        <p:nvPicPr>
          <p:cNvPr id="39938" name="Picture 2" descr="Image result for primordial nucleosynth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10" y="1427356"/>
            <a:ext cx="6669243" cy="533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00000">
            <a:off x="-2406638" y="3816020"/>
            <a:ext cx="500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https://universe-review.ca/F02-cosmicbg01.htm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0" name="Picture 4" descr="Image result for primordial nucleosynthe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238" y="1427356"/>
            <a:ext cx="4099658" cy="533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8326395" y="357151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https://ned.ipac.caltech.edu/level5/Sept03/Trodden/Trodden4_5.html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386" y="-461343"/>
            <a:ext cx="12080487" cy="1905000"/>
          </a:xfrm>
        </p:spPr>
        <p:txBody>
          <a:bodyPr/>
          <a:lstStyle/>
          <a:p>
            <a:r>
              <a:rPr lang="ru-RU" dirty="0" err="1" smtClean="0"/>
              <a:t>Нуклеосинтез</a:t>
            </a:r>
            <a:r>
              <a:rPr lang="ru-RU" dirty="0" smtClean="0"/>
              <a:t> + Реликт = проблема для барионов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22019" y="1080027"/>
            <a:ext cx="5784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Данные по содержанию элементов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вместе с данными по реликтовому излучению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однозначно говорят о том, что барионов не хватает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для объяснения плотности вселенной!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6" name="Picture 2" descr="Image result for baryonic matter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2" y="1171165"/>
            <a:ext cx="4835101" cy="553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Image result for density unive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472" y="2280356"/>
            <a:ext cx="5494801" cy="442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10251107" y="4627757"/>
            <a:ext cx="3390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www.physicsoftheuniverse.com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-1145185" y="5187366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ned.ipac.caltech.edu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72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2732048" y="-227426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Сильный прямой аргумент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727903" y="1409992"/>
            <a:ext cx="4209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Сталкивающиеся скопления галактик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1E 0657-56 (</a:t>
            </a:r>
            <a:r>
              <a:rPr lang="en-US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Bullet cluster</a:t>
            </a:r>
            <a:r>
              <a:rPr lang="ru-RU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0180" name="Picture 4" descr="bullet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119" y="1081090"/>
            <a:ext cx="5806240" cy="3870051"/>
          </a:xfrm>
        </p:spPr>
      </p:pic>
      <p:pic>
        <p:nvPicPr>
          <p:cNvPr id="50181" name="Picture 5" descr="bulluet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2380" y="2655769"/>
            <a:ext cx="5743660" cy="3968055"/>
          </a:xfrm>
        </p:spPr>
      </p:pic>
    </p:spTree>
    <p:extLst>
      <p:ext uri="{BB962C8B-B14F-4D97-AF65-F5344CB8AC3E}">
        <p14:creationId xmlns:p14="http://schemas.microsoft.com/office/powerpoint/2010/main" val="427004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2054" y="0"/>
            <a:ext cx="9905998" cy="1905000"/>
          </a:xfrm>
        </p:spPr>
        <p:txBody>
          <a:bodyPr/>
          <a:lstStyle/>
          <a:p>
            <a:r>
              <a:rPr lang="ru-RU" dirty="0" smtClean="0"/>
              <a:t>Гравитационное </a:t>
            </a:r>
            <a:r>
              <a:rPr lang="ru-RU" dirty="0" err="1" smtClean="0"/>
              <a:t>линзирование</a:t>
            </a:r>
            <a:endParaRPr lang="ru-RU" dirty="0"/>
          </a:p>
        </p:txBody>
      </p:sp>
      <p:pic>
        <p:nvPicPr>
          <p:cNvPr id="46082" name="Picture 2" descr="Image result for dark matter clu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4" y="1495192"/>
            <a:ext cx="7659052" cy="508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-1283845" y="4926042"/>
            <a:ext cx="293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Andrew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Fruchter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STScI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73844" y="1495192"/>
            <a:ext cx="3881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Благодаря эффекту</a:t>
            </a:r>
            <a:br>
              <a:rPr lang="ru-RU" dirty="0" smtClean="0"/>
            </a:br>
            <a:r>
              <a:rPr lang="ru-RU" dirty="0" smtClean="0"/>
              <a:t>гравитационного </a:t>
            </a:r>
            <a:r>
              <a:rPr lang="ru-RU" dirty="0" err="1" smtClean="0"/>
              <a:t>линзирования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мы можем «видеть невидимое»</a:t>
            </a:r>
            <a:br>
              <a:rPr lang="ru-RU" dirty="0" smtClean="0"/>
            </a:br>
            <a:r>
              <a:rPr lang="ru-RU" dirty="0" smtClean="0"/>
              <a:t>и измерять его массу!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60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052" y="-275618"/>
            <a:ext cx="9905998" cy="1905000"/>
          </a:xfrm>
        </p:spPr>
        <p:txBody>
          <a:bodyPr/>
          <a:lstStyle/>
          <a:p>
            <a:r>
              <a:rPr lang="ru-RU" dirty="0" smtClean="0"/>
              <a:t>Расширение вселенной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1" y="1045296"/>
            <a:ext cx="7791856" cy="569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7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204" y="0"/>
            <a:ext cx="9905998" cy="1905000"/>
          </a:xfrm>
        </p:spPr>
        <p:txBody>
          <a:bodyPr/>
          <a:lstStyle/>
          <a:p>
            <a:r>
              <a:rPr lang="ru-RU" dirty="0" err="1" smtClean="0"/>
              <a:t>Линзирование</a:t>
            </a:r>
            <a:r>
              <a:rPr lang="ru-RU" dirty="0" smtClean="0"/>
              <a:t> и оценка массы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55" y="1278672"/>
            <a:ext cx="11693310" cy="4441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278857" y="3896471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Засов и др. (УФН 2017)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3359" y="5865541"/>
            <a:ext cx="1212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 </a:t>
            </a:r>
            <a:r>
              <a:rPr lang="ru-RU" dirty="0" err="1" smtClean="0"/>
              <a:t>линзированию</a:t>
            </a:r>
            <a:r>
              <a:rPr lang="ru-RU" dirty="0" smtClean="0"/>
              <a:t> проводятся оценки массы как для скоплений галактик, так и для отдельных галактик.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593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2732048" y="-227426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Сильный прямой аргумент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727903" y="1409992"/>
            <a:ext cx="4209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Сталкивающиеся скопления галактик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1E 0657-56 (</a:t>
            </a:r>
            <a:r>
              <a:rPr lang="en-US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Bullet cluster</a:t>
            </a:r>
            <a:r>
              <a:rPr lang="ru-RU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0180" name="Picture 4" descr="bullet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119" y="1081090"/>
            <a:ext cx="3960813" cy="2640013"/>
          </a:xfrm>
        </p:spPr>
      </p:pic>
      <p:pic>
        <p:nvPicPr>
          <p:cNvPr id="50181" name="Picture 5" descr="bulluet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9176" y="1864517"/>
            <a:ext cx="3959225" cy="2735263"/>
          </a:xfrm>
        </p:spPr>
      </p:pic>
      <p:pic>
        <p:nvPicPr>
          <p:cNvPr id="50182" name="Picture 6" descr="bullet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1776" y="2990308"/>
            <a:ext cx="4056063" cy="2800350"/>
          </a:xfrm>
        </p:spPr>
      </p:pic>
      <p:pic>
        <p:nvPicPr>
          <p:cNvPr id="50183" name="Picture 7" descr="bullet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9693" y="4210843"/>
            <a:ext cx="3835400" cy="2557463"/>
          </a:xfrm>
        </p:spPr>
      </p:pic>
    </p:spTree>
    <p:extLst>
      <p:ext uri="{BB962C8B-B14F-4D97-AF65-F5344CB8AC3E}">
        <p14:creationId xmlns:p14="http://schemas.microsoft.com/office/powerpoint/2010/main" val="41173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6478" y="1"/>
            <a:ext cx="10411522" cy="1325563"/>
          </a:xfrm>
        </p:spPr>
        <p:txBody>
          <a:bodyPr/>
          <a:lstStyle/>
          <a:p>
            <a:pPr>
              <a:defRPr/>
            </a:pPr>
            <a:r>
              <a:rPr lang="ru-RU" sz="40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Столкновение скоплений галактик</a:t>
            </a:r>
          </a:p>
        </p:txBody>
      </p:sp>
      <p:pic>
        <p:nvPicPr>
          <p:cNvPr id="2" name="bull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5776" y="959625"/>
            <a:ext cx="8429393" cy="561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4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"/>
            <a:ext cx="851058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40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Скелет вселенной</a:t>
            </a:r>
          </a:p>
        </p:txBody>
      </p:sp>
      <p:pic>
        <p:nvPicPr>
          <p:cNvPr id="32771" name="Picture 3" descr="2012-06-13-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25" y="1937370"/>
            <a:ext cx="6342565" cy="47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72161" y="1155004"/>
            <a:ext cx="84407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Крупномасштабная структура формируется в основном темным веществом.</a:t>
            </a:r>
            <a:br>
              <a:rPr lang="ru-RU" altLang="ru-RU" sz="1800" dirty="0">
                <a:cs typeface="Arial" panose="020B0604020202020204" pitchFamily="34" charset="0"/>
              </a:rPr>
            </a:br>
            <a:r>
              <a:rPr lang="ru-RU" altLang="ru-RU" sz="1800" dirty="0">
                <a:cs typeface="Arial" panose="020B0604020202020204" pitchFamily="34" charset="0"/>
              </a:rPr>
              <a:t>Но видим мы галактики, их скопления, горячий газ – т.е., обычное вещество.</a:t>
            </a:r>
            <a:br>
              <a:rPr lang="ru-RU" altLang="ru-RU" sz="1800" dirty="0">
                <a:cs typeface="Arial" panose="020B0604020202020204" pitchFamily="34" charset="0"/>
              </a:rPr>
            </a:br>
            <a:r>
              <a:rPr lang="ru-RU" altLang="ru-RU" sz="1800" dirty="0">
                <a:cs typeface="Arial" panose="020B0604020202020204" pitchFamily="34" charset="0"/>
              </a:rPr>
              <a:t/>
            </a:r>
            <a:br>
              <a:rPr lang="ru-RU" altLang="ru-RU" sz="1800" dirty="0">
                <a:cs typeface="Arial" panose="020B0604020202020204" pitchFamily="34" charset="0"/>
              </a:rPr>
            </a:br>
            <a:r>
              <a:rPr lang="ru-RU" altLang="ru-RU" sz="1800" dirty="0">
                <a:cs typeface="Arial" panose="020B0604020202020204" pitchFamily="34" charset="0"/>
              </a:rPr>
              <a:t>Как увидеть сам скелет вселенной?</a:t>
            </a:r>
          </a:p>
        </p:txBody>
      </p:sp>
    </p:spTree>
    <p:extLst>
      <p:ext uri="{BB962C8B-B14F-4D97-AF65-F5344CB8AC3E}">
        <p14:creationId xmlns:p14="http://schemas.microsoft.com/office/powerpoint/2010/main" val="40055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"/>
            <a:ext cx="851058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40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Волокно темного вещества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17" y="2209799"/>
            <a:ext cx="5239797" cy="443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 rot="16200000">
            <a:off x="11261769" y="5754579"/>
            <a:ext cx="1274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1207.0809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703389" y="1196975"/>
            <a:ext cx="673472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Скопления </a:t>
            </a:r>
            <a:r>
              <a:rPr lang="en-US" altLang="ru-RU" sz="1800" dirty="0">
                <a:cs typeface="Arial" panose="020B0604020202020204" pitchFamily="34" charset="0"/>
              </a:rPr>
              <a:t>A222/223</a:t>
            </a:r>
            <a:r>
              <a:rPr lang="ru-RU" altLang="ru-RU" sz="1800" dirty="0">
                <a:cs typeface="Arial" panose="020B0604020202020204" pitchFamily="34" charset="0"/>
              </a:rPr>
              <a:t>. </a:t>
            </a:r>
            <a:r>
              <a:rPr lang="en-US" altLang="ru-RU" sz="1800" dirty="0">
                <a:cs typeface="Arial" panose="020B0604020202020204" pitchFamily="34" charset="0"/>
              </a:rPr>
              <a:t>z~0.2</a:t>
            </a:r>
            <a:r>
              <a:rPr lang="ru-RU" altLang="ru-RU" sz="1800" dirty="0">
                <a:cs typeface="Arial" panose="020B0604020202020204" pitchFamily="34" charset="0"/>
              </a:rPr>
              <a:t> Между скоплениями 18 </a:t>
            </a:r>
            <a:r>
              <a:rPr lang="ru-RU" altLang="ru-RU" sz="1800" dirty="0" err="1">
                <a:cs typeface="Arial" panose="020B0604020202020204" pitchFamily="34" charset="0"/>
              </a:rPr>
              <a:t>Мпк</a:t>
            </a:r>
            <a:r>
              <a:rPr lang="ru-RU" altLang="ru-RU" sz="18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Распределение массы восстанавливается по </a:t>
            </a:r>
            <a:r>
              <a:rPr lang="ru-RU" altLang="ru-RU" sz="1800" dirty="0" err="1">
                <a:cs typeface="Arial" panose="020B0604020202020204" pitchFamily="34" charset="0"/>
              </a:rPr>
              <a:t>линзированию</a:t>
            </a:r>
            <a:r>
              <a:rPr lang="ru-RU" altLang="ru-RU" sz="1800" dirty="0">
                <a:cs typeface="Arial" panose="020B0604020202020204" pitchFamily="34" charset="0"/>
              </a:rPr>
              <a:t>.</a:t>
            </a:r>
            <a:br>
              <a:rPr lang="ru-RU" altLang="ru-RU" sz="1800" dirty="0">
                <a:cs typeface="Arial" panose="020B0604020202020204" pitchFamily="34" charset="0"/>
              </a:rPr>
            </a:br>
            <a:r>
              <a:rPr lang="ru-RU" altLang="ru-RU" sz="1800" dirty="0">
                <a:cs typeface="Arial" panose="020B0604020202020204" pitchFamily="34" charset="0"/>
              </a:rPr>
              <a:t>Массы газа не хватит для объяснения массы волокна.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209800"/>
            <a:ext cx="5681678" cy="443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4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067" y="-293649"/>
            <a:ext cx="9905998" cy="1905000"/>
          </a:xfrm>
        </p:spPr>
        <p:txBody>
          <a:bodyPr/>
          <a:lstStyle/>
          <a:p>
            <a:r>
              <a:rPr lang="ru-RU" dirty="0" smtClean="0"/>
              <a:t>«Мост» между скоплениями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-392957" y="5971860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1702.08485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67" y="1130829"/>
            <a:ext cx="6697226" cy="5259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67" y="6482343"/>
            <a:ext cx="8143875" cy="314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48293" y="1130829"/>
            <a:ext cx="50257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Результат получен не для какой-то</a:t>
            </a:r>
            <a:br>
              <a:rPr lang="ru-RU" dirty="0" smtClean="0"/>
            </a:br>
            <a:r>
              <a:rPr lang="ru-RU" dirty="0" smtClean="0"/>
              <a:t>конкретной пары галактик, а в результате</a:t>
            </a:r>
            <a:br>
              <a:rPr lang="ru-RU" dirty="0" smtClean="0"/>
            </a:br>
            <a:r>
              <a:rPr lang="ru-RU" dirty="0" smtClean="0"/>
              <a:t>сложения данных по многим парам.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Распределение массы определено</a:t>
            </a:r>
            <a:br>
              <a:rPr lang="ru-RU" dirty="0" smtClean="0"/>
            </a:br>
            <a:r>
              <a:rPr lang="ru-RU" dirty="0" smtClean="0"/>
              <a:t>по слабому </a:t>
            </a:r>
            <a:r>
              <a:rPr lang="ru-RU" dirty="0" err="1" smtClean="0"/>
              <a:t>линзированию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476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505" y="-245327"/>
            <a:ext cx="10623123" cy="1905000"/>
          </a:xfrm>
        </p:spPr>
        <p:txBody>
          <a:bodyPr/>
          <a:lstStyle/>
          <a:p>
            <a:r>
              <a:rPr lang="ru-RU" dirty="0" smtClean="0"/>
              <a:t>Стандартная модель элементарных частиц</a:t>
            </a:r>
            <a:endParaRPr lang="ru-RU" dirty="0"/>
          </a:p>
        </p:txBody>
      </p:sp>
      <p:pic>
        <p:nvPicPr>
          <p:cNvPr id="1028" name="Picture 4" descr="Image result for standard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1" y="1205685"/>
            <a:ext cx="4487351" cy="555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50780" y="1205685"/>
            <a:ext cx="585057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Частицы темного вещества должны быть другими,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т.е. это не могут быть частицы Стандартной модели.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Обсуждаются самые разные варианты.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Какие-то из кандидатов можно обнаружить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лабораторных экспериментах или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астрономических наблюдениях.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 какие-то надолго останутся неуловимыми.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72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1" y="-502442"/>
            <a:ext cx="9905998" cy="1905000"/>
          </a:xfrm>
        </p:spPr>
        <p:txBody>
          <a:bodyPr vert="horz" lIns="92075" tIns="46038" rIns="92075" bIns="46038" rtlCol="0" anchor="ctr" anchorCtr="0">
            <a:normAutofit/>
          </a:bodyPr>
          <a:lstStyle/>
          <a:p>
            <a:pPr eaLnBrk="1" hangingPunct="1">
              <a:defRPr/>
            </a:pPr>
            <a:r>
              <a:rPr lang="ru-RU" dirty="0" smtClean="0"/>
              <a:t>Поиск темной материи</a:t>
            </a:r>
            <a:endParaRPr lang="en-US" dirty="0" smtClean="0"/>
          </a:p>
        </p:txBody>
      </p:sp>
      <p:pic>
        <p:nvPicPr>
          <p:cNvPr id="11267" name="Picture 4" descr="matter_vs_antimatt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0" y="1722114"/>
            <a:ext cx="3367668" cy="202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16704"/>
            <a:ext cx="2895600" cy="226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05201"/>
            <a:ext cx="2954028" cy="217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628" y="4710964"/>
            <a:ext cx="2728602" cy="196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4206042" y="3979865"/>
            <a:ext cx="1252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ru-RU" altLang="ru-RU" sz="1800" dirty="0"/>
              <a:t>Галактика</a:t>
            </a:r>
            <a:endParaRPr kumimoji="1" lang="en-US" altLang="ru-RU" sz="1800" dirty="0"/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6566209" y="5692804"/>
            <a:ext cx="2147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ru-RU" altLang="ru-RU" sz="1800" dirty="0"/>
              <a:t>Близкие галактики</a:t>
            </a:r>
            <a:endParaRPr kumimoji="1" lang="en-US" altLang="ru-RU" sz="1800" dirty="0"/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9278628" y="4358518"/>
            <a:ext cx="3490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ru-RU" altLang="ru-RU" sz="1800" dirty="0"/>
              <a:t>Фон от </a:t>
            </a:r>
            <a:r>
              <a:rPr kumimoji="1" lang="ru-RU" altLang="ru-RU" sz="1800" dirty="0" smtClean="0"/>
              <a:t>далеких галактик</a:t>
            </a:r>
            <a:endParaRPr kumimoji="1" lang="en-US" altLang="ru-RU" sz="1800" dirty="0"/>
          </a:p>
        </p:txBody>
      </p:sp>
      <p:sp>
        <p:nvSpPr>
          <p:cNvPr id="11274" name="Text Box 12"/>
          <p:cNvSpPr txBox="1">
            <a:spLocks noChangeArrowheads="1"/>
          </p:cNvSpPr>
          <p:nvPr/>
        </p:nvSpPr>
        <p:spPr bwMode="auto">
          <a:xfrm>
            <a:off x="346385" y="3745095"/>
            <a:ext cx="3486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ru-RU" altLang="ru-RU" sz="1800" dirty="0"/>
              <a:t>2) Также можно искать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ru-RU" altLang="ru-RU" sz="1800" dirty="0"/>
              <a:t>гамма-лучи</a:t>
            </a:r>
            <a:br>
              <a:rPr kumimoji="1" lang="ru-RU" altLang="ru-RU" sz="1800" dirty="0"/>
            </a:br>
            <a:r>
              <a:rPr kumimoji="1" lang="ru-RU" altLang="ru-RU" sz="1800" dirty="0"/>
              <a:t>от аннигиляции частиц</a:t>
            </a:r>
            <a:br>
              <a:rPr kumimoji="1" lang="ru-RU" altLang="ru-RU" sz="1800" dirty="0"/>
            </a:br>
            <a:r>
              <a:rPr kumimoji="1" lang="ru-RU" altLang="ru-RU" sz="1800" dirty="0"/>
              <a:t>темного вещества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ru-RU" altLang="ru-R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ru-RU" altLang="ru-RU" sz="1800" dirty="0"/>
              <a:t>Такие исследования</a:t>
            </a:r>
            <a:br>
              <a:rPr kumimoji="1" lang="ru-RU" altLang="ru-RU" sz="1800" dirty="0"/>
            </a:br>
            <a:r>
              <a:rPr kumimoji="1" lang="ru-RU" altLang="ru-RU" sz="1800" dirty="0"/>
              <a:t>активно ведутся с помощью</a:t>
            </a:r>
            <a:br>
              <a:rPr kumimoji="1" lang="ru-RU" altLang="ru-RU" sz="1800" dirty="0"/>
            </a:br>
            <a:r>
              <a:rPr kumimoji="1" lang="ru-RU" altLang="ru-RU" sz="1800" dirty="0"/>
              <a:t>обсерватории имени Ферми</a:t>
            </a:r>
            <a:br>
              <a:rPr kumimoji="1" lang="ru-RU" altLang="ru-RU" sz="1800" dirty="0"/>
            </a:br>
            <a:r>
              <a:rPr kumimoji="1" lang="ru-RU" altLang="ru-RU" sz="1800" dirty="0"/>
              <a:t>и наземных гамма-телескопов</a:t>
            </a:r>
            <a:r>
              <a:rPr kumimoji="1" lang="en-US" altLang="ru-RU" sz="1800" dirty="0"/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en-US" altLang="ru-RU" sz="18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en-US" altLang="ru-RU" sz="1800" dirty="0">
              <a:latin typeface="Tahoma" panose="020B0604030504040204" pitchFamily="34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06400" y="916930"/>
            <a:ext cx="848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1) Частицы темного вещества пытаются поймать в подземных лабораториях.</a:t>
            </a:r>
            <a:br>
              <a:rPr lang="ru-RU" altLang="ru-RU" sz="1800" dirty="0"/>
            </a:br>
            <a:r>
              <a:rPr lang="ru-RU" altLang="ru-RU" sz="1800" dirty="0"/>
              <a:t>    Есть основания думать, что в ближайшие годы это будет сделано.</a:t>
            </a:r>
          </a:p>
        </p:txBody>
      </p:sp>
      <p:pic>
        <p:nvPicPr>
          <p:cNvPr id="11276" name="Picture 13" descr="laboratori%20gran%20sass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026" y="305271"/>
            <a:ext cx="3171204" cy="229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Text Box 14"/>
          <p:cNvSpPr txBox="1">
            <a:spLocks noChangeArrowheads="1"/>
          </p:cNvSpPr>
          <p:nvPr/>
        </p:nvSpPr>
        <p:spPr bwMode="auto">
          <a:xfrm>
            <a:off x="3547947" y="6466098"/>
            <a:ext cx="4767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Так же </a:t>
            </a:r>
            <a:r>
              <a:rPr lang="ru-RU" altLang="ru-RU" sz="1800" dirty="0" smtClean="0"/>
              <a:t>была </a:t>
            </a:r>
            <a:r>
              <a:rPr lang="ru-RU" altLang="ru-RU" sz="1800" dirty="0"/>
              <a:t>надежда найти что-то на </a:t>
            </a:r>
            <a:r>
              <a:rPr lang="en-US" altLang="ru-RU" sz="1800" dirty="0"/>
              <a:t>LHC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6749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9110" y="85493"/>
            <a:ext cx="9905998" cy="1905000"/>
          </a:xfrm>
        </p:spPr>
        <p:txBody>
          <a:bodyPr/>
          <a:lstStyle/>
          <a:p>
            <a:r>
              <a:rPr lang="ru-RU" dirty="0" err="1" smtClean="0"/>
              <a:t>Аннигиляционный</a:t>
            </a:r>
            <a:r>
              <a:rPr lang="ru-RU" dirty="0" smtClean="0"/>
              <a:t> сигнал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22961" y="1408585"/>
            <a:ext cx="30171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 центра </a:t>
            </a:r>
            <a:br>
              <a:rPr lang="ru-RU" dirty="0" smtClean="0"/>
            </a:br>
            <a:r>
              <a:rPr lang="ru-RU" dirty="0" smtClean="0"/>
              <a:t>нашей Галактики</a:t>
            </a:r>
            <a:br>
              <a:rPr lang="ru-RU" dirty="0" smtClean="0"/>
            </a:br>
            <a:r>
              <a:rPr lang="ru-RU" dirty="0" smtClean="0"/>
              <a:t>пока не видно.</a:t>
            </a:r>
            <a:br>
              <a:rPr lang="ru-RU" dirty="0" smtClean="0"/>
            </a:br>
            <a:r>
              <a:rPr lang="ru-RU" dirty="0" smtClean="0"/>
              <a:t>Сигнал есть, </a:t>
            </a:r>
            <a:br>
              <a:rPr lang="ru-RU" dirty="0" smtClean="0"/>
            </a:br>
            <a:r>
              <a:rPr lang="ru-RU" dirty="0" smtClean="0"/>
              <a:t>но его приходится</a:t>
            </a:r>
            <a:br>
              <a:rPr lang="ru-RU" dirty="0" smtClean="0"/>
            </a:br>
            <a:r>
              <a:rPr lang="ru-RU" dirty="0" smtClean="0"/>
              <a:t>объяснять другими</a:t>
            </a:r>
            <a:br>
              <a:rPr lang="ru-RU" dirty="0" smtClean="0"/>
            </a:br>
            <a:r>
              <a:rPr lang="ru-RU" dirty="0" smtClean="0"/>
              <a:t>причинами.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Появились сообщения</a:t>
            </a:r>
            <a:br>
              <a:rPr lang="ru-RU" dirty="0" smtClean="0"/>
            </a:br>
            <a:r>
              <a:rPr lang="ru-RU" dirty="0" smtClean="0"/>
              <a:t>об избыточном сигнале </a:t>
            </a:r>
            <a:br>
              <a:rPr lang="ru-RU" dirty="0" smtClean="0"/>
            </a:br>
            <a:r>
              <a:rPr lang="ru-RU" dirty="0" smtClean="0"/>
              <a:t>от центра М31.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-516808" y="5971860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1704.03910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31" y="1408585"/>
            <a:ext cx="2464419" cy="5243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6200000">
            <a:off x="11204311" y="5971860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1702.08602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691" y="1408585"/>
            <a:ext cx="5676307" cy="52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9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ru-RU" sz="40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Прямые поиски темной материи </a:t>
            </a:r>
            <a:r>
              <a:rPr lang="ru-RU" sz="4000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/>
            </a:r>
            <a:br>
              <a:rPr lang="ru-RU" sz="4000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</a:br>
            <a:r>
              <a:rPr lang="ru-RU" sz="4000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в </a:t>
            </a:r>
            <a:r>
              <a:rPr lang="ru-RU" sz="40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лабораториях на Земле</a:t>
            </a:r>
          </a:p>
        </p:txBody>
      </p:sp>
      <p:pic>
        <p:nvPicPr>
          <p:cNvPr id="34819" name="Picture 3" descr="DAM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155" y="1554164"/>
            <a:ext cx="6963540" cy="5206205"/>
          </a:xfrm>
        </p:spPr>
      </p:pic>
      <p:pic>
        <p:nvPicPr>
          <p:cNvPr id="34820" name="Picture 4" descr="dama2_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1021" y="1554164"/>
            <a:ext cx="4636119" cy="1629202"/>
          </a:xfrm>
        </p:spPr>
      </p:pic>
      <p:pic>
        <p:nvPicPr>
          <p:cNvPr id="34821" name="Picture 5" descr="dama2_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8183" y="5140712"/>
            <a:ext cx="4608957" cy="1619657"/>
          </a:xfrm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 rot="16200000">
            <a:off x="-1371710" y="5123422"/>
            <a:ext cx="30630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Эксперимент </a:t>
            </a:r>
            <a:r>
              <a:rPr lang="en-US" altLang="ru-RU" sz="1800" dirty="0">
                <a:cs typeface="Arial" panose="020B0604020202020204" pitchFamily="34" charset="0"/>
              </a:rPr>
              <a:t>DAMA/LIBRA</a:t>
            </a:r>
            <a:endParaRPr lang="ru-RU" altLang="ru-RU" sz="1800" dirty="0">
              <a:cs typeface="Arial" panose="020B0604020202020204" pitchFamily="34" charset="0"/>
            </a:endParaRPr>
          </a:p>
        </p:txBody>
      </p:sp>
      <p:pic>
        <p:nvPicPr>
          <p:cNvPr id="34823" name="Picture 7" descr="dama2_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1021" y="3320197"/>
            <a:ext cx="4608957" cy="1677631"/>
          </a:xfrm>
        </p:spPr>
      </p:pic>
    </p:spTree>
    <p:extLst>
      <p:ext uri="{BB962C8B-B14F-4D97-AF65-F5344CB8AC3E}">
        <p14:creationId xmlns:p14="http://schemas.microsoft.com/office/powerpoint/2010/main" val="364184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1685" y="84306"/>
            <a:ext cx="9905998" cy="1905000"/>
          </a:xfrm>
        </p:spPr>
        <p:txBody>
          <a:bodyPr/>
          <a:lstStyle/>
          <a:p>
            <a:r>
              <a:rPr lang="ru-RU" dirty="0" smtClean="0"/>
              <a:t>Разные вселенные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120859" y="1459150"/>
            <a:ext cx="2347117" cy="2815598"/>
            <a:chOff x="636425" y="1517516"/>
            <a:chExt cx="2347117" cy="281559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12" y="1517516"/>
              <a:ext cx="2101173" cy="210117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6425" y="3686783"/>
              <a:ext cx="23471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Вселенная всегда </a:t>
              </a:r>
            </a:p>
            <a:p>
              <a:r>
                <a:rPr lang="ru-RU" dirty="0" smtClean="0"/>
                <a:t>расшир</a:t>
              </a:r>
              <a:r>
                <a:rPr lang="ru-RU" dirty="0"/>
                <a:t>я</a:t>
              </a:r>
              <a:r>
                <a:rPr lang="ru-RU" dirty="0" smtClean="0"/>
                <a:t>ется</a:t>
              </a:r>
              <a:endParaRPr lang="ru-RU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9398540" y="3429398"/>
            <a:ext cx="2378413" cy="3301743"/>
            <a:chOff x="9398540" y="3429398"/>
            <a:chExt cx="2378413" cy="330174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40" y="3429398"/>
              <a:ext cx="2378413" cy="237841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000034" y="5807811"/>
              <a:ext cx="15856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Вселенная</a:t>
              </a:r>
              <a:br>
                <a:rPr lang="ru-RU" dirty="0" smtClean="0"/>
              </a:br>
              <a:r>
                <a:rPr lang="ru-RU" dirty="0" smtClean="0"/>
                <a:t>со сложной</a:t>
              </a:r>
              <a:br>
                <a:rPr lang="ru-RU" dirty="0" smtClean="0"/>
              </a:br>
              <a:r>
                <a:rPr lang="ru-RU" dirty="0" smtClean="0"/>
                <a:t>топологией</a:t>
              </a:r>
              <a:endParaRPr lang="ru-RU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033932" y="260904"/>
            <a:ext cx="1571625" cy="3926296"/>
            <a:chOff x="7226536" y="2143523"/>
            <a:chExt cx="1571625" cy="392629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6536" y="2143523"/>
              <a:ext cx="1571625" cy="25717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06866" y="4869490"/>
              <a:ext cx="14109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/>
                <a:t>Несколько</a:t>
              </a:r>
              <a:br>
                <a:rPr lang="ru-RU" dirty="0" smtClean="0"/>
              </a:br>
              <a:r>
                <a:rPr lang="ru-RU" dirty="0" smtClean="0"/>
                <a:t>типов </a:t>
              </a:r>
              <a:br>
                <a:rPr lang="ru-RU" dirty="0" smtClean="0"/>
              </a:br>
              <a:r>
                <a:rPr lang="ru-RU" dirty="0" smtClean="0"/>
                <a:t>темной </a:t>
              </a:r>
              <a:br>
                <a:rPr lang="ru-RU" dirty="0" smtClean="0"/>
              </a:br>
              <a:r>
                <a:rPr lang="ru-RU" dirty="0" smtClean="0"/>
                <a:t>энергии</a:t>
              </a:r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995322" y="1616481"/>
            <a:ext cx="2278188" cy="3696756"/>
            <a:chOff x="2747627" y="1568179"/>
            <a:chExt cx="2278188" cy="369675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1819" y="1568179"/>
              <a:ext cx="2029805" cy="296916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747627" y="4618604"/>
              <a:ext cx="2278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Коллапсирующая</a:t>
              </a:r>
              <a:br>
                <a:rPr lang="ru-RU" dirty="0" smtClean="0"/>
              </a:br>
              <a:r>
                <a:rPr lang="ru-RU" dirty="0" smtClean="0"/>
                <a:t>вселенная</a:t>
              </a:r>
              <a:endParaRPr lang="ru-RU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025894" y="438808"/>
            <a:ext cx="1751059" cy="2393846"/>
            <a:chOff x="4746165" y="1824365"/>
            <a:chExt cx="1406153" cy="2028602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165" y="1824365"/>
              <a:ext cx="1406153" cy="140615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884649" y="3305251"/>
              <a:ext cx="1129184" cy="547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/>
                <a:t>Пустая </a:t>
              </a:r>
              <a:br>
                <a:rPr lang="ru-RU" dirty="0" smtClean="0"/>
              </a:br>
              <a:r>
                <a:rPr lang="ru-RU" dirty="0" smtClean="0"/>
                <a:t>вселенная</a:t>
              </a:r>
              <a:endParaRPr lang="ru-RU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746129" y="1099705"/>
            <a:ext cx="2107145" cy="4561575"/>
            <a:chOff x="5746129" y="1099705"/>
            <a:chExt cx="2107145" cy="456157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908" y="1099705"/>
              <a:ext cx="2073366" cy="377433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318247" y="5014949"/>
              <a:ext cx="11015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Twisted</a:t>
              </a:r>
              <a:br>
                <a:rPr lang="en-US" dirty="0" smtClean="0"/>
              </a:br>
              <a:r>
                <a:rPr lang="en-US" dirty="0" smtClean="0"/>
                <a:t>universe</a:t>
              </a:r>
              <a:endParaRPr lang="ru-RU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 rot="16200000">
              <a:off x="5209765" y="2807623"/>
              <a:ext cx="13805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</a:schemeClr>
                  </a:solidFill>
                </a:rPr>
                <a:t>pinterest.com</a:t>
              </a:r>
              <a:endParaRPr lang="ru-RU" sz="1400" dirty="0">
                <a:solidFill>
                  <a:schemeClr val="tx1">
                    <a:lumMod val="65000"/>
                  </a:schemeClr>
                </a:solidFill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76818" y="4665512"/>
            <a:ext cx="4478128" cy="2098640"/>
            <a:chOff x="76818" y="4665512"/>
            <a:chExt cx="4478128" cy="2098640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76818" y="4665512"/>
              <a:ext cx="4478128" cy="2098640"/>
              <a:chOff x="76818" y="4665512"/>
              <a:chExt cx="4478128" cy="2098640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18" y="4665512"/>
                <a:ext cx="2714827" cy="206562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2845824" y="6117821"/>
                <a:ext cx="17091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Хаотическая </a:t>
                </a:r>
                <a:br>
                  <a:rPr lang="ru-RU" dirty="0" smtClean="0"/>
                </a:br>
                <a:r>
                  <a:rPr lang="ru-RU" dirty="0" smtClean="0"/>
                  <a:t>инфляция</a:t>
                </a:r>
                <a:endParaRPr lang="ru-RU" dirty="0"/>
              </a:p>
            </p:txBody>
          </p:sp>
        </p:grpSp>
        <p:sp>
          <p:nvSpPr>
            <p:cNvPr id="29" name="Прямоугольник 28"/>
            <p:cNvSpPr/>
            <p:nvPr/>
          </p:nvSpPr>
          <p:spPr>
            <a:xfrm rot="16200000">
              <a:off x="546778" y="5920010"/>
              <a:ext cx="13805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</a:schemeClr>
                  </a:solidFill>
                </a:rPr>
                <a:t>pinterest.com</a:t>
              </a:r>
              <a:endParaRPr lang="ru-RU" sz="1400" dirty="0">
                <a:solidFill>
                  <a:schemeClr val="tx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04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28800" y="1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Поиски следов аннигиляции</a:t>
            </a:r>
          </a:p>
        </p:txBody>
      </p:sp>
      <p:pic>
        <p:nvPicPr>
          <p:cNvPr id="35843" name="Picture 3" descr="Pamel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785" y="1154836"/>
            <a:ext cx="4531809" cy="5559498"/>
          </a:xfrm>
        </p:spPr>
      </p:pic>
      <p:pic>
        <p:nvPicPr>
          <p:cNvPr id="35844" name="Picture 4" descr="anka280808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3421" y="1154836"/>
            <a:ext cx="4976788" cy="5189810"/>
          </a:xfrm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 rot="16200000">
            <a:off x="-821085" y="5563673"/>
            <a:ext cx="2008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Приборы </a:t>
            </a:r>
            <a:r>
              <a:rPr lang="en-US" altLang="ru-RU" sz="1800" dirty="0">
                <a:cs typeface="Arial" panose="020B0604020202020204" pitchFamily="34" charset="0"/>
              </a:rPr>
              <a:t>Pamela</a:t>
            </a:r>
            <a:endParaRPr lang="ru-RU" altLang="ru-RU" sz="1800" dirty="0">
              <a:cs typeface="Arial" panose="020B0604020202020204" pitchFamily="34" charset="0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8464956" y="6347620"/>
            <a:ext cx="23574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Избыток позитронов</a:t>
            </a:r>
          </a:p>
        </p:txBody>
      </p:sp>
    </p:spTree>
    <p:extLst>
      <p:ext uri="{BB962C8B-B14F-4D97-AF65-F5344CB8AC3E}">
        <p14:creationId xmlns:p14="http://schemas.microsoft.com/office/powerpoint/2010/main" val="113325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39951" y="-16907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altLang="ru-RU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Гамма-телескопы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88938" y="4676776"/>
            <a:ext cx="4716463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В 2008 году состоялся запуск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гамма-обсерватории GLAST,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получившей затем имя </a:t>
            </a:r>
            <a:r>
              <a:rPr lang="ru-RU" altLang="ru-RU" sz="1800" dirty="0" err="1">
                <a:cs typeface="Arial" panose="020B0604020202020204" pitchFamily="34" charset="0"/>
              </a:rPr>
              <a:t>Fermi</a:t>
            </a:r>
            <a:r>
              <a:rPr lang="ru-RU" altLang="ru-RU" sz="1800" dirty="0">
                <a:cs typeface="Arial" panose="020B0604020202020204" pitchFamily="34" charset="0"/>
              </a:rPr>
              <a:t>. </a:t>
            </a:r>
            <a:br>
              <a:rPr lang="ru-RU" altLang="ru-RU" sz="1800" dirty="0">
                <a:cs typeface="Arial" panose="020B0604020202020204" pitchFamily="34" charset="0"/>
              </a:rPr>
            </a:br>
            <a:r>
              <a:rPr lang="ru-RU" altLang="ru-RU" sz="1800" dirty="0">
                <a:cs typeface="Arial" panose="020B0604020202020204" pitchFamily="34" charset="0"/>
              </a:rPr>
              <a:t>Одной из важнейших задач этого проекта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является обнаружение гамма-лучей,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возникающих при аннигиляции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частиц темного вещества. </a:t>
            </a:r>
          </a:p>
        </p:txBody>
      </p:sp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5105401" y="869974"/>
            <a:ext cx="494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Строятся новые наземные гамма-телескопы</a:t>
            </a:r>
          </a:p>
        </p:txBody>
      </p:sp>
      <p:pic>
        <p:nvPicPr>
          <p:cNvPr id="38918" name="Picture 8" descr="CTA Array, day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1359704"/>
            <a:ext cx="6871009" cy="23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9"/>
          <p:cNvSpPr txBox="1">
            <a:spLocks noChangeArrowheads="1"/>
          </p:cNvSpPr>
          <p:nvPr/>
        </p:nvSpPr>
        <p:spPr bwMode="auto">
          <a:xfrm>
            <a:off x="5021262" y="3696267"/>
            <a:ext cx="37036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Проект </a:t>
            </a:r>
            <a:r>
              <a:rPr lang="en-US" altLang="ru-RU" sz="1800" dirty="0"/>
              <a:t>Cerenkov Telescope Array</a:t>
            </a:r>
            <a:endParaRPr lang="ru-RU" altLang="ru-RU" sz="1800" dirty="0"/>
          </a:p>
        </p:txBody>
      </p:sp>
      <p:pic>
        <p:nvPicPr>
          <p:cNvPr id="38920" name="Picture 11" descr="File:BRM-FD-op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171" y="4071213"/>
            <a:ext cx="3493468" cy="262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 Box 12"/>
          <p:cNvSpPr txBox="1">
            <a:spLocks noChangeArrowheads="1"/>
          </p:cNvSpPr>
          <p:nvPr/>
        </p:nvSpPr>
        <p:spPr bwMode="auto">
          <a:xfrm rot="16200000">
            <a:off x="7324590" y="5508173"/>
            <a:ext cx="182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/>
              <a:t>Telescope array</a:t>
            </a:r>
            <a:endParaRPr lang="ru-RU" altLang="ru-RU" sz="1800" dirty="0"/>
          </a:p>
        </p:txBody>
      </p:sp>
      <p:pic>
        <p:nvPicPr>
          <p:cNvPr id="11" name="Picture 3" descr="glast_po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476" y="960466"/>
            <a:ext cx="4714437" cy="36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su2012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6" y="148684"/>
            <a:ext cx="5599134" cy="442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7" descr="How major Indian cities look at night from sp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44" y="2650274"/>
            <a:ext cx="6095535" cy="406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50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97169" y="0"/>
            <a:ext cx="9905998" cy="190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>
                <a:effectLst/>
              </a:rPr>
              <a:t>Развитие структур</a:t>
            </a:r>
          </a:p>
        </p:txBody>
      </p:sp>
      <p:pic>
        <p:nvPicPr>
          <p:cNvPr id="162821" name="bnr_full2.mpg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619" y="1343144"/>
            <a:ext cx="6921354" cy="5191471"/>
          </a:xfrm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7797414" y="1452719"/>
            <a:ext cx="2811463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Под действием</a:t>
            </a:r>
            <a:br>
              <a:rPr lang="ru-RU" altLang="ru-RU" sz="1800" dirty="0"/>
            </a:br>
            <a:r>
              <a:rPr lang="ru-RU" altLang="ru-RU" sz="1800" dirty="0"/>
              <a:t>гравитации из-за</a:t>
            </a:r>
            <a:br>
              <a:rPr lang="ru-RU" altLang="ru-RU" sz="1800" dirty="0"/>
            </a:br>
            <a:r>
              <a:rPr lang="ru-RU" altLang="ru-RU" sz="1800" dirty="0"/>
              <a:t>изначально </a:t>
            </a:r>
            <a:br>
              <a:rPr lang="ru-RU" altLang="ru-RU" sz="1800" dirty="0"/>
            </a:br>
            <a:r>
              <a:rPr lang="ru-RU" altLang="ru-RU" sz="1800" dirty="0"/>
              <a:t>неоднородного</a:t>
            </a:r>
            <a:br>
              <a:rPr lang="ru-RU" altLang="ru-RU" sz="1800" dirty="0"/>
            </a:br>
            <a:r>
              <a:rPr lang="ru-RU" altLang="ru-RU" sz="1800" dirty="0"/>
              <a:t>распределения </a:t>
            </a:r>
            <a:br>
              <a:rPr lang="ru-RU" altLang="ru-RU" sz="1800" dirty="0"/>
            </a:br>
            <a:r>
              <a:rPr lang="ru-RU" altLang="ru-RU" sz="1800" dirty="0"/>
              <a:t>плотности во Вселенной</a:t>
            </a:r>
            <a:br>
              <a:rPr lang="ru-RU" altLang="ru-RU" sz="1800" dirty="0"/>
            </a:br>
            <a:r>
              <a:rPr lang="ru-RU" altLang="ru-RU" sz="1800" dirty="0"/>
              <a:t>идет рост структуры.</a:t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>К настоящему моменту</a:t>
            </a:r>
            <a:br>
              <a:rPr lang="ru-RU" altLang="ru-RU" sz="1800" dirty="0"/>
            </a:br>
            <a:r>
              <a:rPr lang="ru-RU" altLang="ru-RU" sz="1800" dirty="0"/>
              <a:t>самые крупные</a:t>
            </a:r>
            <a:br>
              <a:rPr lang="ru-RU" altLang="ru-RU" sz="1800" dirty="0"/>
            </a:br>
            <a:r>
              <a:rPr lang="ru-RU" altLang="ru-RU" sz="1800" dirty="0"/>
              <a:t>образования – это</a:t>
            </a:r>
            <a:br>
              <a:rPr lang="ru-RU" altLang="ru-RU" sz="1800" dirty="0"/>
            </a:br>
            <a:r>
              <a:rPr lang="ru-RU" altLang="ru-RU" sz="1800" dirty="0"/>
              <a:t>скопления галактик</a:t>
            </a:r>
          </a:p>
        </p:txBody>
      </p:sp>
    </p:spTree>
    <p:extLst>
      <p:ext uri="{BB962C8B-B14F-4D97-AF65-F5344CB8AC3E}">
        <p14:creationId xmlns:p14="http://schemas.microsoft.com/office/powerpoint/2010/main" val="47273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28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28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82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2821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1420194" y="-373063"/>
            <a:ext cx="9905998" cy="1905000"/>
          </a:xfrm>
        </p:spPr>
        <p:txBody>
          <a:bodyPr/>
          <a:lstStyle/>
          <a:p>
            <a:r>
              <a:rPr lang="ru-RU" altLang="ru-RU" dirty="0"/>
              <a:t>Формирование галактик</a:t>
            </a:r>
          </a:p>
        </p:txBody>
      </p:sp>
      <p:pic>
        <p:nvPicPr>
          <p:cNvPr id="105478" name="Picture 6" descr="darkma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452" y="1044124"/>
            <a:ext cx="6541144" cy="433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cdm_k1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550" y="1056965"/>
            <a:ext cx="4320323" cy="432032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366905" y="5741291"/>
            <a:ext cx="78601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Постепенно формируется галактика, где самым массивным элементом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является гало темной материи.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Как же распределено вещество в этом гало?</a:t>
            </a:r>
          </a:p>
        </p:txBody>
      </p:sp>
    </p:spTree>
    <p:extLst>
      <p:ext uri="{BB962C8B-B14F-4D97-AF65-F5344CB8AC3E}">
        <p14:creationId xmlns:p14="http://schemas.microsoft.com/office/powerpoint/2010/main" val="92694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54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7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5479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471" y="-60324"/>
            <a:ext cx="9905998" cy="1905000"/>
          </a:xfrm>
        </p:spPr>
        <p:txBody>
          <a:bodyPr/>
          <a:lstStyle/>
          <a:p>
            <a:r>
              <a:rPr lang="ru-RU" altLang="ru-RU" dirty="0"/>
              <a:t>Универсальный профиль гало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974144" y="1244511"/>
            <a:ext cx="80501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Navarro, </a:t>
            </a:r>
            <a:r>
              <a:rPr lang="en-US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Frenk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 White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 в 1996-97 гг.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построили численную модель, 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которая была призвана рассчитать распределение вещества в 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гало темной материи в типичной галактике, образовавшейся в процессе 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иерархического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скучивания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6983" name="Picture 7" descr="366629main_image_1408_800-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21" y="2444840"/>
            <a:ext cx="5609137" cy="42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6651625" y="2940051"/>
            <a:ext cx="412702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Было показано, что существует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универсальный профиль, который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не зависит от массы галактики и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от ряда начальных условий.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Также было рассчитано, </a:t>
            </a: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как профиль меняется со временем.</a:t>
            </a:r>
          </a:p>
        </p:txBody>
      </p:sp>
    </p:spTree>
    <p:extLst>
      <p:ext uri="{BB962C8B-B14F-4D97-AF65-F5344CB8AC3E}">
        <p14:creationId xmlns:p14="http://schemas.microsoft.com/office/powerpoint/2010/main" val="165481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/>
          <p:cNvSpPr>
            <a:spLocks noGrp="1" noChangeArrowheads="1"/>
          </p:cNvSpPr>
          <p:nvPr>
            <p:ph type="title"/>
          </p:nvPr>
        </p:nvSpPr>
        <p:spPr>
          <a:xfrm>
            <a:off x="1312671" y="-321330"/>
            <a:ext cx="9905998" cy="1905000"/>
          </a:xfrm>
        </p:spPr>
        <p:txBody>
          <a:bodyPr/>
          <a:lstStyle/>
          <a:p>
            <a:r>
              <a:rPr lang="ru-RU" altLang="ru-RU" dirty="0"/>
              <a:t>Рост гало со временем</a:t>
            </a:r>
          </a:p>
        </p:txBody>
      </p:sp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10" y="1025939"/>
            <a:ext cx="5325605" cy="535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030" name="Line 6"/>
          <p:cNvSpPr>
            <a:spLocks noChangeShapeType="1"/>
          </p:cNvSpPr>
          <p:nvPr/>
        </p:nvSpPr>
        <p:spPr bwMode="auto">
          <a:xfrm>
            <a:off x="3216275" y="6597650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1827214" y="6396038"/>
            <a:ext cx="866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Масса</a:t>
            </a:r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 rot="16200000">
            <a:off x="640028" y="4751705"/>
            <a:ext cx="8787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Время</a:t>
            </a:r>
          </a:p>
        </p:txBody>
      </p:sp>
      <p:sp>
        <p:nvSpPr>
          <p:cNvPr id="129034" name="Line 10"/>
          <p:cNvSpPr>
            <a:spLocks noChangeShapeType="1"/>
          </p:cNvSpPr>
          <p:nvPr/>
        </p:nvSpPr>
        <p:spPr bwMode="auto">
          <a:xfrm>
            <a:off x="1079411" y="1989139"/>
            <a:ext cx="0" cy="2376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7082496" y="1989139"/>
            <a:ext cx="448212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Эволюция гало разной массы.</a:t>
            </a: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Гало небольшой массы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формируются раньше.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Поэтому они и плотнее в любой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заданный момент времени. 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Т.е., плотность гало зависит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от средней плотности вещества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во вселенной на момент коллапса гало.</a:t>
            </a:r>
          </a:p>
        </p:txBody>
      </p:sp>
    </p:spTree>
    <p:extLst>
      <p:ext uri="{BB962C8B-B14F-4D97-AF65-F5344CB8AC3E}">
        <p14:creationId xmlns:p14="http://schemas.microsoft.com/office/powerpoint/2010/main" val="122538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1479395" y="-95251"/>
            <a:ext cx="7772400" cy="1462088"/>
          </a:xfrm>
        </p:spPr>
        <p:txBody>
          <a:bodyPr/>
          <a:lstStyle/>
          <a:p>
            <a:pPr eaLnBrk="1" hangingPunct="1"/>
            <a:r>
              <a:rPr lang="en-US" altLang="ru-RU" dirty="0" err="1" smtClean="0"/>
              <a:t>Illustris</a:t>
            </a:r>
            <a:endParaRPr lang="ru-RU" altLang="ru-RU" dirty="0" smtClean="0"/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 rot="-5400000">
            <a:off x="8920052" y="5379508"/>
            <a:ext cx="1274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1405.3749</a:t>
            </a:r>
          </a:p>
        </p:txBody>
      </p:sp>
      <p:pic>
        <p:nvPicPr>
          <p:cNvPr id="11268" name="Picture 7" descr="illustris_poster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9" y="1008064"/>
            <a:ext cx="3709242" cy="529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74" y="1008064"/>
            <a:ext cx="5398157" cy="529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9543684" y="1213116"/>
            <a:ext cx="224420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Новое численное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моделирование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формирования </a:t>
            </a: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алактик и </a:t>
            </a:r>
          </a:p>
          <a:p>
            <a:pPr eaLnBrk="1" hangingPunct="1"/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крупномасштабной</a:t>
            </a:r>
          </a:p>
          <a:p>
            <a:pPr eaLnBrk="1" hangingPunct="1"/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структуры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1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772400" cy="1462088"/>
          </a:xfrm>
        </p:spPr>
        <p:txBody>
          <a:bodyPr/>
          <a:lstStyle/>
          <a:p>
            <a:pPr eaLnBrk="1" hangingPunct="1"/>
            <a:r>
              <a:rPr lang="ru-RU" altLang="ru-RU" smtClean="0"/>
              <a:t>Крупные галактики</a:t>
            </a: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 rot="-5400000">
            <a:off x="135546" y="5677972"/>
            <a:ext cx="1274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1405.3749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56" y="1125538"/>
            <a:ext cx="556260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6718610" y="5022664"/>
            <a:ext cx="281557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Прямо можно изучать,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как образуются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галактики разного вида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 сравнивать с данными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наблюдений.</a:t>
            </a:r>
          </a:p>
        </p:txBody>
      </p:sp>
    </p:spTree>
    <p:extLst>
      <p:ext uri="{BB962C8B-B14F-4D97-AF65-F5344CB8AC3E}">
        <p14:creationId xmlns:p14="http://schemas.microsoft.com/office/powerpoint/2010/main" val="23541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11" descr="illustris_most_massive_cluster_stars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854" y="205483"/>
            <a:ext cx="4144538" cy="276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3" descr="illustris_most_massive_cluster_dm_annihilation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674" y="2718690"/>
            <a:ext cx="3938138" cy="39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772400" cy="1462088"/>
          </a:xfrm>
        </p:spPr>
        <p:txBody>
          <a:bodyPr/>
          <a:lstStyle/>
          <a:p>
            <a:pPr eaLnBrk="1" hangingPunct="1"/>
            <a:r>
              <a:rPr lang="ru-RU" altLang="ru-RU" smtClean="0"/>
              <a:t>… до самых </a:t>
            </a:r>
            <a:br>
              <a:rPr lang="ru-RU" altLang="ru-RU" smtClean="0"/>
            </a:br>
            <a:r>
              <a:rPr lang="ru-RU" altLang="ru-RU" smtClean="0"/>
              <a:t>до окраин ...</a:t>
            </a: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 rot="16200000">
            <a:off x="-1769065" y="3725346"/>
            <a:ext cx="3942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http://www.illustris-project.org/media/</a:t>
            </a:r>
          </a:p>
        </p:txBody>
      </p:sp>
      <p:pic>
        <p:nvPicPr>
          <p:cNvPr id="14340" name="Picture 7" descr="illustris_box_dmdens_gasvel_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462087"/>
            <a:ext cx="3511007" cy="351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illustris_box_z0124_4panel_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86" y="2155399"/>
            <a:ext cx="3654385" cy="365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56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8418" y="16213"/>
            <a:ext cx="9905998" cy="1905000"/>
          </a:xfrm>
        </p:spPr>
        <p:txBody>
          <a:bodyPr/>
          <a:lstStyle/>
          <a:p>
            <a:r>
              <a:rPr lang="ru-RU" dirty="0" smtClean="0"/>
              <a:t>Основные этапы жизни вселенной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23" y="1995791"/>
            <a:ext cx="4541196" cy="4541196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3531140" y="5437762"/>
            <a:ext cx="6157609" cy="632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725711" y="6167655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Стадия инфляции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4105072" y="4523362"/>
            <a:ext cx="6517532" cy="350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24397" y="4290216"/>
            <a:ext cx="366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Расширение с замедлением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3968885" y="2485418"/>
            <a:ext cx="6896911" cy="948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90689" y="2514919"/>
            <a:ext cx="326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Ускоренное расширение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7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772400" cy="1462088"/>
          </a:xfrm>
        </p:spPr>
        <p:txBody>
          <a:bodyPr/>
          <a:lstStyle/>
          <a:p>
            <a:pPr eaLnBrk="1" hangingPunct="1"/>
            <a:r>
              <a:rPr lang="ru-RU" altLang="ru-RU" smtClean="0"/>
              <a:t>Формирование галактик</a:t>
            </a:r>
          </a:p>
        </p:txBody>
      </p:sp>
      <p:pic>
        <p:nvPicPr>
          <p:cNvPr id="16387" name="Picture 6" descr="http://www.illustris-project.org/static/illustris/media/illustris_hubble_dia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0" y="1216967"/>
            <a:ext cx="7374111" cy="545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7"/>
          <p:cNvSpPr>
            <a:spLocks noChangeArrowheads="1"/>
          </p:cNvSpPr>
          <p:nvPr/>
        </p:nvSpPr>
        <p:spPr bwMode="auto">
          <a:xfrm rot="16200000">
            <a:off x="-1786418" y="4515806"/>
            <a:ext cx="3942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http://www.illustris-project.org/media/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50820" y="1170878"/>
            <a:ext cx="42859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Галактики, полученные в результате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численного моделирования,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неотличимы от наблюдаемых.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Исследуя «компьютерные галактики»,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можно проследить эволюцию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наблюдаемых галактик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определенных типов.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83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772400" cy="1462088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Местная группа галактик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 rot="16200000">
            <a:off x="-12808" y="5430613"/>
            <a:ext cx="1274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1412.2748</a:t>
            </a: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7" y="1203273"/>
            <a:ext cx="6652265" cy="551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7718426" y="3284538"/>
            <a:ext cx="245054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Решены все 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основные проблемы,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связанные 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со свойствами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Местной группы.</a:t>
            </a:r>
          </a:p>
        </p:txBody>
      </p:sp>
    </p:spTree>
    <p:extLst>
      <p:ext uri="{BB962C8B-B14F-4D97-AF65-F5344CB8AC3E}">
        <p14:creationId xmlns:p14="http://schemas.microsoft.com/office/powerpoint/2010/main" val="6507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6" name="Picture 8" descr="Image result for dark matter clu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111" y="281573"/>
            <a:ext cx="4926954" cy="327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925" y="-271346"/>
            <a:ext cx="9905998" cy="1905000"/>
          </a:xfrm>
        </p:spPr>
        <p:txBody>
          <a:bodyPr/>
          <a:lstStyle/>
          <a:p>
            <a:r>
              <a:rPr lang="ru-RU" dirty="0" smtClean="0"/>
              <a:t>Факты и надежды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75742" y="1243728"/>
            <a:ext cx="39095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Темная материя проявляется себя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благодаря своей гравитации: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- в скоплениях галактик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- в отдельных галактиках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- в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линзировании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- в росте структуры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- в полной плотности вселенной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19053" y="4846467"/>
            <a:ext cx="39729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Мы надеемся увидеть: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Прямое взаимодействие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в лабораторных экспериментах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 Результаты аннигиляции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- наблюдая гамма-излучение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- наблюдая античастицы.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0" name="Picture 2" descr="Image result for dark ma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437" y="2442117"/>
            <a:ext cx="3970256" cy="245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Image result for dark matter gala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2" y="3552052"/>
            <a:ext cx="3988404" cy="311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6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52203" y="0"/>
            <a:ext cx="9905998" cy="1905000"/>
          </a:xfrm>
        </p:spPr>
        <p:txBody>
          <a:bodyPr/>
          <a:lstStyle/>
          <a:p>
            <a:r>
              <a:rPr lang="ru-RU" dirty="0" smtClean="0"/>
              <a:t>Вопросы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52186" y="1397967"/>
            <a:ext cx="96904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Если бы темное вещество взаимодействовало с веществом и могло </a:t>
            </a:r>
            <a:br>
              <a:rPr lang="ru-RU" dirty="0" smtClean="0"/>
            </a:br>
            <a:r>
              <a:rPr lang="ru-RU" dirty="0" smtClean="0"/>
              <a:t>    «застревать» в нем и накапливаться, но, разумеется, взаимодействовало бы</a:t>
            </a:r>
            <a:br>
              <a:rPr lang="ru-RU" dirty="0" smtClean="0"/>
            </a:br>
            <a:r>
              <a:rPr lang="ru-RU" dirty="0" smtClean="0"/>
              <a:t>    гораздо слабее, чем обычное вещество само с собой,</a:t>
            </a:r>
            <a:br>
              <a:rPr lang="ru-RU" dirty="0" smtClean="0"/>
            </a:br>
            <a:r>
              <a:rPr lang="ru-RU" dirty="0" smtClean="0"/>
              <a:t>    то как можно было бы обнаружить его присутствие?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7892" y="28055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2. Что </a:t>
            </a:r>
            <a:r>
              <a:rPr lang="ru-RU" dirty="0"/>
              <a:t>происходило бы, если бы в недрах Солнца накапливалось все больше</a:t>
            </a:r>
            <a:br>
              <a:rPr lang="ru-RU" dirty="0"/>
            </a:br>
            <a:r>
              <a:rPr lang="ru-RU" dirty="0"/>
              <a:t> темного вещества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05202" y="354551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3. Что </a:t>
            </a:r>
            <a:r>
              <a:rPr lang="ru-RU" dirty="0"/>
              <a:t>произошло бы, если бы темное вещество быстро накапливалось бы</a:t>
            </a:r>
            <a:br>
              <a:rPr lang="ru-RU" dirty="0"/>
            </a:br>
            <a:r>
              <a:rPr lang="ru-RU" dirty="0"/>
              <a:t> в нейтронных звездах? А в белых карликах?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628" y="4769741"/>
            <a:ext cx="7576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4. Давайте придумаем название для частиц темного вещества.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749511" y="5509722"/>
            <a:ext cx="815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5. Что было бы, если бы темного вещества было в три раза больше?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67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695" y="79196"/>
            <a:ext cx="9905998" cy="1905000"/>
          </a:xfrm>
        </p:spPr>
        <p:txBody>
          <a:bodyPr/>
          <a:lstStyle/>
          <a:p>
            <a:r>
              <a:rPr lang="en-US" dirty="0" smtClean="0"/>
              <a:t>Dark beer vs. dark universe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41412" y="1284543"/>
            <a:ext cx="2224357" cy="5163274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2782111" y="6070060"/>
            <a:ext cx="3229583" cy="377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237362" y="4756826"/>
            <a:ext cx="3161421" cy="622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2237362" y="2344366"/>
            <a:ext cx="4163439" cy="1825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94412" y="6258938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Пространственно-временная пена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651770" y="5194570"/>
            <a:ext cx="433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Стадия замедленного расширения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400800" y="4013225"/>
            <a:ext cx="415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Стадия ускоренного расширения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46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511" y="220493"/>
            <a:ext cx="9905998" cy="1905000"/>
          </a:xfrm>
        </p:spPr>
        <p:txBody>
          <a:bodyPr/>
          <a:lstStyle/>
          <a:p>
            <a:r>
              <a:rPr lang="ru-RU" dirty="0" smtClean="0"/>
              <a:t>Параметры пива</a:t>
            </a:r>
            <a:r>
              <a:rPr lang="en-US" dirty="0" smtClean="0"/>
              <a:t>: </a:t>
            </a:r>
            <a:r>
              <a:rPr lang="ru-RU" dirty="0" smtClean="0"/>
              <a:t>что важно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96502" y="1974715"/>
            <a:ext cx="1992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ВОДА </a:t>
            </a:r>
            <a:endParaRPr lang="ru-RU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513634" y="1740772"/>
            <a:ext cx="46730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1"/>
                </a:solidFill>
              </a:rPr>
              <a:t>Темная энергия</a:t>
            </a:r>
            <a:endParaRPr lang="ru-RU" sz="44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8060" y="3239311"/>
            <a:ext cx="2949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Алкоголь</a:t>
            </a:r>
            <a:endParaRPr lang="ru-RU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5369668" y="2792795"/>
            <a:ext cx="32560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1"/>
                </a:solidFill>
              </a:rPr>
              <a:t>Барионное </a:t>
            </a:r>
          </a:p>
          <a:p>
            <a:r>
              <a:rPr lang="ru-RU" sz="4000" dirty="0" smtClean="0">
                <a:solidFill>
                  <a:schemeClr val="accent1"/>
                </a:solidFill>
              </a:rPr>
              <a:t>вещество </a:t>
            </a:r>
            <a:br>
              <a:rPr lang="ru-RU" sz="4000" dirty="0" smtClean="0">
                <a:solidFill>
                  <a:schemeClr val="accent1"/>
                </a:solidFill>
              </a:rPr>
            </a:br>
            <a:r>
              <a:rPr lang="ru-RU" sz="4000" dirty="0" smtClean="0">
                <a:solidFill>
                  <a:schemeClr val="accent1"/>
                </a:solidFill>
              </a:rPr>
              <a:t>(4-5%!!!!)</a:t>
            </a: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6502" y="5262664"/>
            <a:ext cx="30171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ORIGINAL </a:t>
            </a:r>
            <a:br>
              <a:rPr lang="en-US" sz="4400" dirty="0" smtClean="0"/>
            </a:br>
            <a:r>
              <a:rPr lang="en-US" sz="4400" dirty="0" smtClean="0"/>
              <a:t>GRAVITY</a:t>
            </a:r>
            <a:endParaRPr lang="ru-RU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6585626" y="5262664"/>
            <a:ext cx="29626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1"/>
                </a:solidFill>
              </a:rPr>
              <a:t>Темное </a:t>
            </a:r>
            <a:br>
              <a:rPr lang="ru-RU" sz="4400" dirty="0" smtClean="0">
                <a:solidFill>
                  <a:schemeClr val="accent1"/>
                </a:solidFill>
              </a:rPr>
            </a:br>
            <a:r>
              <a:rPr lang="ru-RU" sz="4400" dirty="0" smtClean="0">
                <a:solidFill>
                  <a:schemeClr val="accent1"/>
                </a:solidFill>
              </a:rPr>
              <a:t>вещество</a:t>
            </a:r>
            <a:endParaRPr lang="ru-RU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7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855"/>
            <a:ext cx="9905998" cy="1905000"/>
          </a:xfrm>
        </p:spPr>
        <p:txBody>
          <a:bodyPr/>
          <a:lstStyle/>
          <a:p>
            <a:r>
              <a:rPr lang="en-US" dirty="0" smtClean="0"/>
              <a:t>Gravity is ……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8" y="93061"/>
            <a:ext cx="5291847" cy="6609297"/>
          </a:xfrm>
        </p:spPr>
      </p:pic>
      <p:sp>
        <p:nvSpPr>
          <p:cNvPr id="5" name="TextBox 4"/>
          <p:cNvSpPr txBox="1"/>
          <p:nvPr/>
        </p:nvSpPr>
        <p:spPr>
          <a:xfrm>
            <a:off x="3673687" y="6333026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Gravity is important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9" y="2757688"/>
            <a:ext cx="6171409" cy="34727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6200000">
            <a:off x="9070107" y="3691096"/>
            <a:ext cx="5809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http://homebrewmanual.com/beer-gravity-chart/</a:t>
            </a:r>
            <a:endParaRPr lang="ru-RU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1799617" y="2169268"/>
            <a:ext cx="2279946" cy="85603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Oh, gravity thou art a 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0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1638" y="-379142"/>
            <a:ext cx="9905998" cy="1905000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Состав вселенной</a:t>
            </a:r>
          </a:p>
        </p:txBody>
      </p:sp>
      <p:pic>
        <p:nvPicPr>
          <p:cNvPr id="14339" name="Picture 5" descr="SYMM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47" y="974315"/>
            <a:ext cx="7525797" cy="57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0" name="AutoShape 7"/>
          <p:cNvSpPr>
            <a:spLocks noChangeArrowheads="1"/>
          </p:cNvSpPr>
          <p:nvPr/>
        </p:nvSpPr>
        <p:spPr bwMode="auto">
          <a:xfrm rot="5400000">
            <a:off x="8339147" y="5552555"/>
            <a:ext cx="863600" cy="1152525"/>
          </a:xfrm>
          <a:custGeom>
            <a:avLst/>
            <a:gdLst>
              <a:gd name="T0" fmla="*/ 604760 w 21600"/>
              <a:gd name="T1" fmla="*/ 0 h 21600"/>
              <a:gd name="T2" fmla="*/ 604760 w 21600"/>
              <a:gd name="T3" fmla="*/ 648722 h 21600"/>
              <a:gd name="T4" fmla="*/ 129420 w 21600"/>
              <a:gd name="T5" fmla="*/ 1152525 h 21600"/>
              <a:gd name="T6" fmla="*/ 863600 w 21600"/>
              <a:gd name="T7" fmla="*/ 324361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1" name="AutoShape 8"/>
          <p:cNvSpPr>
            <a:spLocks noChangeArrowheads="1"/>
          </p:cNvSpPr>
          <p:nvPr/>
        </p:nvSpPr>
        <p:spPr bwMode="auto">
          <a:xfrm>
            <a:off x="8194684" y="4495738"/>
            <a:ext cx="1008063" cy="720725"/>
          </a:xfrm>
          <a:custGeom>
            <a:avLst/>
            <a:gdLst>
              <a:gd name="T0" fmla="*/ 720065 w 21600"/>
              <a:gd name="T1" fmla="*/ 0 h 21600"/>
              <a:gd name="T2" fmla="*/ 432020 w 21600"/>
              <a:gd name="T3" fmla="*/ 240242 h 21600"/>
              <a:gd name="T4" fmla="*/ 0 w 21600"/>
              <a:gd name="T5" fmla="*/ 600638 h 21600"/>
              <a:gd name="T6" fmla="*/ 432020 w 21600"/>
              <a:gd name="T7" fmla="*/ 720725 h 21600"/>
              <a:gd name="T8" fmla="*/ 864041 w 21600"/>
              <a:gd name="T9" fmla="*/ 500503 h 21600"/>
              <a:gd name="T10" fmla="*/ 1008063 w 21600"/>
              <a:gd name="T11" fmla="*/ 240242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8028048" y="3592369"/>
            <a:ext cx="27344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Неизвестные частицы</a:t>
            </a:r>
          </a:p>
          <a:p>
            <a:pPr eaLnBrk="1" hangingPunct="1"/>
            <a:r>
              <a:rPr lang="ru-RU" altLang="ru-RU" dirty="0" err="1"/>
              <a:t>Нейтралино</a:t>
            </a:r>
            <a:r>
              <a:rPr lang="ru-RU" altLang="ru-RU" dirty="0"/>
              <a:t>? </a:t>
            </a:r>
            <a:r>
              <a:rPr lang="ru-RU" altLang="ru-RU" dirty="0" err="1"/>
              <a:t>Аксионы</a:t>
            </a:r>
            <a:r>
              <a:rPr lang="ru-RU" altLang="ru-RU" dirty="0"/>
              <a:t>?</a:t>
            </a:r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8028048" y="6450944"/>
            <a:ext cx="3416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Неизвестные поля или вакуум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28048" y="1079456"/>
            <a:ext cx="3308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Большую часть материи,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заполняющей вселенную,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мы можем наблюдать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лишь косвенными методами.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TM03457485[[fn=Сетчатая]]</Template>
  <TotalTime>2160</TotalTime>
  <Words>755</Words>
  <Application>Microsoft Office PowerPoint</Application>
  <PresentationFormat>Широкоэкранный</PresentationFormat>
  <Paragraphs>223</Paragraphs>
  <Slides>53</Slides>
  <Notes>8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Arial</vt:lpstr>
      <vt:lpstr>Calibri</vt:lpstr>
      <vt:lpstr>Century Gothic</vt:lpstr>
      <vt:lpstr>Tahoma</vt:lpstr>
      <vt:lpstr>Сетка</vt:lpstr>
      <vt:lpstr>Темное вещество</vt:lpstr>
      <vt:lpstr>Презентация PowerPoint</vt:lpstr>
      <vt:lpstr>Расширение вселенной</vt:lpstr>
      <vt:lpstr>Разные вселенные</vt:lpstr>
      <vt:lpstr>Основные этапы жизни вселенной</vt:lpstr>
      <vt:lpstr>Dark beer vs. dark universe</vt:lpstr>
      <vt:lpstr>Параметры пива: что важно</vt:lpstr>
      <vt:lpstr>Gravity is ……</vt:lpstr>
      <vt:lpstr>Состав вселенной</vt:lpstr>
      <vt:lpstr>Презентация PowerPoint</vt:lpstr>
      <vt:lpstr>Hubble Ultra Deep Field</vt:lpstr>
      <vt:lpstr>Формирование галактик</vt:lpstr>
      <vt:lpstr>Формирование скоплений </vt:lpstr>
      <vt:lpstr>Далекое протоскопление галактик</vt:lpstr>
      <vt:lpstr>Формирование структуры</vt:lpstr>
      <vt:lpstr>Темное вещество</vt:lpstr>
      <vt:lpstr>Когда и зачем его придумали?</vt:lpstr>
      <vt:lpstr>Вращение галактик</vt:lpstr>
      <vt:lpstr>Кривые вращения галактик</vt:lpstr>
      <vt:lpstr>Структура галактики и темное вещество. Трехосное гало</vt:lpstr>
      <vt:lpstr>История вселенной</vt:lpstr>
      <vt:lpstr>Реликтовое излучение</vt:lpstr>
      <vt:lpstr>Неожиданное открытие</vt:lpstr>
      <vt:lpstr>Чем важно?</vt:lpstr>
      <vt:lpstr>Плотность вселенной</vt:lpstr>
      <vt:lpstr>Первичный нуклеосинтез</vt:lpstr>
      <vt:lpstr>Нуклеосинтез + Реликт = проблема для барионов</vt:lpstr>
      <vt:lpstr>Сильный прямой аргумент</vt:lpstr>
      <vt:lpstr>Гравитационное линзирование</vt:lpstr>
      <vt:lpstr>Линзирование и оценка массы</vt:lpstr>
      <vt:lpstr>Сильный прямой аргумент</vt:lpstr>
      <vt:lpstr>Столкновение скоплений галактик</vt:lpstr>
      <vt:lpstr>Скелет вселенной</vt:lpstr>
      <vt:lpstr>Волокно темного вещества</vt:lpstr>
      <vt:lpstr>«Мост» между скоплениями</vt:lpstr>
      <vt:lpstr>Стандартная модель элементарных частиц</vt:lpstr>
      <vt:lpstr>Поиск темной материи</vt:lpstr>
      <vt:lpstr>Аннигиляционный сигнал</vt:lpstr>
      <vt:lpstr>Прямые поиски темной материи  в лабораториях на Земле</vt:lpstr>
      <vt:lpstr>Поиски следов аннигиляции</vt:lpstr>
      <vt:lpstr>Гамма-телескопы</vt:lpstr>
      <vt:lpstr>Презентация PowerPoint</vt:lpstr>
      <vt:lpstr>Развитие структур</vt:lpstr>
      <vt:lpstr>Формирование галактик</vt:lpstr>
      <vt:lpstr>Универсальный профиль гало</vt:lpstr>
      <vt:lpstr>Рост гало со временем</vt:lpstr>
      <vt:lpstr>Illustris</vt:lpstr>
      <vt:lpstr>Крупные галактики</vt:lpstr>
      <vt:lpstr>… до самых  до окраин ...</vt:lpstr>
      <vt:lpstr>Формирование галактик</vt:lpstr>
      <vt:lpstr>Местная группа галактик</vt:lpstr>
      <vt:lpstr>Факты и надежды</vt:lpstr>
      <vt:lpstr>Вопросы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Темное вещество</dc:title>
  <dc:creator>Sergei Popov</dc:creator>
  <cp:lastModifiedBy>Sergei Popov</cp:lastModifiedBy>
  <cp:revision>48</cp:revision>
  <dcterms:created xsi:type="dcterms:W3CDTF">2016-11-04T13:06:24Z</dcterms:created>
  <dcterms:modified xsi:type="dcterms:W3CDTF">2017-07-01T21:45:14Z</dcterms:modified>
</cp:coreProperties>
</file>