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62" r:id="rId5"/>
    <p:sldId id="259" r:id="rId6"/>
    <p:sldId id="260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1" r:id="rId17"/>
    <p:sldId id="270" r:id="rId18"/>
    <p:sldId id="273" r:id="rId19"/>
    <p:sldId id="275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rxiv.org/abs/1711.0594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synthesis</a:t>
            </a:r>
            <a:br>
              <a:rPr lang="en-US" dirty="0" smtClean="0"/>
            </a:br>
            <a:r>
              <a:rPr lang="en-US" dirty="0" smtClean="0"/>
              <a:t>of exoplanets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Sergei </a:t>
            </a:r>
            <a:r>
              <a:rPr lang="en-US" dirty="0" err="1" smtClean="0"/>
              <a:t>popov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79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observations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3774" y="6396977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49" y="1785554"/>
            <a:ext cx="7142451" cy="4521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9745" y="2225964"/>
            <a:ext cx="14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69745" y="3463636"/>
            <a:ext cx="3461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Calculations for observable planets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orb</a:t>
            </a:r>
            <a:r>
              <a:rPr lang="en-US" dirty="0" smtClean="0"/>
              <a:t>&lt;10 </a:t>
            </a:r>
            <a:r>
              <a:rPr lang="en-US" dirty="0" err="1" smtClean="0"/>
              <a:t>yrs</a:t>
            </a:r>
            <a:r>
              <a:rPr lang="en-US" dirty="0" smtClean="0"/>
              <a:t>; v&gt;1 m/s)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69745" y="5052291"/>
            <a:ext cx="13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418577" y="5937887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Ida, Lin (2013)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1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Metallicity effect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836340"/>
            <a:ext cx="4771015" cy="4408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48866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5927" y="1737360"/>
            <a:ext cx="4788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line – all stars.</a:t>
            </a:r>
            <a:br>
              <a:rPr lang="en-US" dirty="0" smtClean="0"/>
            </a:br>
            <a:r>
              <a:rPr lang="en-US" dirty="0" smtClean="0"/>
              <a:t>Dashed line – stars with at least one giant planet.</a:t>
            </a:r>
            <a:br>
              <a:rPr lang="en-US" dirty="0" smtClean="0"/>
            </a:br>
            <a:r>
              <a:rPr lang="en-US" dirty="0" smtClean="0"/>
              <a:t>Dotted line – stars with at least low-mass planet.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98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62" y="1829723"/>
            <a:ext cx="4992319" cy="44261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348266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1491" y="1829723"/>
            <a:ext cx="497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Formation and evolution model</a:t>
            </a:r>
            <a:br>
              <a:rPr lang="en-US" dirty="0" smtClean="0"/>
            </a:br>
            <a:r>
              <a:rPr lang="en-US" dirty="0" smtClean="0"/>
              <a:t>allows to estimate the bulk composition of planets.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47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form planets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" y="1847274"/>
            <a:ext cx="9643562" cy="44060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-1018933" y="4995131"/>
            <a:ext cx="236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Lucio Mayer &amp; T. Quinn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76873" y="1847274"/>
            <a:ext cx="20110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Gravitational</a:t>
            </a:r>
            <a:br>
              <a:rPr lang="en-US" dirty="0" smtClean="0"/>
            </a:br>
            <a:r>
              <a:rPr lang="en-US" dirty="0" smtClean="0"/>
              <a:t>instability</a:t>
            </a:r>
            <a:br>
              <a:rPr lang="en-US" dirty="0" smtClean="0"/>
            </a:br>
            <a:r>
              <a:rPr lang="en-US" dirty="0" smtClean="0"/>
              <a:t>in the outer</a:t>
            </a:r>
            <a:br>
              <a:rPr lang="en-US" dirty="0" smtClean="0"/>
            </a:br>
            <a:r>
              <a:rPr lang="en-US" dirty="0" smtClean="0"/>
              <a:t>parts of the disc.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Allows to form </a:t>
            </a:r>
            <a:br>
              <a:rPr lang="en-US" dirty="0" smtClean="0"/>
            </a:br>
            <a:r>
              <a:rPr lang="en-US" dirty="0" smtClean="0"/>
              <a:t>massive planets</a:t>
            </a:r>
            <a:br>
              <a:rPr lang="en-US" dirty="0" smtClean="0"/>
            </a:br>
            <a:r>
              <a:rPr lang="en-US" dirty="0" smtClean="0"/>
              <a:t>out to few tens AU.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Might also work for</a:t>
            </a:r>
            <a:br>
              <a:rPr lang="en-US" dirty="0" smtClean="0"/>
            </a:br>
            <a:r>
              <a:rPr lang="en-US" dirty="0" smtClean="0"/>
              <a:t>brown dwarfs and</a:t>
            </a:r>
            <a:br>
              <a:rPr lang="en-US" dirty="0" smtClean="0"/>
            </a:br>
            <a:r>
              <a:rPr lang="en-US" dirty="0" smtClean="0"/>
              <a:t>very light stars.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231" y="5624945"/>
            <a:ext cx="1993642" cy="500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34" y="6488668"/>
            <a:ext cx="323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new results in </a:t>
            </a:r>
            <a:r>
              <a:rPr lang="ru-RU" dirty="0">
                <a:hlinkClick r:id="rId4" tooltip="Abstract"/>
              </a:rPr>
              <a:t>1711.05948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60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downsizing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0009" y="6421643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1304.4978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6727" y="526473"/>
            <a:ext cx="474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Hypothesis by </a:t>
            </a:r>
            <a:r>
              <a:rPr lang="en-US" dirty="0" err="1" smtClean="0"/>
              <a:t>Nayakshin</a:t>
            </a:r>
            <a:r>
              <a:rPr lang="en-US" dirty="0" smtClean="0"/>
              <a:t> (2010).</a:t>
            </a:r>
            <a:br>
              <a:rPr lang="en-US" dirty="0" smtClean="0"/>
            </a:br>
            <a:r>
              <a:rPr lang="en-US" dirty="0" smtClean="0"/>
              <a:t>It is possible to make solid planets at low orbits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62082" y="1848138"/>
            <a:ext cx="5264348" cy="704850"/>
            <a:chOff x="262082" y="1848138"/>
            <a:chExt cx="5264348" cy="70485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082" y="1848138"/>
              <a:ext cx="2819400" cy="70485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1482" y="1848138"/>
              <a:ext cx="2444948" cy="70485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51245" y="2605423"/>
            <a:ext cx="2819400" cy="1040016"/>
            <a:chOff x="151245" y="2605423"/>
            <a:chExt cx="2819400" cy="1040016"/>
          </a:xfrm>
        </p:grpSpPr>
        <p:sp>
          <p:nvSpPr>
            <p:cNvPr id="8" name="TextBox 7"/>
            <p:cNvSpPr txBox="1"/>
            <p:nvPr/>
          </p:nvSpPr>
          <p:spPr>
            <a:xfrm>
              <a:off x="674254" y="2663766"/>
              <a:ext cx="16092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Fragment mass</a:t>
              </a:r>
              <a:br>
                <a:rPr lang="en-US" dirty="0" smtClean="0"/>
              </a:br>
              <a:r>
                <a:rPr lang="en-US" dirty="0" smtClean="0"/>
                <a:t>just after</a:t>
              </a:r>
              <a:br>
                <a:rPr lang="en-US" dirty="0" smtClean="0"/>
              </a:br>
              <a:r>
                <a:rPr lang="en-US" dirty="0" smtClean="0"/>
                <a:t>fragmentation</a:t>
              </a: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1245" y="2605423"/>
              <a:ext cx="2819400" cy="1040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13745" y="4719782"/>
            <a:ext cx="5564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 a fragment is a disc can result in appearance </a:t>
            </a:r>
            <a:br>
              <a:rPr lang="en-US" dirty="0" smtClean="0"/>
            </a:br>
            <a:r>
              <a:rPr lang="en-US" dirty="0" smtClean="0"/>
              <a:t>of a low-mass planet closer to the star, or in appearance </a:t>
            </a:r>
            <a:br>
              <a:rPr lang="en-US" dirty="0" smtClean="0"/>
            </a:br>
            <a:r>
              <a:rPr lang="en-US" dirty="0" smtClean="0"/>
              <a:t>if a belt of particles.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641" y="3125431"/>
            <a:ext cx="1771650" cy="628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65455" y="3125431"/>
            <a:ext cx="3645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Hill radius becomes smaller</a:t>
            </a:r>
            <a:br>
              <a:rPr lang="en-US" dirty="0" smtClean="0"/>
            </a:br>
            <a:r>
              <a:rPr lang="en-US" dirty="0" smtClean="0"/>
              <a:t>as a planet migrates towards the star.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08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661" y="286603"/>
            <a:ext cx="10457411" cy="1450757"/>
          </a:xfrm>
        </p:spPr>
        <p:txBody>
          <a:bodyPr/>
          <a:lstStyle/>
          <a:p>
            <a:r>
              <a:rPr lang="en-US" dirty="0" smtClean="0"/>
              <a:t>Initial and final semi-major axis distribution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356989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1304.4978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75" y="1833561"/>
            <a:ext cx="9999685" cy="357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22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semi-major axis distribution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74" y="1840345"/>
            <a:ext cx="9949341" cy="3710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403170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1304.4978</a:t>
            </a:r>
          </a:p>
        </p:txBody>
      </p:sp>
    </p:spTree>
    <p:extLst>
      <p:ext uri="{BB962C8B-B14F-4D97-AF65-F5344CB8AC3E}">
        <p14:creationId xmlns:p14="http://schemas.microsoft.com/office/powerpoint/2010/main" val="22085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distribution and planet types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1711.01133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87" y="1861848"/>
            <a:ext cx="9946031" cy="3753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7055" y="5615709"/>
            <a:ext cx="974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brown dwarfs (and even low-mass stars for some parameters) can be produced via this channel.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848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fragment-fragment interaction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6154" y="6347752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1711.01133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6510"/>
            <a:ext cx="101727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8255" y="5680364"/>
            <a:ext cx="152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off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12364" y="5702533"/>
            <a:ext cx="150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161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Ejection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11" y="1830531"/>
            <a:ext cx="5940091" cy="43485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6154" y="6347752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1711.01133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44509" y="1921164"/>
            <a:ext cx="3875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fragments are ejected.</a:t>
            </a:r>
            <a:br>
              <a:rPr lang="en-US" dirty="0" smtClean="0"/>
            </a:br>
            <a:r>
              <a:rPr lang="en-US" dirty="0" smtClean="0"/>
              <a:t>So, this mechanism of planet formation</a:t>
            </a:r>
            <a:br>
              <a:rPr lang="en-US" dirty="0" smtClean="0"/>
            </a:br>
            <a:r>
              <a:rPr lang="en-US" dirty="0" smtClean="0"/>
              <a:t>can be an important contributor</a:t>
            </a:r>
            <a:br>
              <a:rPr lang="en-US" dirty="0" smtClean="0"/>
            </a:br>
            <a:r>
              <a:rPr lang="en-US" dirty="0" smtClean="0"/>
              <a:t>to the population of free-floating</a:t>
            </a:r>
            <a:br>
              <a:rPr lang="en-US" dirty="0" smtClean="0"/>
            </a:br>
            <a:r>
              <a:rPr lang="en-US" dirty="0" smtClean="0"/>
              <a:t>planets and brown dwarfs.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73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Population synthesis in astrophysics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87498" y="1879167"/>
            <a:ext cx="11877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400" dirty="0"/>
              <a:t>A population synthesis  is a method </a:t>
            </a:r>
            <a:r>
              <a:rPr lang="en-US" altLang="ru-RU" sz="2400" dirty="0" smtClean="0"/>
              <a:t>of </a:t>
            </a:r>
            <a:r>
              <a:rPr lang="en-US" altLang="ru-RU" sz="2400" dirty="0"/>
              <a:t>a direct modeling </a:t>
            </a:r>
            <a:r>
              <a:rPr lang="en-US" altLang="ru-RU" sz="2400" dirty="0" smtClean="0"/>
              <a:t>of relatively </a:t>
            </a:r>
            <a:r>
              <a:rPr lang="en-US" altLang="ru-RU" sz="2400" dirty="0"/>
              <a:t>large populations </a:t>
            </a:r>
            <a:endParaRPr lang="en-US" altLang="ru-RU" sz="2400" dirty="0" smtClean="0"/>
          </a:p>
          <a:p>
            <a:pPr algn="ctr"/>
            <a:r>
              <a:rPr lang="en-US" altLang="ru-RU" sz="2400" dirty="0" smtClean="0"/>
              <a:t>of weakly </a:t>
            </a:r>
            <a:r>
              <a:rPr lang="en-US" altLang="ru-RU" sz="2400" dirty="0"/>
              <a:t>interacting objects </a:t>
            </a:r>
            <a:r>
              <a:rPr lang="en-US" altLang="ru-RU" sz="2400" dirty="0" smtClean="0"/>
              <a:t>with </a:t>
            </a:r>
            <a:r>
              <a:rPr lang="en-US" altLang="ru-RU" sz="2400" dirty="0"/>
              <a:t>non-trivial evolution. </a:t>
            </a:r>
          </a:p>
          <a:p>
            <a:pPr algn="ctr"/>
            <a:r>
              <a:rPr lang="en-US" altLang="ru-RU" sz="2400" dirty="0"/>
              <a:t>As a rule, the evolution of the objects </a:t>
            </a:r>
            <a:r>
              <a:rPr lang="en-US" altLang="ru-RU" sz="2400" dirty="0" smtClean="0"/>
              <a:t>is </a:t>
            </a:r>
            <a:r>
              <a:rPr lang="en-US" altLang="ru-RU" sz="2400" dirty="0"/>
              <a:t>followed from their birth </a:t>
            </a:r>
            <a:r>
              <a:rPr lang="en-US" altLang="ru-RU" sz="2400" dirty="0" smtClean="0"/>
              <a:t>up </a:t>
            </a:r>
            <a:r>
              <a:rPr lang="en-US" altLang="ru-RU" sz="2400" dirty="0"/>
              <a:t>to the present moment.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505923" y="6488668"/>
            <a:ext cx="18807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 err="1" smtClean="0"/>
              <a:t>astro-ph</a:t>
            </a:r>
            <a:r>
              <a:rPr lang="en-US" altLang="ru-RU" dirty="0" smtClean="0"/>
              <a:t>/0411792</a:t>
            </a:r>
            <a:endParaRPr lang="en-US" altLang="ru-RU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05923" y="3079496"/>
            <a:ext cx="541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solidFill>
                  <a:schemeClr val="accent1"/>
                </a:solidFill>
              </a:rPr>
              <a:t>Evolutionary and Empirical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169085" y="3896026"/>
            <a:ext cx="62166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ru-RU" u="sng" dirty="0"/>
              <a:t>Evolutionary PS.</a:t>
            </a:r>
            <a:r>
              <a:rPr lang="en-US" altLang="ru-RU" dirty="0"/>
              <a:t/>
            </a:r>
            <a:br>
              <a:rPr lang="en-US" altLang="ru-RU" dirty="0"/>
            </a:br>
            <a:r>
              <a:rPr lang="en-US" altLang="ru-RU" dirty="0"/>
              <a:t>The evolution is followed from some early stage.</a:t>
            </a:r>
          </a:p>
          <a:p>
            <a:r>
              <a:rPr lang="en-US" altLang="ru-RU" dirty="0"/>
              <a:t>      Typically, an artificial population is formed</a:t>
            </a:r>
            <a:br>
              <a:rPr lang="en-US" altLang="ru-RU" dirty="0"/>
            </a:br>
            <a:r>
              <a:rPr lang="en-US" altLang="ru-RU" dirty="0"/>
              <a:t>(especially, in Monte Carlo simulations)</a:t>
            </a:r>
          </a:p>
          <a:p>
            <a:pPr>
              <a:buFontTx/>
              <a:buAutoNum type="arabicPeriod" startAt="2"/>
            </a:pPr>
            <a:r>
              <a:rPr lang="en-US" altLang="ru-RU" u="sng" dirty="0"/>
              <a:t>Empirical PS.</a:t>
            </a:r>
          </a:p>
          <a:p>
            <a:r>
              <a:rPr lang="en-US" altLang="ru-RU" dirty="0"/>
              <a:t>      It is used, for example, to study integral properties</a:t>
            </a:r>
            <a:br>
              <a:rPr lang="en-US" altLang="ru-RU" dirty="0"/>
            </a:br>
            <a:r>
              <a:rPr lang="en-US" altLang="ru-RU" dirty="0"/>
              <a:t>(</a:t>
            </a:r>
            <a:r>
              <a:rPr lang="en-US" altLang="ru-RU" dirty="0" err="1"/>
              <a:t>spe</a:t>
            </a:r>
            <a:r>
              <a:rPr lang="ru-RU" altLang="ru-RU" dirty="0"/>
              <a:t>с</a:t>
            </a:r>
            <a:r>
              <a:rPr lang="en-US" altLang="ru-RU" dirty="0" err="1"/>
              <a:t>tra</a:t>
            </a:r>
            <a:r>
              <a:rPr lang="en-US" altLang="ru-RU" dirty="0"/>
              <a:t>) of unresolved populations.</a:t>
            </a:r>
          </a:p>
          <a:p>
            <a:r>
              <a:rPr lang="en-US" altLang="ru-RU" dirty="0"/>
              <a:t>      A library of spectra is used to predict integral properties.</a:t>
            </a:r>
          </a:p>
        </p:txBody>
      </p:sp>
    </p:spTree>
    <p:extLst>
      <p:ext uri="{BB962C8B-B14F-4D97-AF65-F5344CB8AC3E}">
        <p14:creationId xmlns:p14="http://schemas.microsoft.com/office/powerpoint/2010/main" val="12573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30" y="1899660"/>
            <a:ext cx="9966756" cy="3771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791200"/>
            <a:ext cx="161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systems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16800" y="5745018"/>
            <a:ext cx="205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Non-typical systems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6154" y="6347752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1711.01133</a:t>
            </a:r>
          </a:p>
        </p:txBody>
      </p:sp>
    </p:spTree>
    <p:extLst>
      <p:ext uri="{BB962C8B-B14F-4D97-AF65-F5344CB8AC3E}">
        <p14:creationId xmlns:p14="http://schemas.microsoft.com/office/powerpoint/2010/main" val="84451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5309" y="2050473"/>
            <a:ext cx="5426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1402.7086 Planet Population Synthesis W. Benz et al.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539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2" y="259125"/>
            <a:ext cx="5346934" cy="31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099" y="3845923"/>
            <a:ext cx="2494356" cy="212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1538477" y="2837873"/>
            <a:ext cx="498664" cy="2420373"/>
          </a:xfrm>
          <a:prstGeom prst="curvedLeft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70746" y="1589162"/>
            <a:ext cx="2089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u="sng" dirty="0">
                <a:latin typeface="Tahoma" panose="020B0604030504040204" pitchFamily="34" charset="0"/>
              </a:rPr>
              <a:t>Ingredients</a:t>
            </a:r>
            <a:r>
              <a:rPr lang="ru-RU" altLang="ru-RU" u="sng" dirty="0">
                <a:latin typeface="Tahoma" panose="020B0604030504040204" pitchFamily="34" charset="0"/>
              </a:rPr>
              <a:t>:</a:t>
            </a:r>
            <a:br>
              <a:rPr lang="ru-RU" altLang="ru-RU" u="sng" dirty="0">
                <a:latin typeface="Tahoma" panose="020B0604030504040204" pitchFamily="34" charset="0"/>
              </a:rPr>
            </a:br>
            <a:r>
              <a:rPr lang="ru-RU" altLang="ru-RU" dirty="0">
                <a:latin typeface="Tahoma" panose="020B0604030504040204" pitchFamily="34" charset="0"/>
              </a:rPr>
              <a:t>- </a:t>
            </a:r>
            <a:r>
              <a:rPr lang="en-US" altLang="ru-RU" dirty="0">
                <a:latin typeface="Tahoma" panose="020B0604030504040204" pitchFamily="34" charset="0"/>
              </a:rPr>
              <a:t>initial condition</a:t>
            </a:r>
            <a:r>
              <a:rPr lang="ru-RU" altLang="ru-RU" dirty="0">
                <a:latin typeface="Tahoma" panose="020B0604030504040204" pitchFamily="34" charset="0"/>
              </a:rPr>
              <a:t/>
            </a:r>
            <a:br>
              <a:rPr lang="ru-RU" altLang="ru-RU" dirty="0">
                <a:latin typeface="Tahoma" panose="020B0604030504040204" pitchFamily="34" charset="0"/>
              </a:rPr>
            </a:br>
            <a:r>
              <a:rPr lang="ru-RU" altLang="ru-RU" dirty="0">
                <a:latin typeface="Tahoma" panose="020B0604030504040204" pitchFamily="34" charset="0"/>
              </a:rPr>
              <a:t>- </a:t>
            </a:r>
            <a:r>
              <a:rPr lang="en-US" altLang="ru-RU" dirty="0">
                <a:latin typeface="Tahoma" panose="020B0604030504040204" pitchFamily="34" charset="0"/>
              </a:rPr>
              <a:t>evolutionary laws</a:t>
            </a:r>
            <a:endParaRPr lang="en-US" altLang="ru-RU" u="sng" dirty="0">
              <a:latin typeface="Tahoma" panose="020B0604030504040204" pitchFamily="34" charset="0"/>
            </a:endParaRP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3477635" y="4724845"/>
            <a:ext cx="1524000" cy="1403350"/>
            <a:chOff x="1584" y="3312"/>
            <a:chExt cx="960" cy="884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rot="10800000">
              <a:off x="1584" y="3312"/>
              <a:ext cx="960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584" y="3792"/>
              <a:ext cx="91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ru-RU" i="1">
                  <a:solidFill>
                    <a:schemeClr val="accent1"/>
                  </a:solidFill>
                  <a:latin typeface="Tahoma" panose="020B0604030504040204" pitchFamily="34" charset="0"/>
                </a:rPr>
                <a:t>Modeling </a:t>
              </a:r>
              <a:br>
                <a:rPr lang="en-US" altLang="ru-RU" i="1">
                  <a:solidFill>
                    <a:schemeClr val="accent1"/>
                  </a:solidFill>
                  <a:latin typeface="Tahoma" panose="020B0604030504040204" pitchFamily="34" charset="0"/>
                </a:rPr>
              </a:br>
              <a:r>
                <a:rPr lang="en-US" altLang="ru-RU" i="1">
                  <a:solidFill>
                    <a:schemeClr val="accent1"/>
                  </a:solidFill>
                  <a:latin typeface="Tahoma" panose="020B0604030504040204" pitchFamily="34" charset="0"/>
                </a:rPr>
                <a:t>observations</a:t>
              </a:r>
            </a:p>
          </p:txBody>
        </p:sp>
      </p:grpSp>
      <p:sp>
        <p:nvSpPr>
          <p:cNvPr id="15" name="AutoShape 8"/>
          <p:cNvSpPr>
            <a:spLocks noChangeArrowheads="1"/>
          </p:cNvSpPr>
          <p:nvPr/>
        </p:nvSpPr>
        <p:spPr bwMode="auto">
          <a:xfrm rot="10800000">
            <a:off x="7730745" y="4724845"/>
            <a:ext cx="762000" cy="457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346796" y="5955400"/>
            <a:ext cx="2168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Tahoma" panose="020B0604030504040204" pitchFamily="34" charset="0"/>
              </a:rPr>
              <a:t>«</a:t>
            </a:r>
            <a:r>
              <a:rPr lang="en-US" altLang="ru-RU" dirty="0">
                <a:latin typeface="Tahoma" panose="020B0604030504040204" pitchFamily="34" charset="0"/>
              </a:rPr>
              <a:t>Artificial universe</a:t>
            </a:r>
            <a:r>
              <a:rPr lang="ru-RU" altLang="ru-RU" dirty="0">
                <a:latin typeface="Tahoma" panose="020B0604030504040204" pitchFamily="34" charset="0"/>
              </a:rPr>
              <a:t>»</a:t>
            </a:r>
            <a:endParaRPr lang="en-US" altLang="ru-RU" dirty="0">
              <a:latin typeface="Tahoma" panose="020B0604030504040204" pitchFamily="34" charset="0"/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55" y="3808378"/>
            <a:ext cx="2167337" cy="21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0" y="5943529"/>
            <a:ext cx="32234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Tahoma" panose="020B0604030504040204" pitchFamily="34" charset="0"/>
              </a:rPr>
              <a:t>«</a:t>
            </a:r>
            <a:r>
              <a:rPr lang="en-US" altLang="ru-RU" dirty="0" smtClean="0">
                <a:latin typeface="Tahoma" panose="020B0604030504040204" pitchFamily="34" charset="0"/>
              </a:rPr>
              <a:t>Artificial observed universe</a:t>
            </a:r>
            <a:r>
              <a:rPr lang="ru-RU" altLang="ru-RU" dirty="0">
                <a:latin typeface="Tahoma" panose="020B0604030504040204" pitchFamily="34" charset="0"/>
              </a:rPr>
              <a:t>»</a:t>
            </a:r>
            <a:endParaRPr lang="en-US" altLang="ru-RU" dirty="0">
              <a:latin typeface="Tahoma" panose="020B0604030504040204" pitchFamily="34" charset="0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2" y="3808378"/>
            <a:ext cx="2862696" cy="214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00" y="956562"/>
            <a:ext cx="2494356" cy="24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14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17" y="75334"/>
            <a:ext cx="7629525" cy="6153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37063" y="6439753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</p:spTree>
    <p:extLst>
      <p:ext uri="{BB962C8B-B14F-4D97-AF65-F5344CB8AC3E}">
        <p14:creationId xmlns:p14="http://schemas.microsoft.com/office/powerpoint/2010/main" val="139744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PS model </a:t>
            </a:r>
            <a:br>
              <a:rPr lang="en-US" dirty="0" smtClean="0"/>
            </a:br>
            <a:r>
              <a:rPr lang="en-US" dirty="0" smtClean="0"/>
              <a:t>for exoplanets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3977" y="6375462"/>
            <a:ext cx="260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Ida, Lin </a:t>
            </a:r>
            <a:r>
              <a:rPr lang="en-US" dirty="0" err="1" smtClean="0"/>
              <a:t>astro-ph</a:t>
            </a:r>
            <a:r>
              <a:rPr lang="en-US" dirty="0" smtClean="0"/>
              <a:t>/0312144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673" y="146938"/>
            <a:ext cx="6275243" cy="6627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1737360"/>
            <a:ext cx="4687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Authors modeled formation and migration (I&amp;II)</a:t>
            </a:r>
            <a:br>
              <a:rPr lang="en-US" dirty="0" smtClean="0"/>
            </a:br>
            <a:r>
              <a:rPr lang="en-US" dirty="0" smtClean="0"/>
              <a:t>of exoplanets in order to reproduce so-called</a:t>
            </a:r>
            <a:br>
              <a:rPr lang="en-US" dirty="0" smtClean="0"/>
            </a:br>
            <a:r>
              <a:rPr lang="en-US" dirty="0" smtClean="0"/>
              <a:t>“desert” in mass-semi-major axis distribution</a:t>
            </a:r>
            <a:br>
              <a:rPr lang="en-US" dirty="0" smtClean="0"/>
            </a:br>
            <a:r>
              <a:rPr lang="en-US" dirty="0" smtClean="0"/>
              <a:t>(masses 10-100 Earth mass, and a&lt;3 AU).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98041" y="5452132"/>
            <a:ext cx="1511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Red- giants;</a:t>
            </a:r>
            <a:br>
              <a:rPr lang="en-US" dirty="0" smtClean="0"/>
            </a:br>
            <a:r>
              <a:rPr lang="en-US" dirty="0" smtClean="0"/>
              <a:t>green – rocky;</a:t>
            </a:r>
            <a:br>
              <a:rPr lang="en-US" dirty="0" smtClean="0"/>
            </a:br>
            <a:r>
              <a:rPr lang="en-US" dirty="0" smtClean="0"/>
              <a:t>blue – ice.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3977" y="2872509"/>
            <a:ext cx="20783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ingredients: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Disk model;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Accretion model;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Migration model.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3977" y="4507345"/>
            <a:ext cx="3496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rate of type I migration</a:t>
            </a:r>
            <a:br>
              <a:rPr lang="en-US" dirty="0" smtClean="0"/>
            </a:br>
            <a:r>
              <a:rPr lang="en-US" dirty="0" smtClean="0"/>
              <a:t>was significantly reduced </a:t>
            </a:r>
            <a:br>
              <a:rPr lang="en-US" dirty="0" smtClean="0"/>
            </a:br>
            <a:r>
              <a:rPr lang="en-US" dirty="0" smtClean="0"/>
              <a:t>to avoid rapid planet displacement.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25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tracks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1819564"/>
            <a:ext cx="6326714" cy="4436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8727" y="6474691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Ida, Lin 2013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01527" y="1921164"/>
            <a:ext cx="1336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 - rock</a:t>
            </a:r>
            <a:br>
              <a:rPr lang="en-US" dirty="0" smtClean="0"/>
            </a:br>
            <a:r>
              <a:rPr lang="en-US" dirty="0" smtClean="0"/>
              <a:t>Red     - gas </a:t>
            </a:r>
            <a:br>
              <a:rPr lang="en-US" dirty="0" smtClean="0"/>
            </a:br>
            <a:r>
              <a:rPr lang="en-US" dirty="0" smtClean="0"/>
              <a:t>Blue    - ice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552" y="2844494"/>
            <a:ext cx="4324350" cy="2495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04727" y="5504873"/>
            <a:ext cx="150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= 0.1; f</a:t>
            </a:r>
            <a:r>
              <a:rPr lang="en-US" baseline="-25000" dirty="0" smtClean="0"/>
              <a:t>d,0</a:t>
            </a:r>
            <a:r>
              <a:rPr lang="en-US" dirty="0" smtClean="0"/>
              <a:t>=2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6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Mordasini</a:t>
            </a:r>
            <a:r>
              <a:rPr lang="en-US" dirty="0" smtClean="0"/>
              <a:t> et al. models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61" y="1858569"/>
            <a:ext cx="5286380" cy="434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98961" y="6455715"/>
            <a:ext cx="99251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0904.2524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7818" y="1858569"/>
            <a:ext cx="57310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Mordanisi</a:t>
            </a:r>
            <a:r>
              <a:rPr lang="en-US" dirty="0" smtClean="0"/>
              <a:t> et al. published a series of papers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0904.2524, 0904.2542, 1101.0513, </a:t>
            </a:r>
            <a:r>
              <a:rPr lang="en-US" dirty="0" smtClean="0"/>
              <a:t>1201.1036)</a:t>
            </a:r>
            <a:br>
              <a:rPr lang="en-US" dirty="0" smtClean="0"/>
            </a:br>
            <a:r>
              <a:rPr lang="en-US" dirty="0" smtClean="0"/>
              <a:t>on population synthesis of exoplanets,</a:t>
            </a:r>
            <a:br>
              <a:rPr lang="en-US" dirty="0" smtClean="0"/>
            </a:br>
            <a:r>
              <a:rPr lang="en-US" dirty="0" smtClean="0"/>
              <a:t>using an approach generally similar to the one</a:t>
            </a:r>
            <a:br>
              <a:rPr lang="en-US" dirty="0" smtClean="0"/>
            </a:br>
            <a:r>
              <a:rPr lang="en-US" dirty="0" smtClean="0"/>
              <a:t>by Ida, Lin.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this studies were continued in </a:t>
            </a:r>
          </a:p>
          <a:p>
            <a:r>
              <a:rPr lang="en-US" dirty="0" smtClean="0"/>
              <a:t>1206.6103</a:t>
            </a:r>
            <a:r>
              <a:rPr lang="en-US" dirty="0"/>
              <a:t>, 1206.3303, </a:t>
            </a:r>
            <a:r>
              <a:rPr lang="en-US" dirty="0" smtClean="0"/>
              <a:t>1708.00868.</a:t>
            </a:r>
            <a:br>
              <a:rPr lang="en-US" dirty="0" smtClean="0"/>
            </a:br>
            <a:r>
              <a:rPr lang="en-US" dirty="0" smtClean="0"/>
              <a:t>A review is </a:t>
            </a:r>
            <a:r>
              <a:rPr lang="en-US" dirty="0"/>
              <a:t>given in </a:t>
            </a:r>
            <a:r>
              <a:rPr lang="en-US" dirty="0" smtClean="0"/>
              <a:t>1402.7086.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important step is too include planet-planet interactions.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separate subject is to follow long-term evolution.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67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– semi-major axis distribution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95" y="1814943"/>
            <a:ext cx="4765387" cy="40988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48866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062" y="1814943"/>
            <a:ext cx="5948671" cy="4110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6544" y="5925126"/>
            <a:ext cx="199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Alibert</a:t>
            </a:r>
            <a:r>
              <a:rPr lang="en-US" dirty="0" smtClean="0"/>
              <a:t> et al. (2013)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96727" y="5925126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Ida, Lin (2013)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85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distribution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48866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95" y="1817113"/>
            <a:ext cx="4823114" cy="4371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3709" y="1817113"/>
            <a:ext cx="3357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still not absolutely clear,</a:t>
            </a:r>
            <a:br>
              <a:rPr lang="en-US" dirty="0" smtClean="0"/>
            </a:br>
            <a:r>
              <a:rPr lang="en-US" dirty="0" smtClean="0"/>
              <a:t>if the so-called “planetary desert”</a:t>
            </a:r>
            <a:br>
              <a:rPr lang="en-US" dirty="0" smtClean="0"/>
            </a:br>
            <a:r>
              <a:rPr lang="en-US" dirty="0" smtClean="0"/>
              <a:t>exist or not.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22022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27836</TotalTime>
  <Words>311</Words>
  <Application>Microsoft Office PowerPoint</Application>
  <PresentationFormat>Широкоэкранный</PresentationFormat>
  <Paragraphs>85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Ретро</vt:lpstr>
      <vt:lpstr>Population synthesis of exoplanets</vt:lpstr>
      <vt:lpstr>Population synthesis in astrophysics</vt:lpstr>
      <vt:lpstr>Презентация PowerPoint</vt:lpstr>
      <vt:lpstr>Презентация PowerPoint</vt:lpstr>
      <vt:lpstr>The first PS model  for exoplanets</vt:lpstr>
      <vt:lpstr>Individual tracks</vt:lpstr>
      <vt:lpstr>Mordasini et al. models</vt:lpstr>
      <vt:lpstr>Mass – semi-major axis distribution</vt:lpstr>
      <vt:lpstr>Mass distribution</vt:lpstr>
      <vt:lpstr>Comparison with observations</vt:lpstr>
      <vt:lpstr>Metallicity effect</vt:lpstr>
      <vt:lpstr>Composition</vt:lpstr>
      <vt:lpstr>Another way to form planets</vt:lpstr>
      <vt:lpstr>Tidal downsizing</vt:lpstr>
      <vt:lpstr>Initial and final semi-major axis distribution</vt:lpstr>
      <vt:lpstr>Mass and semi-major axis distribution</vt:lpstr>
      <vt:lpstr>Mass distribution and planet types</vt:lpstr>
      <vt:lpstr>Role of fragment-fragment interaction</vt:lpstr>
      <vt:lpstr>Ejection</vt:lpstr>
      <vt:lpstr>System architecture</vt:lpstr>
      <vt:lpstr>Literature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synthesis of exoplanets</dc:title>
  <dc:creator>Sergei Popov</dc:creator>
  <cp:lastModifiedBy>Sergei Popov</cp:lastModifiedBy>
  <cp:revision>39</cp:revision>
  <dcterms:created xsi:type="dcterms:W3CDTF">2017-09-25T08:16:08Z</dcterms:created>
  <dcterms:modified xsi:type="dcterms:W3CDTF">2017-11-22T10:19:58Z</dcterms:modified>
</cp:coreProperties>
</file>