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9"/>
  </p:notes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9" r:id="rId12"/>
    <p:sldId id="270" r:id="rId13"/>
    <p:sldId id="266" r:id="rId14"/>
    <p:sldId id="268" r:id="rId15"/>
    <p:sldId id="271" r:id="rId16"/>
    <p:sldId id="273" r:id="rId17"/>
    <p:sldId id="275" r:id="rId18"/>
    <p:sldId id="272" r:id="rId19"/>
    <p:sldId id="274" r:id="rId20"/>
    <p:sldId id="280" r:id="rId21"/>
    <p:sldId id="276" r:id="rId22"/>
    <p:sldId id="284" r:id="rId23"/>
    <p:sldId id="277" r:id="rId24"/>
    <p:sldId id="278" r:id="rId25"/>
    <p:sldId id="279" r:id="rId26"/>
    <p:sldId id="286" r:id="rId27"/>
    <p:sldId id="287" r:id="rId28"/>
    <p:sldId id="288" r:id="rId29"/>
    <p:sldId id="281" r:id="rId30"/>
    <p:sldId id="282" r:id="rId31"/>
    <p:sldId id="283" r:id="rId32"/>
    <p:sldId id="285" r:id="rId33"/>
    <p:sldId id="289" r:id="rId34"/>
    <p:sldId id="290" r:id="rId35"/>
    <p:sldId id="291" r:id="rId36"/>
    <p:sldId id="292" r:id="rId37"/>
    <p:sldId id="26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717" autoAdjust="0"/>
  </p:normalViewPr>
  <p:slideViewPr>
    <p:cSldViewPr snapToGrid="0">
      <p:cViewPr varScale="1">
        <p:scale>
          <a:sx n="79" d="100"/>
          <a:sy n="79" d="100"/>
        </p:scale>
        <p:origin x="11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6B51-E67F-43A1-8E59-38CD631A1E59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E48F7-5ACB-4EEE-B94D-7B209BDDC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4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http://www.nhm.ac.uk/natureplus/community/research/earth_sciences_news/meteorites/blog/2014/06/04/welcome-to-the-meteorite-group-blog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http://www.psrd.hawaii.edu/Sept02/isotopicAges.html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E48F7-5ACB-4EEE-B94D-7B209BDDC9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24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3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3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4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9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4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6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5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9DD718-5640-4499-8E18-52F185EEA223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AB0E10-1A5B-4F2C-94CE-8C8D505E6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53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tplanet.net/2013/08/02/the-grand-tack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Sergei </a:t>
            </a:r>
            <a:r>
              <a:rPr lang="en-US" dirty="0" err="1" smtClean="0"/>
              <a:t>popov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0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MMSN model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637161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Desch</a:t>
            </a:r>
            <a:r>
              <a:rPr lang="en-US" dirty="0" smtClean="0"/>
              <a:t> 2007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87" y="2198132"/>
            <a:ext cx="6978641" cy="283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847" y="182880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the Nice model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80" y="2313800"/>
            <a:ext cx="2352675" cy="60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017" y="3180945"/>
            <a:ext cx="324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Gas/solid = 67 (i.e. solids = 1.5%)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41098" y="5296270"/>
            <a:ext cx="8657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positions: Jupiter – 5.45 AU; Saturn – 8.18 AU; Neptune – 11.5 AU; Uranus – 14.2 AU</a:t>
            </a:r>
          </a:p>
          <a:p>
            <a:r>
              <a:rPr lang="en-US" dirty="0" smtClean="0"/>
              <a:t>Uranus and Neptune change places during migration!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5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density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42" y="1893733"/>
            <a:ext cx="4133850" cy="695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637161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Desch</a:t>
            </a:r>
            <a:r>
              <a:rPr lang="en-US" dirty="0" smtClean="0"/>
              <a:t> 2007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96" y="130230"/>
            <a:ext cx="5769921" cy="6065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42" y="2805949"/>
            <a:ext cx="5029200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847" y="3706238"/>
            <a:ext cx="4612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Steep profile is achieved thanks to </a:t>
            </a:r>
            <a:br>
              <a:rPr lang="en-US" dirty="0" smtClean="0"/>
            </a:br>
            <a:r>
              <a:rPr lang="en-US" dirty="0" err="1" smtClean="0"/>
              <a:t>photoevaporation</a:t>
            </a:r>
            <a:r>
              <a:rPr lang="en-US" dirty="0" smtClean="0"/>
              <a:t> of the outer parts of the disc</a:t>
            </a:r>
            <a:br>
              <a:rPr lang="en-US" dirty="0" smtClean="0"/>
            </a:br>
            <a:r>
              <a:rPr lang="en-US" dirty="0" smtClean="0"/>
              <a:t>due to influence of a massive star.</a:t>
            </a:r>
          </a:p>
          <a:p>
            <a:r>
              <a:rPr lang="en-US" dirty="0" smtClean="0"/>
              <a:t>Mass partly flows out to compensate losses.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the isolation mass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45" y="1911363"/>
            <a:ext cx="5572125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637161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Desch</a:t>
            </a:r>
            <a:r>
              <a:rPr lang="en-US" dirty="0" smtClean="0"/>
              <a:t> 2007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87183" y="2042809"/>
            <a:ext cx="5080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lines – total amount of solids in each planet.</a:t>
            </a:r>
          </a:p>
          <a:p>
            <a:endParaRPr lang="en-US" dirty="0"/>
          </a:p>
          <a:p>
            <a:r>
              <a:rPr lang="en-US" dirty="0" smtClean="0"/>
              <a:t>Planets collect almost all available solids</a:t>
            </a:r>
            <a:br>
              <a:rPr lang="en-US" dirty="0" smtClean="0"/>
            </a:br>
            <a:r>
              <a:rPr lang="en-US" dirty="0" smtClean="0"/>
              <a:t>in their feeding zones.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5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evolution of the Solar system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2141" y="640582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1501.03101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2" y="1845418"/>
            <a:ext cx="5789823" cy="4331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28425" y="1932967"/>
            <a:ext cx="6063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On each plot the 19 curves </a:t>
            </a:r>
            <a:r>
              <a:rPr lang="en-US" dirty="0" smtClean="0">
                <a:latin typeface="Arial" panose="020B0604020202020204" pitchFamily="34" charset="0"/>
              </a:rPr>
              <a:t>represent </a:t>
            </a:r>
            <a:r>
              <a:rPr lang="en-US" dirty="0">
                <a:latin typeface="Arial" panose="020B0604020202020204" pitchFamily="34" charset="0"/>
              </a:rPr>
              <a:t>intervals of 250 </a:t>
            </a:r>
            <a:r>
              <a:rPr lang="en-US" dirty="0" err="1">
                <a:latin typeface="Arial" panose="020B0604020202020204" pitchFamily="34" charset="0"/>
              </a:rPr>
              <a:t>Myr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</a:rPr>
              <a:t>Each curve </a:t>
            </a:r>
            <a:r>
              <a:rPr lang="en-US" dirty="0">
                <a:latin typeface="Arial" panose="020B0604020202020204" pitchFamily="34" charset="0"/>
              </a:rPr>
              <a:t>is based on 1001 solutions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with </a:t>
            </a:r>
            <a:r>
              <a:rPr lang="en-US" dirty="0">
                <a:latin typeface="Arial" panose="020B0604020202020204" pitchFamily="34" charset="0"/>
              </a:rPr>
              <a:t>very </a:t>
            </a:r>
            <a:r>
              <a:rPr lang="en-US" dirty="0" smtClean="0">
                <a:latin typeface="Arial" panose="020B0604020202020204" pitchFamily="34" charset="0"/>
              </a:rPr>
              <a:t>close initial </a:t>
            </a:r>
            <a:r>
              <a:rPr lang="en-US" dirty="0">
                <a:latin typeface="Arial" panose="020B0604020202020204" pitchFamily="34" charset="0"/>
              </a:rPr>
              <a:t>conditions.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</a:rPr>
              <a:t>variation of </a:t>
            </a:r>
            <a:r>
              <a:rPr lang="en-US" dirty="0" smtClean="0">
                <a:latin typeface="Arial" panose="020B0604020202020204" pitchFamily="34" charset="0"/>
              </a:rPr>
              <a:t>these curves </a:t>
            </a:r>
            <a:r>
              <a:rPr lang="en-US" dirty="0">
                <a:latin typeface="Arial" panose="020B0604020202020204" pitchFamily="34" charset="0"/>
              </a:rPr>
              <a:t>reflects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</a:rPr>
              <a:t>chaotic </a:t>
            </a:r>
            <a:r>
              <a:rPr lang="en-US" dirty="0" smtClean="0">
                <a:latin typeface="Arial" panose="020B0604020202020204" pitchFamily="34" charset="0"/>
              </a:rPr>
              <a:t>diffusion </a:t>
            </a:r>
            <a:r>
              <a:rPr lang="en-US" dirty="0">
                <a:latin typeface="Arial" panose="020B0604020202020204" pitchFamily="34" charset="0"/>
              </a:rPr>
              <a:t>of the </a:t>
            </a:r>
            <a:r>
              <a:rPr lang="en-US" dirty="0" smtClean="0">
                <a:latin typeface="Arial" panose="020B0604020202020204" pitchFamily="34" charset="0"/>
              </a:rPr>
              <a:t>solutions (</a:t>
            </a:r>
            <a:r>
              <a:rPr lang="en-US" dirty="0" err="1" smtClean="0">
                <a:latin typeface="Arial" panose="020B0604020202020204" pitchFamily="34" charset="0"/>
              </a:rPr>
              <a:t>Laskar</a:t>
            </a:r>
            <a:r>
              <a:rPr lang="en-US" dirty="0" smtClean="0">
                <a:latin typeface="Arial" panose="020B0604020202020204" pitchFamily="34" charset="0"/>
              </a:rPr>
              <a:t> 2008). 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3" y="145915"/>
            <a:ext cx="8254176" cy="6182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6528" y="1945532"/>
            <a:ext cx="3155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papers in Nature in 2005: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Planet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heavy bombardment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Jupiter </a:t>
            </a:r>
            <a:r>
              <a:rPr lang="en-US" dirty="0" err="1" smtClean="0"/>
              <a:t>Troyans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696528" y="3699858"/>
            <a:ext cx="2363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giant planets +</a:t>
            </a:r>
            <a:br>
              <a:rPr lang="en-US" dirty="0" smtClean="0"/>
            </a:br>
            <a:r>
              <a:rPr lang="en-US" dirty="0" smtClean="0"/>
              <a:t> a disc of </a:t>
            </a:r>
            <a:r>
              <a:rPr lang="en-US" dirty="0" err="1" smtClean="0"/>
              <a:t>planetesimals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the mass 35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Earth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5061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migration in the Nice model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25685" y="1867711"/>
            <a:ext cx="7091464" cy="4338536"/>
            <a:chOff x="3531140" y="1838528"/>
            <a:chExt cx="6916366" cy="424125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31140" y="1838528"/>
              <a:ext cx="6916366" cy="42412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34" y="1930940"/>
              <a:ext cx="6720191" cy="4032115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 rot="16200000">
            <a:off x="255564" y="5297632"/>
            <a:ext cx="144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wikipedia.org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95503" y="6361889"/>
            <a:ext cx="19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Tsiganis</a:t>
            </a:r>
            <a:r>
              <a:rPr lang="en-US" dirty="0" smtClean="0"/>
              <a:t> et al. 2005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heavy bombardment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3" y="1852612"/>
            <a:ext cx="4724400" cy="3152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352" y="3080294"/>
            <a:ext cx="4836674" cy="3204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766" y="6478621"/>
            <a:ext cx="195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Gomes et al. 2005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293" y="5005387"/>
            <a:ext cx="4709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While the gas disk is still existing not all particles</a:t>
            </a:r>
            <a:br>
              <a:rPr lang="en-US" dirty="0" smtClean="0"/>
            </a:br>
            <a:r>
              <a:rPr lang="en-US" dirty="0" smtClean="0"/>
              <a:t>can survive long enough. </a:t>
            </a:r>
            <a:br>
              <a:rPr lang="en-US" dirty="0" smtClean="0"/>
            </a:br>
            <a:r>
              <a:rPr lang="en-US" dirty="0" smtClean="0"/>
              <a:t>Thus, the inner edge of the </a:t>
            </a:r>
            <a:r>
              <a:rPr lang="en-US" dirty="0" err="1" smtClean="0"/>
              <a:t>planetesimals</a:t>
            </a:r>
            <a:r>
              <a:rPr lang="en-US" dirty="0" smtClean="0"/>
              <a:t> disc</a:t>
            </a:r>
            <a:br>
              <a:rPr lang="en-US" dirty="0" smtClean="0"/>
            </a:br>
            <a:r>
              <a:rPr lang="en-US" dirty="0" smtClean="0"/>
              <a:t>appears at ~15-16 AU.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49352" y="1879965"/>
            <a:ext cx="420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of the disc of </a:t>
            </a:r>
            <a:r>
              <a:rPr lang="en-US" dirty="0" err="1" smtClean="0"/>
              <a:t>planetesimals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determines the rate of planet migration.</a:t>
            </a:r>
            <a:br>
              <a:rPr lang="en-US" dirty="0" smtClean="0"/>
            </a:br>
            <a:r>
              <a:rPr lang="en-US" dirty="0" smtClean="0"/>
              <a:t>Thus, the time of 1:2 resonance crossing</a:t>
            </a:r>
            <a:br>
              <a:rPr lang="en-US" dirty="0" smtClean="0"/>
            </a:br>
            <a:r>
              <a:rPr lang="en-US" dirty="0" smtClean="0"/>
              <a:t>depends on the position of the disc’s edge.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86026" y="3180945"/>
            <a:ext cx="16742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Jupiter-Saturn</a:t>
            </a:r>
            <a:br>
              <a:rPr lang="en-US" dirty="0" smtClean="0"/>
            </a:br>
            <a:r>
              <a:rPr lang="en-US" dirty="0" smtClean="0"/>
              <a:t>1:2 resonance</a:t>
            </a:r>
            <a:br>
              <a:rPr lang="en-US" dirty="0" smtClean="0"/>
            </a:br>
            <a:r>
              <a:rPr lang="en-US" dirty="0" smtClean="0"/>
              <a:t>is crossed at</a:t>
            </a:r>
            <a:br>
              <a:rPr lang="en-US" dirty="0" smtClean="0"/>
            </a:br>
            <a:r>
              <a:rPr lang="en-US" dirty="0" smtClean="0"/>
              <a:t>~600-900 </a:t>
            </a:r>
            <a:r>
              <a:rPr lang="en-US" dirty="0" err="1" smtClean="0"/>
              <a:t>Myrs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formation.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7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96" y="108423"/>
            <a:ext cx="6202396" cy="6106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2766" y="6478621"/>
            <a:ext cx="195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Gomes et al. 2005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67657" y="28660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 err="1" smtClean="0">
                <a:solidFill>
                  <a:srgbClr val="FF0000"/>
                </a:solidFill>
              </a:rPr>
              <a:t>Myr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6353" y="30067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879 </a:t>
            </a:r>
            <a:r>
              <a:rPr lang="en-US" dirty="0" err="1" smtClean="0">
                <a:solidFill>
                  <a:srgbClr val="FF0000"/>
                </a:solidFill>
              </a:rPr>
              <a:t>Myr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4774" y="309339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882 </a:t>
            </a:r>
            <a:r>
              <a:rPr lang="en-US" dirty="0" err="1" smtClean="0">
                <a:solidFill>
                  <a:srgbClr val="FF0000"/>
                </a:solidFill>
              </a:rPr>
              <a:t>Myr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2434" y="311274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+200Myr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19" y="1838528"/>
            <a:ext cx="3577519" cy="4376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5847" y="4406630"/>
            <a:ext cx="1534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Mass accreted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by the Moon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60" y="2042809"/>
            <a:ext cx="1406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LHB lasted</a:t>
            </a:r>
            <a:br>
              <a:rPr lang="en-US" dirty="0" smtClean="0"/>
            </a:br>
            <a:r>
              <a:rPr lang="en-US" dirty="0" smtClean="0"/>
              <a:t>for ~100 </a:t>
            </a:r>
            <a:r>
              <a:rPr lang="en-US" dirty="0" err="1" smtClean="0"/>
              <a:t>Myr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4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model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590"/>
            <a:ext cx="12192000" cy="4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 secular evolution:</a:t>
            </a:r>
            <a:br>
              <a:rPr lang="en-US" dirty="0" smtClean="0"/>
            </a:br>
            <a:r>
              <a:rPr lang="en-US" dirty="0" smtClean="0"/>
              <a:t>resonance crossing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31132" y="6371617"/>
            <a:ext cx="219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Morbidelli</a:t>
            </a:r>
            <a:r>
              <a:rPr lang="en-US" dirty="0" smtClean="0"/>
              <a:t> et al. 2009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9" y="1883518"/>
            <a:ext cx="6359189" cy="22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63438"/>
            <a:ext cx="67490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evolution in the gas disc Jupiter and Saturn are in 3:2 resonance.</a:t>
            </a:r>
            <a:br>
              <a:rPr lang="en-US" dirty="0" smtClean="0"/>
            </a:br>
            <a:r>
              <a:rPr lang="en-US" dirty="0" smtClean="0"/>
              <a:t>At this stage eccentricities and inclinations are low.</a:t>
            </a:r>
            <a:br>
              <a:rPr lang="en-US" dirty="0" smtClean="0"/>
            </a:br>
            <a:r>
              <a:rPr lang="en-US" dirty="0" smtClean="0"/>
              <a:t>It is non-trivial to explain present-day eccentricities and inclinations.</a:t>
            </a:r>
            <a:br>
              <a:rPr lang="en-US" dirty="0" smtClean="0"/>
            </a:br>
            <a:r>
              <a:rPr lang="en-US" dirty="0" smtClean="0"/>
              <a:t>It was proposed that it  can be potentially solved </a:t>
            </a:r>
            <a:br>
              <a:rPr lang="en-US" dirty="0" smtClean="0"/>
            </a:br>
            <a:r>
              <a:rPr lang="en-US" dirty="0" smtClean="0"/>
              <a:t>if these planets crossed resonances</a:t>
            </a:r>
            <a:br>
              <a:rPr lang="en-US" dirty="0" smtClean="0"/>
            </a:br>
            <a:r>
              <a:rPr lang="en-US" dirty="0" smtClean="0"/>
              <a:t>and interacted with ice giants</a:t>
            </a:r>
            <a:r>
              <a:rPr lang="ru-RU" dirty="0" smtClean="0"/>
              <a:t> </a:t>
            </a:r>
            <a:r>
              <a:rPr lang="en-US" dirty="0" smtClean="0"/>
              <a:t>on eccentric orbits.</a:t>
            </a:r>
            <a:br>
              <a:rPr lang="en-US" dirty="0" smtClean="0"/>
            </a:br>
            <a:r>
              <a:rPr lang="en-US" dirty="0" smtClean="0"/>
              <a:t>But strong interaction of an ice giant with Saturn is a better option.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719" y="4265042"/>
            <a:ext cx="5355076" cy="1917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9" y="1809968"/>
            <a:ext cx="2353588" cy="2382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6200000">
            <a:off x="8315996" y="2838812"/>
            <a:ext cx="175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planetplanet.net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9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464110" y="2611844"/>
            <a:ext cx="2355273" cy="354710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 age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63782" y="1874982"/>
            <a:ext cx="46948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age is determined due to meteorite studies.</a:t>
            </a:r>
            <a:br>
              <a:rPr lang="en-US" dirty="0" smtClean="0"/>
            </a:br>
            <a:r>
              <a:rPr lang="en-US" dirty="0" smtClean="0"/>
              <a:t>Chondrites are made of non-processed matter.</a:t>
            </a:r>
            <a:br>
              <a:rPr lang="en-US" dirty="0" smtClean="0"/>
            </a:br>
            <a:r>
              <a:rPr lang="en-US" baseline="30000" dirty="0" smtClean="0"/>
              <a:t>26</a:t>
            </a:r>
            <a:r>
              <a:rPr lang="en-US" dirty="0" smtClean="0"/>
              <a:t>Al half life-time 730 </a:t>
            </a:r>
            <a:r>
              <a:rPr lang="en-US" dirty="0" err="1" smtClean="0"/>
              <a:t>kyrs</a:t>
            </a:r>
            <a:r>
              <a:rPr lang="en-US" dirty="0" smtClean="0"/>
              <a:t> (-&gt; </a:t>
            </a:r>
            <a:r>
              <a:rPr lang="en-US" baseline="30000" dirty="0" smtClean="0"/>
              <a:t>26</a:t>
            </a:r>
            <a:r>
              <a:rPr lang="en-US" dirty="0" smtClean="0"/>
              <a:t>Mg).</a:t>
            </a:r>
            <a:br>
              <a:rPr lang="en-US" dirty="0" smtClean="0"/>
            </a:br>
            <a:r>
              <a:rPr lang="en-US" dirty="0" smtClean="0"/>
              <a:t>CAI – Ca-Al Inclusions.</a:t>
            </a:r>
            <a:br>
              <a:rPr lang="en-US" dirty="0" smtClean="0"/>
            </a:br>
            <a:r>
              <a:rPr lang="en-US" dirty="0" smtClean="0"/>
              <a:t>Al-Mg – short lived, U-</a:t>
            </a:r>
            <a:r>
              <a:rPr lang="en-US" dirty="0" err="1" smtClean="0"/>
              <a:t>Pb</a:t>
            </a:r>
            <a:r>
              <a:rPr lang="en-US" dirty="0" smtClean="0"/>
              <a:t> – long lived.</a:t>
            </a:r>
          </a:p>
          <a:p>
            <a:r>
              <a:rPr lang="en-US" dirty="0" smtClean="0"/>
              <a:t>4.567 </a:t>
            </a:r>
            <a:r>
              <a:rPr lang="en-US" dirty="0" err="1" smtClean="0"/>
              <a:t>Gyrs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99" y="148981"/>
            <a:ext cx="2229371" cy="15094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6200000">
            <a:off x="10272105" y="770946"/>
            <a:ext cx="15055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http://www.nhm.ac.uk</a:t>
            </a:r>
            <a:endParaRPr lang="ru-RU" sz="11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74" y="2632363"/>
            <a:ext cx="2571663" cy="34174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5" y="3554774"/>
            <a:ext cx="4033647" cy="26998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6200000">
            <a:off x="-628674" y="5443984"/>
            <a:ext cx="144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wikipedia.org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00349" y="5885671"/>
            <a:ext cx="288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uranium in CAIs -&gt; </a:t>
            </a:r>
            <a:r>
              <a:rPr lang="en-US" dirty="0" err="1" smtClean="0"/>
              <a:t>Pb-Pb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9" y="1904114"/>
            <a:ext cx="5132193" cy="36491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16200000">
            <a:off x="10047342" y="3545383"/>
            <a:ext cx="3981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http://www.psrd.hawaii.edu/Sept02/Al26clock.html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34133" y="6408735"/>
            <a:ext cx="8333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details at http</a:t>
            </a:r>
            <a:r>
              <a:rPr lang="en-US" dirty="0"/>
              <a:t>://www.tulane.edu/~sanelson/eens211/radiometric_dating.htm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2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studies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0469" y="1843915"/>
            <a:ext cx="352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Role of initial resonance conditions </a:t>
            </a:r>
          </a:p>
          <a:p>
            <a:r>
              <a:rPr lang="en-US" dirty="0" smtClean="0"/>
              <a:t>for all four giants.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5915" y="64008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1004.5414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5" y="3188117"/>
            <a:ext cx="4380437" cy="3106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86" y="1778027"/>
            <a:ext cx="4316984" cy="3010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176" y="3180944"/>
            <a:ext cx="4251007" cy="30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508" y="1845713"/>
            <a:ext cx="2137406" cy="2745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of the original Nice model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9" y="2354679"/>
            <a:ext cx="5695950" cy="1666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629" y="1737360"/>
            <a:ext cx="470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(resonant) conditions in the Nice II model.</a:t>
            </a:r>
            <a:br>
              <a:rPr lang="en-US" dirty="0" smtClean="0"/>
            </a:br>
            <a:r>
              <a:rPr lang="en-US" dirty="0" smtClean="0"/>
              <a:t>+ a disc which is now more massive 50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Earth</a:t>
            </a:r>
            <a:endParaRPr lang="ru-RU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54629" y="6381344"/>
            <a:ext cx="192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Levison</a:t>
            </a:r>
            <a:r>
              <a:rPr lang="en-US" dirty="0" smtClean="0"/>
              <a:t> et al. 2011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629" y="4021554"/>
            <a:ext cx="4619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between disc particles (stirring) and</a:t>
            </a:r>
            <a:br>
              <a:rPr lang="en-US" dirty="0" smtClean="0"/>
            </a:br>
            <a:r>
              <a:rPr lang="en-US" dirty="0" smtClean="0"/>
              <a:t>eccentricity of planets are important factors</a:t>
            </a:r>
            <a:br>
              <a:rPr lang="en-US" dirty="0" smtClean="0"/>
            </a:br>
            <a:r>
              <a:rPr lang="en-US" dirty="0" smtClean="0"/>
              <a:t>for planets-disc interaction.</a:t>
            </a:r>
            <a:br>
              <a:rPr lang="en-US" dirty="0" smtClean="0"/>
            </a:br>
            <a:r>
              <a:rPr lang="en-US" dirty="0" smtClean="0"/>
              <a:t>Internal ice giant might have larger eccentricity</a:t>
            </a:r>
            <a:br>
              <a:rPr lang="en-US" dirty="0" smtClean="0"/>
            </a:br>
            <a:r>
              <a:rPr lang="en-US" dirty="0" smtClean="0"/>
              <a:t>after evolution in the gas disc.</a:t>
            </a:r>
            <a:br>
              <a:rPr lang="en-US" dirty="0" smtClean="0"/>
            </a:br>
            <a:r>
              <a:rPr lang="en-US" dirty="0" smtClean="0"/>
              <a:t>Interaction of this planet with the disc of</a:t>
            </a:r>
            <a:br>
              <a:rPr lang="en-US" dirty="0" smtClean="0"/>
            </a:br>
            <a:r>
              <a:rPr lang="en-US" dirty="0" err="1" smtClean="0"/>
              <a:t>planetesimals</a:t>
            </a:r>
            <a:r>
              <a:rPr lang="en-US" dirty="0" smtClean="0"/>
              <a:t> can result in the instability in the</a:t>
            </a:r>
            <a:br>
              <a:rPr lang="en-US" dirty="0" smtClean="0"/>
            </a:br>
            <a:r>
              <a:rPr lang="en-US" dirty="0" smtClean="0"/>
              <a:t>planetary system.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067" y="1864142"/>
            <a:ext cx="2064798" cy="2726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865" y="3484842"/>
            <a:ext cx="2256408" cy="28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 (and solutions?)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67319" y="1945532"/>
            <a:ext cx="3780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Problem: light Mars</a:t>
            </a:r>
          </a:p>
          <a:p>
            <a:r>
              <a:rPr lang="en-US" dirty="0" smtClean="0"/>
              <a:t>Solution: cut </a:t>
            </a:r>
            <a:r>
              <a:rPr lang="en-US" dirty="0" err="1" smtClean="0"/>
              <a:t>planetesimal</a:t>
            </a:r>
            <a:r>
              <a:rPr lang="en-US" dirty="0" smtClean="0"/>
              <a:t> disc at 1 AU</a:t>
            </a:r>
          </a:p>
          <a:p>
            <a:r>
              <a:rPr lang="en-US" dirty="0" smtClean="0"/>
              <a:t>How: Jupiter!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7" y="2577525"/>
            <a:ext cx="6525314" cy="36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tack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977" y="175099"/>
            <a:ext cx="7948545" cy="6070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" y="1926077"/>
            <a:ext cx="3918529" cy="2204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26" y="4328809"/>
            <a:ext cx="3366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by Walsh et al. (2011).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Explains why Mars is small</a:t>
            </a:r>
            <a:br>
              <a:rPr lang="en-US" dirty="0" smtClean="0"/>
            </a:br>
            <a:r>
              <a:rPr lang="en-US" dirty="0" smtClean="0"/>
              <a:t>(truncation of </a:t>
            </a:r>
            <a:r>
              <a:rPr lang="en-US" dirty="0" err="1" smtClean="0"/>
              <a:t>planetesimals</a:t>
            </a:r>
            <a:r>
              <a:rPr lang="en-US" dirty="0" smtClean="0"/>
              <a:t> disc).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6434584"/>
            <a:ext cx="791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 simple introduction at https</a:t>
            </a:r>
            <a:r>
              <a:rPr lang="en-US" dirty="0"/>
              <a:t>://planetplanet.net/2013/08/02/the-grand-tack/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6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tack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60" y="82939"/>
            <a:ext cx="7358846" cy="62232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207" y="6293238"/>
            <a:ext cx="8249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planetplanet.net/2013/08/02/the-grand-tack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/>
              <a:t>movies at http://perso.astrophy.u-bordeaux.fr/SRaymond/movies_grandtack.html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7" y="1919799"/>
            <a:ext cx="4140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Grand tack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36" y="1825658"/>
            <a:ext cx="6477570" cy="44000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01549"/>
            <a:ext cx="7691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http://perso.astrophy.u-bordeaux.fr/SRaymond/movies_grandtack.html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1825658"/>
            <a:ext cx="35494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Jupiter and Saturn form earlier than</a:t>
            </a:r>
            <a:br>
              <a:rPr lang="en-US" dirty="0" smtClean="0"/>
            </a:br>
            <a:r>
              <a:rPr lang="en-US" dirty="0" smtClean="0"/>
              <a:t>terrestrial planets.</a:t>
            </a:r>
            <a:br>
              <a:rPr lang="en-US" dirty="0" smtClean="0"/>
            </a:br>
            <a:r>
              <a:rPr lang="en-US" dirty="0" smtClean="0"/>
              <a:t>Thus, it is possible to influence the</a:t>
            </a:r>
            <a:br>
              <a:rPr lang="en-US" dirty="0" smtClean="0"/>
            </a:br>
            <a:r>
              <a:rPr lang="en-US" dirty="0" smtClean="0"/>
              <a:t>disc of </a:t>
            </a:r>
            <a:r>
              <a:rPr lang="en-US" dirty="0" err="1" smtClean="0"/>
              <a:t>planetesimals</a:t>
            </a:r>
            <a:r>
              <a:rPr lang="en-US" dirty="0" smtClean="0"/>
              <a:t> (</a:t>
            </a:r>
            <a:r>
              <a:rPr lang="en-US" dirty="0" err="1" smtClean="0"/>
              <a:t>emryos</a:t>
            </a:r>
            <a:r>
              <a:rPr lang="en-US" dirty="0" smtClean="0"/>
              <a:t> for</a:t>
            </a:r>
            <a:br>
              <a:rPr lang="en-US" dirty="0" smtClean="0"/>
            </a:br>
            <a:r>
              <a:rPr lang="en-US" dirty="0" smtClean="0"/>
              <a:t>terrestrial planets) with giants,</a:t>
            </a:r>
            <a:br>
              <a:rPr lang="en-US" dirty="0" smtClean="0"/>
            </a:br>
            <a:r>
              <a:rPr lang="en-US" dirty="0" smtClean="0"/>
              <a:t>if they can migrate closer to the</a:t>
            </a:r>
            <a:br>
              <a:rPr lang="en-US" dirty="0" smtClean="0"/>
            </a:br>
            <a:r>
              <a:rPr lang="en-US" dirty="0" smtClean="0"/>
              <a:t>region of solid planets formation.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Tack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137" y="136085"/>
            <a:ext cx="6274644" cy="6125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2480" y="6396095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1201.5177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6230" y="1955260"/>
            <a:ext cx="416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of calculation of planet migration</a:t>
            </a:r>
            <a:br>
              <a:rPr lang="en-US" dirty="0" smtClean="0"/>
            </a:br>
            <a:r>
              <a:rPr lang="en-US" dirty="0" smtClean="0"/>
              <a:t>from the original paper Walsh et al. (2011)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0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bodies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01" y="87852"/>
            <a:ext cx="6351326" cy="61086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2480" y="6396095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1201.5177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1926077"/>
            <a:ext cx="4225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orbits of small bodies</a:t>
            </a:r>
            <a:br>
              <a:rPr lang="en-US" dirty="0" smtClean="0"/>
            </a:br>
            <a:r>
              <a:rPr lang="en-US" dirty="0" smtClean="0"/>
              <a:t>from the original paper Walsh et al. (2011).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0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956" y="89373"/>
            <a:ext cx="6368771" cy="6165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2480" y="6396095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1201.5177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03" y="1890895"/>
            <a:ext cx="4707891" cy="4363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77625">
            <a:off x="1398390" y="2577831"/>
            <a:ext cx="2382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Observed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events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8731" y="6393784"/>
            <a:ext cx="7953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http://perso.astrophy.u-bordeaux.fr/SRaymond/movies_grandtack.html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4" y="1832116"/>
            <a:ext cx="3568127" cy="2859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2" y="3439240"/>
            <a:ext cx="3550595" cy="2846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98" y="1832116"/>
            <a:ext cx="3528832" cy="2829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18" y="3513978"/>
            <a:ext cx="3461544" cy="27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lived </a:t>
            </a:r>
            <a:r>
              <a:rPr lang="en-US" dirty="0" err="1" smtClean="0"/>
              <a:t>isotops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42164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1001.5444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14" y="1838400"/>
            <a:ext cx="9953366" cy="44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of </a:t>
            </a:r>
            <a:r>
              <a:rPr lang="en-US" dirty="0" err="1" smtClean="0"/>
              <a:t>planetesimals</a:t>
            </a:r>
            <a:r>
              <a:rPr lang="en-US" dirty="0" smtClean="0"/>
              <a:t>: truncation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8731" y="6393784"/>
            <a:ext cx="7953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http://perso.astrophy.u-bordeaux.fr/SRaymond/movies_grandtack.html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1" y="1828799"/>
            <a:ext cx="5387197" cy="4309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66" y="1828800"/>
            <a:ext cx="5389194" cy="43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on Earth from C-type asteroids</a:t>
            </a:r>
            <a:endParaRPr lang="ru-RU" dirty="0"/>
          </a:p>
        </p:txBody>
      </p:sp>
      <p:pic>
        <p:nvPicPr>
          <p:cNvPr id="3" name="GT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1127" y="1830118"/>
            <a:ext cx="8868991" cy="44344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6153" y="6384056"/>
            <a:ext cx="7976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http://perso.astrophy.u-bordeaux.fr/SRaymond/movies_grandtack.html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distribution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7" y="1900034"/>
            <a:ext cx="4370129" cy="4267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395113"/>
            <a:ext cx="7963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http://perso.astrophy.u-bordeaux.fr/SRaymond/movies_grandtack.html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42" y="1834931"/>
            <a:ext cx="4618612" cy="43975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93911" y="633001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1409.6340</a:t>
            </a:r>
          </a:p>
        </p:txBody>
      </p:sp>
    </p:spTree>
    <p:extLst>
      <p:ext uri="{BB962C8B-B14F-4D97-AF65-F5344CB8AC3E}">
        <p14:creationId xmlns:p14="http://schemas.microsoft.com/office/powerpoint/2010/main" val="28978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 and Grand Tack: details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7238" y="639609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1701.02775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" y="1984443"/>
            <a:ext cx="6177051" cy="4218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9446" y="3693825"/>
            <a:ext cx="1783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bserved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18" y="1984443"/>
            <a:ext cx="5883728" cy="42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comparison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7238" y="639609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1701.02775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38" y="1882028"/>
            <a:ext cx="5861218" cy="436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94" y="1953233"/>
            <a:ext cx="1343025" cy="26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8196" y="2431915"/>
            <a:ext cx="407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Slightly larger than the observed value,</a:t>
            </a:r>
            <a:br>
              <a:rPr lang="en-US" dirty="0" smtClean="0"/>
            </a:br>
            <a:r>
              <a:rPr lang="en-US" dirty="0" smtClean="0"/>
              <a:t>but reasonable considering uncertainties.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formation and Grand Tack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3417" y="6488668"/>
            <a:ext cx="589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https://www.hou.usra.edu/meetings/lpsc2014/pdf/2274.pdf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01" y="1820896"/>
            <a:ext cx="4836876" cy="4442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32" y="1820896"/>
            <a:ext cx="4856048" cy="44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and Venus in Grand Tack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3417" y="6488668"/>
            <a:ext cx="589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https://www.hou.usra.edu/meetings/lpsc2014/pdf/2274.pdf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39" y="1812993"/>
            <a:ext cx="4552950" cy="4457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152" y="1784418"/>
            <a:ext cx="455252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052537"/>
            <a:ext cx="104174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Solar system formation        </a:t>
            </a:r>
            <a:r>
              <a:rPr lang="ru-RU" dirty="0" smtClean="0"/>
              <a:t>1501.03101</a:t>
            </a:r>
            <a:r>
              <a:rPr lang="en-US" dirty="0" smtClean="0"/>
              <a:t> </a:t>
            </a:r>
            <a:r>
              <a:rPr lang="en-US" dirty="0"/>
              <a:t>The formation of the solar system S. </a:t>
            </a:r>
            <a:r>
              <a:rPr lang="en-US" dirty="0" err="1"/>
              <a:t>Pfalzner</a:t>
            </a:r>
            <a:r>
              <a:rPr lang="en-US" dirty="0"/>
              <a:t> et al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Radioisotopes dating            </a:t>
            </a:r>
            <a:r>
              <a:rPr lang="ru-RU" dirty="0"/>
              <a:t>1005.4147 </a:t>
            </a:r>
            <a:r>
              <a:rPr lang="en-US" dirty="0" smtClean="0"/>
              <a:t>  The </a:t>
            </a:r>
            <a:r>
              <a:rPr lang="en-US" dirty="0"/>
              <a:t>Early Solar System </a:t>
            </a:r>
            <a:r>
              <a:rPr lang="en-US" dirty="0" smtClean="0"/>
              <a:t> </a:t>
            </a:r>
            <a:r>
              <a:rPr lang="en-US" dirty="0"/>
              <a:t>M. </a:t>
            </a:r>
            <a:r>
              <a:rPr lang="en-US" dirty="0" err="1"/>
              <a:t>Busso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MMSN                                     0903.5077   Minimum </a:t>
            </a:r>
            <a:r>
              <a:rPr lang="en-US" dirty="0"/>
              <a:t>mass solar </a:t>
            </a:r>
            <a:r>
              <a:rPr lang="en-US" dirty="0" smtClean="0"/>
              <a:t>model </a:t>
            </a:r>
            <a:r>
              <a:rPr lang="en-US" dirty="0" err="1" smtClean="0"/>
              <a:t>Crida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Nice model                             Nature 435, 459 (</a:t>
            </a:r>
            <a:r>
              <a:rPr lang="en-US" dirty="0" smtClean="0"/>
              <a:t>2005) </a:t>
            </a:r>
            <a:r>
              <a:rPr lang="en-US" dirty="0" err="1" smtClean="0"/>
              <a:t>Tsiganis</a:t>
            </a:r>
            <a:r>
              <a:rPr lang="en-US" dirty="0"/>
              <a:t>, K. et al.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Grand Tack </a:t>
            </a:r>
            <a:r>
              <a:rPr lang="en-US" dirty="0" smtClean="0"/>
              <a:t>                            1409.6340   The </a:t>
            </a:r>
            <a:r>
              <a:rPr lang="en-US" dirty="0"/>
              <a:t>Grand Tack model: a critical review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  Sean </a:t>
            </a:r>
            <a:r>
              <a:rPr lang="en-US" dirty="0"/>
              <a:t>N. Raymond, Alessandro </a:t>
            </a:r>
            <a:r>
              <a:rPr lang="en-US" dirty="0" err="1" smtClean="0"/>
              <a:t>Morbidelli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</a:t>
            </a:r>
            <a:r>
              <a:rPr lang="en-US" dirty="0" smtClean="0"/>
              <a:t>1406.2697   </a:t>
            </a:r>
            <a:r>
              <a:rPr lang="en-US" dirty="0"/>
              <a:t>Lunar and Terrestrial Planet Formation in the Grand Tack Scenario </a:t>
            </a:r>
            <a:br>
              <a:rPr lang="en-US" dirty="0"/>
            </a:br>
            <a:r>
              <a:rPr lang="en-US" dirty="0"/>
              <a:t>                                                                       Seth A. Jacobson et al.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 complete each other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9" y="1827373"/>
            <a:ext cx="4633450" cy="43911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-854118" y="4042117"/>
            <a:ext cx="4210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http://www.psrd.hawaii.edu/Sept02/isotopicAges.html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9110288" y="4001094"/>
            <a:ext cx="3981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http://www.psrd.hawaii.edu/Sept02/Al26clock.html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79" y="1827373"/>
            <a:ext cx="4790376" cy="43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87" y="0"/>
            <a:ext cx="11274457" cy="1450757"/>
          </a:xfrm>
        </p:spPr>
        <p:txBody>
          <a:bodyPr/>
          <a:lstStyle/>
          <a:p>
            <a:r>
              <a:rPr lang="en-US" dirty="0" smtClean="0"/>
              <a:t>Origin of </a:t>
            </a:r>
            <a:r>
              <a:rPr lang="en-US" baseline="30000" dirty="0" smtClean="0"/>
              <a:t>26</a:t>
            </a:r>
            <a:r>
              <a:rPr lang="en-US" dirty="0" smtClean="0"/>
              <a:t>Al and other short lived elements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463106" y="4333889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1501.03101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4" y="1880204"/>
            <a:ext cx="4800600" cy="3286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0897" y="5166329"/>
            <a:ext cx="42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aluminum (white), magnesium (green), </a:t>
            </a:r>
          </a:p>
          <a:p>
            <a:r>
              <a:rPr lang="en-US" dirty="0" err="1" smtClean="0"/>
              <a:t>silicion</a:t>
            </a:r>
            <a:r>
              <a:rPr lang="en-US" dirty="0" smtClean="0"/>
              <a:t> (blue), calcium (yellow), iron (red)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377" y="1880204"/>
            <a:ext cx="3839520" cy="3693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11418070" y="480010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1001.5444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36503" y="5627994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stars in the Sun cluster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41303" y="1880204"/>
            <a:ext cx="26664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Near-by supernova or</a:t>
            </a:r>
            <a:br>
              <a:rPr lang="en-US" dirty="0" smtClean="0"/>
            </a:br>
            <a:r>
              <a:rPr lang="en-US" dirty="0" smtClean="0"/>
              <a:t>an AGB/WR star.</a:t>
            </a:r>
          </a:p>
          <a:p>
            <a:endParaRPr lang="en-US" dirty="0"/>
          </a:p>
          <a:p>
            <a:r>
              <a:rPr lang="en-US" dirty="0" smtClean="0"/>
              <a:t>Cluster cannot be too rich,</a:t>
            </a:r>
            <a:br>
              <a:rPr lang="en-US" dirty="0" smtClean="0"/>
            </a:br>
            <a:r>
              <a:rPr lang="en-US" dirty="0" smtClean="0"/>
              <a:t>otherwise EUV and FUV</a:t>
            </a:r>
            <a:br>
              <a:rPr lang="en-US" dirty="0" smtClean="0"/>
            </a:br>
            <a:r>
              <a:rPr lang="en-US" dirty="0" smtClean="0"/>
              <a:t>emission of massive stars</a:t>
            </a:r>
            <a:br>
              <a:rPr lang="en-US" dirty="0" smtClean="0"/>
            </a:br>
            <a:r>
              <a:rPr lang="en-US" dirty="0" smtClean="0"/>
              <a:t>can significantly influence</a:t>
            </a:r>
            <a:br>
              <a:rPr lang="en-US" dirty="0" smtClean="0"/>
            </a:br>
            <a:r>
              <a:rPr lang="en-US" dirty="0" smtClean="0"/>
              <a:t>protoplanetary disc</a:t>
            </a:r>
            <a:br>
              <a:rPr lang="en-US" dirty="0" smtClean="0"/>
            </a:br>
            <a:r>
              <a:rPr lang="en-US" dirty="0" smtClean="0"/>
              <a:t>within 30 AU due to</a:t>
            </a:r>
            <a:br>
              <a:rPr lang="en-US" dirty="0" smtClean="0"/>
            </a:br>
            <a:r>
              <a:rPr lang="en-US" dirty="0" err="1" smtClean="0"/>
              <a:t>photoevaporation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2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vs. evolved star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4" y="1879600"/>
            <a:ext cx="4178952" cy="42718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1501.03101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73906" y="1879600"/>
            <a:ext cx="52964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 overproduce </a:t>
            </a:r>
            <a:r>
              <a:rPr lang="en-US" baseline="30000" dirty="0" smtClean="0"/>
              <a:t>60</a:t>
            </a:r>
            <a:r>
              <a:rPr lang="en-US" dirty="0" smtClean="0"/>
              <a:t>Fe in comparison with </a:t>
            </a:r>
            <a:r>
              <a:rPr lang="en-US" baseline="30000" dirty="0" smtClean="0"/>
              <a:t>26</a:t>
            </a:r>
            <a:r>
              <a:rPr lang="en-US" dirty="0" smtClean="0"/>
              <a:t>Al.</a:t>
            </a:r>
          </a:p>
          <a:p>
            <a:endParaRPr lang="en-US" dirty="0"/>
          </a:p>
          <a:p>
            <a:r>
              <a:rPr lang="en-US" dirty="0" smtClean="0"/>
              <a:t>Thus, the exact origin is not known, yet.</a:t>
            </a:r>
            <a:br>
              <a:rPr lang="en-US" dirty="0" smtClean="0"/>
            </a:br>
            <a:r>
              <a:rPr lang="en-US" dirty="0" smtClean="0"/>
              <a:t>It seems that Fe-60 has been formed due to a SN</a:t>
            </a:r>
            <a:br>
              <a:rPr lang="en-US" dirty="0" smtClean="0"/>
            </a:br>
            <a:r>
              <a:rPr lang="en-US" dirty="0" smtClean="0"/>
              <a:t>(on larger time scale), and Al-26 – appeared from </a:t>
            </a:r>
            <a:br>
              <a:rPr lang="en-US" dirty="0" smtClean="0"/>
            </a:br>
            <a:r>
              <a:rPr lang="en-US" dirty="0" smtClean="0"/>
              <a:t>wind of a near-by evolved star.</a:t>
            </a:r>
          </a:p>
          <a:p>
            <a:endParaRPr lang="en-US" dirty="0"/>
          </a:p>
          <a:p>
            <a:r>
              <a:rPr lang="en-US" dirty="0" smtClean="0"/>
              <a:t>Distribution of small-body’s orbits also put constraints </a:t>
            </a:r>
            <a:br>
              <a:rPr lang="en-US" dirty="0" smtClean="0"/>
            </a:br>
            <a:r>
              <a:rPr lang="en-US" dirty="0" smtClean="0"/>
              <a:t>on properties of the solar cluster (see 1001.5444).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95636" y="5126182"/>
            <a:ext cx="5009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of Al-26 “logistic” by a stellar wind.</a:t>
            </a:r>
            <a:br>
              <a:rPr lang="en-US" dirty="0" smtClean="0"/>
            </a:br>
            <a:r>
              <a:rPr lang="en-US" dirty="0" smtClean="0"/>
              <a:t>A dense envelope is continuously enriched in Al-26,</a:t>
            </a:r>
            <a:br>
              <a:rPr lang="en-US" dirty="0" smtClean="0"/>
            </a:br>
            <a:r>
              <a:rPr lang="en-US" dirty="0" smtClean="0"/>
              <a:t>and the Sun is formed from this material.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6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on the solar cluster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6" y="1797095"/>
            <a:ext cx="7498773" cy="4484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6726" y="6340894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1001.5444</a:t>
            </a:r>
          </a:p>
        </p:txBody>
      </p:sp>
    </p:spTree>
    <p:extLst>
      <p:ext uri="{BB962C8B-B14F-4D97-AF65-F5344CB8AC3E}">
        <p14:creationId xmlns:p14="http://schemas.microsoft.com/office/powerpoint/2010/main" val="7689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mass solar nebula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3" y="1930400"/>
            <a:ext cx="6052374" cy="4359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6992" y="6440286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0903.5077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11" y="1930400"/>
            <a:ext cx="5768659" cy="4362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6291" y="6423550"/>
            <a:ext cx="424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 et al. (2017). Nature Astronomy v. 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variants of the MMSN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1" y="1937327"/>
            <a:ext cx="3362325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001" y="2946186"/>
            <a:ext cx="3418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Hayashi 1981</a:t>
            </a:r>
            <a:br>
              <a:rPr lang="en-US" dirty="0" smtClean="0"/>
            </a:br>
            <a:r>
              <a:rPr lang="en-US" dirty="0" smtClean="0"/>
              <a:t>Normalized by the estimate</a:t>
            </a:r>
            <a:br>
              <a:rPr lang="en-US" dirty="0" smtClean="0"/>
            </a:br>
            <a:r>
              <a:rPr lang="en-US" dirty="0" smtClean="0"/>
              <a:t>of Jupiter formation 1.55&lt;r&lt;7 AU</a:t>
            </a:r>
            <a:br>
              <a:rPr lang="en-US" dirty="0" smtClean="0"/>
            </a:br>
            <a:r>
              <a:rPr lang="en-US" dirty="0" smtClean="0"/>
              <a:t>(mass of solids =  15 Earth masses)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07766" y="2482857"/>
            <a:ext cx="2584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Desch</a:t>
            </a:r>
            <a:r>
              <a:rPr lang="en-US" dirty="0" smtClean="0"/>
              <a:t> 2007</a:t>
            </a:r>
            <a:br>
              <a:rPr lang="en-US" dirty="0" smtClean="0"/>
            </a:br>
            <a:r>
              <a:rPr lang="en-US" dirty="0" smtClean="0"/>
              <a:t>Planets at initial positions</a:t>
            </a:r>
            <a:br>
              <a:rPr lang="en-US" dirty="0" smtClean="0"/>
            </a:br>
            <a:r>
              <a:rPr lang="en-US" dirty="0" smtClean="0"/>
              <a:t>in the NICE model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03" y="2369152"/>
            <a:ext cx="4686300" cy="3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828" y="2857628"/>
            <a:ext cx="4371975" cy="885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828" y="3823349"/>
            <a:ext cx="4921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Important: nebula parameters might allow</a:t>
            </a:r>
            <a:br>
              <a:rPr lang="en-US" dirty="0" smtClean="0"/>
            </a:br>
            <a:r>
              <a:rPr lang="en-US" dirty="0" smtClean="0"/>
              <a:t>proper regime of </a:t>
            </a:r>
            <a:r>
              <a:rPr lang="en-US" dirty="0"/>
              <a:t>planetary migration (</a:t>
            </a:r>
            <a:r>
              <a:rPr lang="en-US" dirty="0" smtClean="0"/>
              <a:t>0903.5077).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01" y="2340578"/>
            <a:ext cx="4514850" cy="390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975" y="1926818"/>
            <a:ext cx="3190875" cy="285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2962" y="4727643"/>
            <a:ext cx="767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classical MMSN mass of the disc is ~0.01 solar mass between 2 and 30 AU.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9209</TotalTime>
  <Words>675</Words>
  <Application>Microsoft Office PowerPoint</Application>
  <PresentationFormat>Широкоэкранный</PresentationFormat>
  <Paragraphs>147</Paragraphs>
  <Slides>37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Ретро</vt:lpstr>
      <vt:lpstr>Solar system</vt:lpstr>
      <vt:lpstr>Solar system age</vt:lpstr>
      <vt:lpstr>Short lived isotops</vt:lpstr>
      <vt:lpstr>Two approaches complete each other</vt:lpstr>
      <vt:lpstr>Origin of 26Al and other short lived elements</vt:lpstr>
      <vt:lpstr>Supernova vs. evolved star</vt:lpstr>
      <vt:lpstr>Constraints on the solar cluster</vt:lpstr>
      <vt:lpstr>Minimum mass solar nebula</vt:lpstr>
      <vt:lpstr>Different variants of the MMSN</vt:lpstr>
      <vt:lpstr>New MMSN model</vt:lpstr>
      <vt:lpstr>Surface density</vt:lpstr>
      <vt:lpstr>Comparison with the isolation mass</vt:lpstr>
      <vt:lpstr>Long term evolution of the Solar system</vt:lpstr>
      <vt:lpstr>Презентация PowerPoint</vt:lpstr>
      <vt:lpstr>Planet migration in the Nice model</vt:lpstr>
      <vt:lpstr>Late heavy bombardment</vt:lpstr>
      <vt:lpstr>Dynamics</vt:lpstr>
      <vt:lpstr>Nice model</vt:lpstr>
      <vt:lpstr>Solar system secular evolution: resonance crossing</vt:lpstr>
      <vt:lpstr>Further studies</vt:lpstr>
      <vt:lpstr>Modifications of the original Nice model</vt:lpstr>
      <vt:lpstr>More problems (and solutions?)</vt:lpstr>
      <vt:lpstr>Grand tack</vt:lpstr>
      <vt:lpstr>Grand tack</vt:lpstr>
      <vt:lpstr>Phases of the Grand tack</vt:lpstr>
      <vt:lpstr>Grand Tack</vt:lpstr>
      <vt:lpstr>Small bodies</vt:lpstr>
      <vt:lpstr>Asteroids</vt:lpstr>
      <vt:lpstr>Sequence of events</vt:lpstr>
      <vt:lpstr>Disc of planetesimals: truncation</vt:lpstr>
      <vt:lpstr>Water on Earth from C-type asteroids</vt:lpstr>
      <vt:lpstr>Mass distribution</vt:lpstr>
      <vt:lpstr>Asteroids and Grand Tack: details</vt:lpstr>
      <vt:lpstr>Detailed comparison</vt:lpstr>
      <vt:lpstr>Moon formation and Grand Tack</vt:lpstr>
      <vt:lpstr>Mars and Venus in Grand Tack</vt:lpstr>
      <vt:lpstr>Literature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system</dc:title>
  <dc:creator>Sergei Popov</dc:creator>
  <cp:lastModifiedBy>Sergei Popov</cp:lastModifiedBy>
  <cp:revision>79</cp:revision>
  <dcterms:created xsi:type="dcterms:W3CDTF">2017-11-04T09:35:05Z</dcterms:created>
  <dcterms:modified xsi:type="dcterms:W3CDTF">2017-11-29T09:34:37Z</dcterms:modified>
</cp:coreProperties>
</file>