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Star-planet coalescence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Sergei Popov, </a:t>
            </a:r>
            <a:r>
              <a:rPr lang="en-US" dirty="0" err="1" smtClean="0"/>
              <a:t>aleksandr</a:t>
            </a:r>
            <a:r>
              <a:rPr lang="en-US" dirty="0" smtClean="0"/>
              <a:t> </a:t>
            </a:r>
            <a:r>
              <a:rPr lang="en-US" dirty="0" err="1" smtClean="0"/>
              <a:t>popkov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9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evolution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9" y="1817271"/>
            <a:ext cx="3961276" cy="2895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60" y="2286578"/>
            <a:ext cx="4033932" cy="3015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197" y="3177309"/>
            <a:ext cx="4099110" cy="30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Results-1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3744"/>
            <a:ext cx="4429125" cy="3181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80364" y="21176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MR8"/>
              </a:rPr>
              <a:t>Probability of a merger of a planet with a main sequence</a:t>
            </a:r>
          </a:p>
          <a:p>
            <a:r>
              <a:rPr lang="en-US" dirty="0">
                <a:latin typeface="CMR8"/>
              </a:rPr>
              <a:t>host star vs. system's age, </a:t>
            </a:r>
            <a:r>
              <a:rPr lang="en-US" dirty="0" smtClean="0">
                <a:latin typeface="rntxmi7"/>
              </a:rPr>
              <a:t>p</a:t>
            </a:r>
            <a:r>
              <a:rPr lang="en-US" dirty="0" smtClean="0">
                <a:latin typeface="txsys"/>
              </a:rPr>
              <a:t>(</a:t>
            </a:r>
            <a:r>
              <a:rPr lang="en-US" dirty="0" smtClean="0">
                <a:latin typeface="rntxmi7"/>
              </a:rPr>
              <a:t>t</a:t>
            </a:r>
            <a:r>
              <a:rPr lang="en-US" dirty="0">
                <a:latin typeface="txsys"/>
              </a:rPr>
              <a:t>)</a:t>
            </a:r>
            <a:r>
              <a:rPr lang="en-US" dirty="0" smtClean="0">
                <a:latin typeface="CMR8"/>
              </a:rPr>
              <a:t>. </a:t>
            </a:r>
          </a:p>
          <a:p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Line </a:t>
            </a:r>
            <a:r>
              <a:rPr lang="en-US" dirty="0">
                <a:latin typeface="CMR8"/>
              </a:rPr>
              <a:t>style marks the </a:t>
            </a:r>
            <a:r>
              <a:rPr lang="en-US" dirty="0" smtClean="0">
                <a:latin typeface="CMR8"/>
              </a:rPr>
              <a:t>type of </a:t>
            </a:r>
            <a:r>
              <a:rPr lang="en-US" dirty="0">
                <a:latin typeface="CMR8"/>
              </a:rPr>
              <a:t>merger: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solid </a:t>
            </a:r>
            <a:r>
              <a:rPr lang="en-US" dirty="0">
                <a:latin typeface="CMR8"/>
              </a:rPr>
              <a:t>curve </a:t>
            </a:r>
            <a:r>
              <a:rPr lang="en-US" dirty="0" smtClean="0">
                <a:latin typeface="CMR8"/>
              </a:rPr>
              <a:t>- </a:t>
            </a:r>
            <a:r>
              <a:rPr lang="en-US" dirty="0">
                <a:latin typeface="CMR8"/>
              </a:rPr>
              <a:t>direct impact,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dotted </a:t>
            </a:r>
            <a:r>
              <a:rPr lang="en-US" dirty="0">
                <a:latin typeface="CMR8"/>
              </a:rPr>
              <a:t>curve </a:t>
            </a:r>
            <a:r>
              <a:rPr lang="en-US" dirty="0">
                <a:latin typeface="CMR8"/>
              </a:rPr>
              <a:t>-</a:t>
            </a:r>
            <a:r>
              <a:rPr lang="en-US" dirty="0" smtClean="0">
                <a:latin typeface="CMR8"/>
              </a:rPr>
              <a:t> </a:t>
            </a:r>
            <a:r>
              <a:rPr lang="en-US" dirty="0">
                <a:latin typeface="CMR8"/>
              </a:rPr>
              <a:t>tidal disruption.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01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stellar masses for mergers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1737359"/>
            <a:ext cx="5985169" cy="44325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47093" y="173735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MR8"/>
              </a:rPr>
              <a:t>Distribution of mergers with main sequence stars.</a:t>
            </a:r>
          </a:p>
          <a:p>
            <a:r>
              <a:rPr lang="en-US" dirty="0">
                <a:latin typeface="CMR8"/>
              </a:rPr>
              <a:t>Curves show fraction of merging planets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depending </a:t>
            </a:r>
            <a:r>
              <a:rPr lang="en-US" dirty="0">
                <a:latin typeface="CMR8"/>
              </a:rPr>
              <a:t>on the </a:t>
            </a:r>
            <a:r>
              <a:rPr lang="en-US" dirty="0" smtClean="0">
                <a:latin typeface="CMR8"/>
              </a:rPr>
              <a:t>host mass </a:t>
            </a:r>
            <a:r>
              <a:rPr lang="en-US" dirty="0">
                <a:latin typeface="CMR8"/>
              </a:rPr>
              <a:t>(given in solar units). </a:t>
            </a:r>
            <a:endParaRPr lang="en-US" dirty="0" smtClean="0">
              <a:latin typeface="CMR8"/>
            </a:endParaRPr>
          </a:p>
          <a:p>
            <a:endParaRPr lang="en-US" dirty="0">
              <a:latin typeface="CMR8"/>
            </a:endParaRPr>
          </a:p>
          <a:p>
            <a:r>
              <a:rPr lang="en-US" dirty="0" smtClean="0">
                <a:latin typeface="CMR8"/>
              </a:rPr>
              <a:t>Only </a:t>
            </a:r>
            <a:r>
              <a:rPr lang="en-US" dirty="0">
                <a:latin typeface="CMR8"/>
              </a:rPr>
              <a:t>coalescences which happened </a:t>
            </a:r>
            <a:r>
              <a:rPr lang="en-US" dirty="0" smtClean="0">
                <a:latin typeface="CMR8"/>
              </a:rPr>
              <a:t>at ages </a:t>
            </a:r>
          </a:p>
          <a:p>
            <a:r>
              <a:rPr lang="en-US" dirty="0" smtClean="0">
                <a:latin typeface="CMR8"/>
              </a:rPr>
              <a:t>less </a:t>
            </a:r>
            <a:r>
              <a:rPr lang="en-US" dirty="0">
                <a:latin typeface="CMR8"/>
              </a:rPr>
              <a:t>than the age of the Galaxy are taken into account</a:t>
            </a:r>
            <a:r>
              <a:rPr lang="en-US" dirty="0" smtClean="0">
                <a:latin typeface="CMR8"/>
              </a:rPr>
              <a:t>.</a:t>
            </a:r>
          </a:p>
          <a:p>
            <a:endParaRPr lang="en-US" dirty="0">
              <a:latin typeface="CMR8"/>
            </a:endParaRPr>
          </a:p>
          <a:p>
            <a:r>
              <a:rPr lang="en-US" dirty="0" smtClean="0">
                <a:latin typeface="CMR8"/>
              </a:rPr>
              <a:t>Solid line - </a:t>
            </a:r>
            <a:r>
              <a:rPr lang="en-US" dirty="0">
                <a:latin typeface="CMR8"/>
              </a:rPr>
              <a:t>direct impacts,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dotted </a:t>
            </a:r>
            <a:r>
              <a:rPr lang="en-US" dirty="0">
                <a:latin typeface="CMR8"/>
              </a:rPr>
              <a:t>line </a:t>
            </a:r>
            <a:r>
              <a:rPr lang="en-US" dirty="0" smtClean="0">
                <a:latin typeface="CMR8"/>
              </a:rPr>
              <a:t>- </a:t>
            </a:r>
            <a:r>
              <a:rPr lang="en-US" dirty="0">
                <a:latin typeface="CMR8"/>
              </a:rPr>
              <a:t>tidal disruptions, </a:t>
            </a:r>
            <a:endParaRPr lang="en-US" dirty="0" smtClean="0">
              <a:latin typeface="CMR8"/>
            </a:endParaRPr>
          </a:p>
          <a:p>
            <a:r>
              <a:rPr lang="en-US" dirty="0" err="1" smtClean="0">
                <a:latin typeface="CMR8"/>
              </a:rPr>
              <a:t>dashedline</a:t>
            </a:r>
            <a:r>
              <a:rPr lang="en-US" dirty="0" smtClean="0">
                <a:latin typeface="CMR8"/>
              </a:rPr>
              <a:t> - </a:t>
            </a:r>
            <a:r>
              <a:rPr lang="en-US" dirty="0">
                <a:latin typeface="CMR8"/>
              </a:rPr>
              <a:t>stable accretion events.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18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planets merge?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73" y="114155"/>
            <a:ext cx="5379027" cy="61197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2582" y="190980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MR8"/>
              </a:rPr>
              <a:t>Mass and initial orbital radius of planets which merge</a:t>
            </a:r>
          </a:p>
          <a:p>
            <a:r>
              <a:rPr lang="en-US" dirty="0">
                <a:latin typeface="CMR8"/>
              </a:rPr>
              <a:t>with their host stars during the main sequence phase in </a:t>
            </a:r>
            <a:r>
              <a:rPr lang="en-US" dirty="0" smtClean="0">
                <a:latin typeface="CMR8"/>
              </a:rPr>
              <a:t>simultaneously formed </a:t>
            </a:r>
            <a:r>
              <a:rPr lang="en-US" dirty="0">
                <a:latin typeface="CMR8"/>
              </a:rPr>
              <a:t>population of planetary systems</a:t>
            </a:r>
            <a:r>
              <a:rPr lang="en-US" dirty="0" smtClean="0">
                <a:latin typeface="CMR8"/>
              </a:rPr>
              <a:t>.</a:t>
            </a:r>
          </a:p>
          <a:p>
            <a:endParaRPr lang="en-US" dirty="0">
              <a:latin typeface="CMR8"/>
            </a:endParaRPr>
          </a:p>
          <a:p>
            <a:r>
              <a:rPr lang="en-US" dirty="0" smtClean="0">
                <a:latin typeface="CMR8"/>
              </a:rPr>
              <a:t>Symbol style marks </a:t>
            </a:r>
            <a:r>
              <a:rPr lang="en-US" dirty="0">
                <a:latin typeface="CMR8"/>
              </a:rPr>
              <a:t>the type of mergers: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dots - </a:t>
            </a:r>
            <a:r>
              <a:rPr lang="en-US" dirty="0">
                <a:latin typeface="CMR8"/>
              </a:rPr>
              <a:t>direct impacts,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circles – tidal disruptions</a:t>
            </a:r>
            <a:r>
              <a:rPr lang="en-US" dirty="0">
                <a:latin typeface="CMR8"/>
              </a:rPr>
              <a:t>,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triangles - </a:t>
            </a:r>
            <a:r>
              <a:rPr lang="en-US" dirty="0">
                <a:latin typeface="CMR8"/>
              </a:rPr>
              <a:t>stable accretion events. </a:t>
            </a:r>
            <a:endParaRPr lang="en-US" dirty="0" smtClean="0">
              <a:latin typeface="CMR8"/>
            </a:endParaRPr>
          </a:p>
          <a:p>
            <a:endParaRPr lang="en-US" dirty="0">
              <a:latin typeface="CMR8"/>
            </a:endParaRPr>
          </a:p>
          <a:p>
            <a:r>
              <a:rPr lang="en-US" dirty="0" smtClean="0">
                <a:latin typeface="CMR8"/>
              </a:rPr>
              <a:t>Only mergers happening </a:t>
            </a:r>
            <a:r>
              <a:rPr lang="en-US" dirty="0">
                <a:latin typeface="CMR8"/>
              </a:rPr>
              <a:t>at ages less than the age of the Galaxy are included</a:t>
            </a:r>
            <a:r>
              <a:rPr lang="en-US" dirty="0" smtClean="0">
                <a:latin typeface="CMR8"/>
              </a:rPr>
              <a:t>.</a:t>
            </a:r>
          </a:p>
          <a:p>
            <a:endParaRPr lang="en-US" dirty="0">
              <a:latin typeface="CMR8"/>
            </a:endParaRPr>
          </a:p>
          <a:p>
            <a:r>
              <a:rPr lang="en-US" dirty="0">
                <a:latin typeface="CMR8"/>
              </a:rPr>
              <a:t>Total number of planets in the population is </a:t>
            </a:r>
            <a:r>
              <a:rPr lang="en-US" dirty="0" smtClean="0">
                <a:latin typeface="TeXGyreTermes-Regular"/>
              </a:rPr>
              <a:t>10</a:t>
            </a:r>
            <a:r>
              <a:rPr lang="en-US" baseline="30000" dirty="0" smtClean="0">
                <a:latin typeface="TeXGyreTermes-Regular"/>
              </a:rPr>
              <a:t>5</a:t>
            </a:r>
            <a:r>
              <a:rPr lang="en-US" dirty="0" smtClean="0">
                <a:latin typeface="CMR8"/>
              </a:rPr>
              <a:t>, </a:t>
            </a:r>
          </a:p>
          <a:p>
            <a:r>
              <a:rPr lang="en-US" dirty="0" smtClean="0">
                <a:latin typeface="CMR8"/>
              </a:rPr>
              <a:t>the </a:t>
            </a:r>
            <a:r>
              <a:rPr lang="en-US" dirty="0">
                <a:latin typeface="CMR8"/>
              </a:rPr>
              <a:t>number </a:t>
            </a:r>
            <a:r>
              <a:rPr lang="en-US" dirty="0" smtClean="0">
                <a:latin typeface="CMR8"/>
              </a:rPr>
              <a:t>of planets </a:t>
            </a:r>
            <a:r>
              <a:rPr lang="en-US" dirty="0">
                <a:latin typeface="CMR8"/>
              </a:rPr>
              <a:t>on this diagram is 269.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3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distribution of mergers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" y="1840200"/>
            <a:ext cx="5975313" cy="43943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43782" y="18402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MR8"/>
              </a:rPr>
              <a:t>Distribution in luminosity of planet-star mergers </a:t>
            </a:r>
            <a:endParaRPr lang="en-US" dirty="0" smtClean="0">
              <a:latin typeface="CMR8"/>
            </a:endParaRPr>
          </a:p>
          <a:p>
            <a:r>
              <a:rPr lang="en-US" dirty="0">
                <a:latin typeface="CMR8"/>
              </a:rPr>
              <a:t>i</a:t>
            </a:r>
            <a:r>
              <a:rPr lang="en-US" dirty="0" smtClean="0">
                <a:latin typeface="CMR8"/>
              </a:rPr>
              <a:t>n a Milky </a:t>
            </a:r>
            <a:r>
              <a:rPr lang="en-US" dirty="0">
                <a:latin typeface="CMR8"/>
              </a:rPr>
              <a:t>Way-like galaxy. </a:t>
            </a:r>
            <a:endParaRPr lang="en-US" dirty="0" smtClean="0">
              <a:latin typeface="CMR8"/>
            </a:endParaRPr>
          </a:p>
          <a:p>
            <a:endParaRPr lang="en-US" dirty="0">
              <a:latin typeface="CMR8"/>
            </a:endParaRPr>
          </a:p>
          <a:p>
            <a:r>
              <a:rPr lang="en-US" dirty="0" smtClean="0">
                <a:latin typeface="CMR8"/>
              </a:rPr>
              <a:t>Type </a:t>
            </a:r>
            <a:r>
              <a:rPr lang="en-US" dirty="0">
                <a:latin typeface="CMR8"/>
              </a:rPr>
              <a:t>of merger is marked by hatching</a:t>
            </a:r>
            <a:r>
              <a:rPr lang="en-US" dirty="0" smtClean="0">
                <a:latin typeface="CMR8"/>
              </a:rPr>
              <a:t>.</a:t>
            </a:r>
          </a:p>
          <a:p>
            <a:endParaRPr lang="en-US" dirty="0">
              <a:latin typeface="CMR8"/>
            </a:endParaRPr>
          </a:p>
          <a:p>
            <a:r>
              <a:rPr lang="en-US" dirty="0">
                <a:latin typeface="CMR8"/>
              </a:rPr>
              <a:t>The quantity on the ordinate is the rate of mergers per year </a:t>
            </a:r>
            <a:r>
              <a:rPr lang="en-US" dirty="0" smtClean="0">
                <a:latin typeface="CMR8"/>
              </a:rPr>
              <a:t>per galaxy </a:t>
            </a:r>
            <a:r>
              <a:rPr lang="en-US" dirty="0">
                <a:latin typeface="CMR8"/>
              </a:rPr>
              <a:t>in a luminosity bin</a:t>
            </a:r>
            <a:r>
              <a:rPr lang="en-US" dirty="0" smtClean="0">
                <a:latin typeface="CMR8"/>
              </a:rPr>
              <a:t>.</a:t>
            </a:r>
            <a:endParaRPr lang="en-US" dirty="0">
              <a:latin typeface="CMR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45" y="4194175"/>
            <a:ext cx="5965103" cy="12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4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18" y="138545"/>
            <a:ext cx="5539221" cy="61286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921" y="1737360"/>
            <a:ext cx="6263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R8"/>
              </a:rPr>
              <a:t>Illustration of the dependence of coalescence statistics on initial distribution in the </a:t>
            </a:r>
            <a:r>
              <a:rPr lang="en-US" dirty="0" smtClean="0">
                <a:latin typeface="rntxmi7"/>
              </a:rPr>
              <a:t>a</a:t>
            </a:r>
            <a:r>
              <a:rPr lang="en-US" dirty="0" smtClean="0">
                <a:latin typeface="txsys"/>
              </a:rPr>
              <a:t>-</a:t>
            </a:r>
            <a:r>
              <a:rPr lang="en-US" dirty="0" smtClean="0">
                <a:latin typeface="rntxmi7"/>
              </a:rPr>
              <a:t>M</a:t>
            </a:r>
            <a:r>
              <a:rPr lang="en-US" sz="800" dirty="0" smtClean="0">
                <a:latin typeface="TeXGyreTermes-Regular"/>
              </a:rPr>
              <a:t> </a:t>
            </a:r>
            <a:r>
              <a:rPr lang="en-US" dirty="0">
                <a:latin typeface="CMR8"/>
              </a:rPr>
              <a:t>plane. </a:t>
            </a:r>
            <a:endParaRPr lang="en-US" dirty="0" smtClean="0">
              <a:latin typeface="CMR8"/>
            </a:endParaRPr>
          </a:p>
          <a:p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Symbols </a:t>
            </a:r>
            <a:r>
              <a:rPr lang="en-US" dirty="0">
                <a:latin typeface="CMR8"/>
              </a:rPr>
              <a:t>encode host </a:t>
            </a:r>
            <a:r>
              <a:rPr lang="en-US" dirty="0" smtClean="0">
                <a:latin typeface="CMR8"/>
              </a:rPr>
              <a:t>star masses</a:t>
            </a:r>
            <a:r>
              <a:rPr lang="en-US" dirty="0">
                <a:latin typeface="CMR8"/>
              </a:rPr>
              <a:t>: </a:t>
            </a:r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Circles: </a:t>
            </a:r>
            <a:r>
              <a:rPr lang="en-US" dirty="0">
                <a:latin typeface="CMR8"/>
              </a:rPr>
              <a:t>0.09-1 </a:t>
            </a:r>
            <a:r>
              <a:rPr lang="en-US" dirty="0" err="1" smtClean="0">
                <a:latin typeface="rntxmi7"/>
              </a:rPr>
              <a:t>Msolar</a:t>
            </a:r>
            <a:r>
              <a:rPr lang="en-US" dirty="0" smtClean="0">
                <a:latin typeface="CMR8"/>
              </a:rPr>
              <a:t>; triangles: </a:t>
            </a:r>
            <a:r>
              <a:rPr lang="en-US" dirty="0">
                <a:latin typeface="CMR8"/>
              </a:rPr>
              <a:t>1-1.5 </a:t>
            </a:r>
            <a:r>
              <a:rPr lang="en-US" dirty="0" err="1" smtClean="0">
                <a:latin typeface="rntxmi7"/>
              </a:rPr>
              <a:t>Msolar</a:t>
            </a:r>
            <a:r>
              <a:rPr lang="en-US" dirty="0" smtClean="0">
                <a:latin typeface="CMR8"/>
              </a:rPr>
              <a:t>; </a:t>
            </a:r>
            <a:br>
              <a:rPr lang="en-US" dirty="0" smtClean="0">
                <a:latin typeface="CMR8"/>
              </a:rPr>
            </a:br>
            <a:r>
              <a:rPr lang="en-US" dirty="0" smtClean="0">
                <a:latin typeface="CMR8"/>
              </a:rPr>
              <a:t>crosses: </a:t>
            </a:r>
            <a:r>
              <a:rPr lang="en-US" dirty="0">
                <a:latin typeface="CMR8"/>
              </a:rPr>
              <a:t>1.5-4 </a:t>
            </a:r>
            <a:r>
              <a:rPr lang="en-US" dirty="0" err="1" smtClean="0">
                <a:latin typeface="rntxmi7"/>
              </a:rPr>
              <a:t>Msolar</a:t>
            </a:r>
            <a:r>
              <a:rPr lang="en-US" dirty="0" smtClean="0">
                <a:latin typeface="CMR8"/>
              </a:rPr>
              <a:t>; dots: </a:t>
            </a:r>
            <a:r>
              <a:rPr lang="en-US" dirty="0">
                <a:latin typeface="CMR8"/>
              </a:rPr>
              <a:t>4-7 </a:t>
            </a:r>
            <a:r>
              <a:rPr lang="en-US" dirty="0" err="1" smtClean="0">
                <a:latin typeface="rntxmi7"/>
              </a:rPr>
              <a:t>Msolar</a:t>
            </a:r>
            <a:r>
              <a:rPr lang="en-US" dirty="0" smtClean="0">
                <a:latin typeface="CMR8"/>
              </a:rPr>
              <a:t>; stars: </a:t>
            </a:r>
            <a:r>
              <a:rPr lang="en-US" dirty="0">
                <a:latin typeface="CMR8"/>
              </a:rPr>
              <a:t>7-14 </a:t>
            </a:r>
            <a:r>
              <a:rPr lang="en-US" dirty="0" err="1" smtClean="0">
                <a:latin typeface="rntxmi7"/>
              </a:rPr>
              <a:t>Msolar</a:t>
            </a:r>
            <a:r>
              <a:rPr lang="en-US" dirty="0" smtClean="0">
                <a:latin typeface="CMR8"/>
              </a:rPr>
              <a:t>. </a:t>
            </a:r>
          </a:p>
          <a:p>
            <a:endParaRPr lang="en-US" dirty="0">
              <a:latin typeface="CMR8"/>
            </a:endParaRPr>
          </a:p>
          <a:p>
            <a:r>
              <a:rPr lang="en-US" dirty="0" smtClean="0">
                <a:latin typeface="CMR8"/>
              </a:rPr>
              <a:t>Inclined </a:t>
            </a:r>
            <a:r>
              <a:rPr lang="en-US" dirty="0">
                <a:latin typeface="CMR8"/>
              </a:rPr>
              <a:t>lines mark the</a:t>
            </a:r>
          </a:p>
          <a:p>
            <a:r>
              <a:rPr lang="en-US" dirty="0">
                <a:latin typeface="CMR8"/>
              </a:rPr>
              <a:t>boundary of the </a:t>
            </a:r>
            <a:r>
              <a:rPr lang="en-US" dirty="0" smtClean="0">
                <a:latin typeface="CMR8"/>
              </a:rPr>
              <a:t>“fall </a:t>
            </a:r>
            <a:r>
              <a:rPr lang="en-US" dirty="0">
                <a:latin typeface="CMR8"/>
              </a:rPr>
              <a:t>region" </a:t>
            </a:r>
            <a:r>
              <a:rPr lang="en-US" dirty="0" smtClean="0">
                <a:latin typeface="CMR8"/>
              </a:rPr>
              <a:t>for </a:t>
            </a:r>
            <a:r>
              <a:rPr lang="en-US" dirty="0">
                <a:latin typeface="CMR8"/>
              </a:rPr>
              <a:t>stars of </a:t>
            </a:r>
            <a:r>
              <a:rPr lang="en-US" dirty="0" smtClean="0">
                <a:latin typeface="CMR8"/>
              </a:rPr>
              <a:t>different </a:t>
            </a:r>
            <a:r>
              <a:rPr lang="en-US" dirty="0">
                <a:latin typeface="CMR8"/>
              </a:rPr>
              <a:t>masses (labeled in the legend in units of the Solar mass). </a:t>
            </a:r>
            <a:endParaRPr lang="en-US" dirty="0" smtClean="0">
              <a:latin typeface="CMR8"/>
            </a:endParaRPr>
          </a:p>
          <a:p>
            <a:endParaRPr lang="en-US" dirty="0" smtClean="0">
              <a:latin typeface="CMR8"/>
            </a:endParaRPr>
          </a:p>
          <a:p>
            <a:r>
              <a:rPr lang="en-US" dirty="0" smtClean="0">
                <a:latin typeface="CMR8"/>
              </a:rPr>
              <a:t>The solid </a:t>
            </a:r>
            <a:r>
              <a:rPr lang="en-US" dirty="0">
                <a:latin typeface="CMR8"/>
              </a:rPr>
              <a:t>line on the top corresponds to 1 </a:t>
            </a:r>
            <a:r>
              <a:rPr lang="en-US" dirty="0" err="1" smtClean="0">
                <a:latin typeface="rntxmi7"/>
              </a:rPr>
              <a:t>Msolar</a:t>
            </a:r>
            <a:r>
              <a:rPr lang="en-US" dirty="0" smtClean="0">
                <a:latin typeface="CMR8"/>
              </a:rPr>
              <a:t>. </a:t>
            </a:r>
          </a:p>
          <a:p>
            <a:endParaRPr lang="en-US" dirty="0">
              <a:latin typeface="CMR8"/>
            </a:endParaRPr>
          </a:p>
          <a:p>
            <a:r>
              <a:rPr lang="en-US" dirty="0" smtClean="0">
                <a:latin typeface="CMR8"/>
              </a:rPr>
              <a:t>Maximum </a:t>
            </a:r>
            <a:r>
              <a:rPr lang="en-US" dirty="0">
                <a:latin typeface="CMR8"/>
              </a:rPr>
              <a:t>radii of stars of 7 and 14 </a:t>
            </a:r>
            <a:r>
              <a:rPr lang="en-US" dirty="0" err="1" smtClean="0">
                <a:latin typeface="rntxmi7"/>
              </a:rPr>
              <a:t>Msolar</a:t>
            </a:r>
            <a:r>
              <a:rPr lang="en-US" dirty="0" smtClean="0">
                <a:latin typeface="txsys"/>
              </a:rPr>
              <a:t> </a:t>
            </a:r>
            <a:r>
              <a:rPr lang="en-US" dirty="0">
                <a:latin typeface="CMR8"/>
              </a:rPr>
              <a:t>at the end of their evolution on the main </a:t>
            </a:r>
            <a:r>
              <a:rPr lang="en-US" dirty="0" smtClean="0">
                <a:latin typeface="CMR8"/>
              </a:rPr>
              <a:t>sequence are </a:t>
            </a:r>
            <a:r>
              <a:rPr lang="en-US" dirty="0">
                <a:latin typeface="CMR8"/>
              </a:rPr>
              <a:t>plotted by vertical dashed lines and marked by the value of mass.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84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6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interaction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1737360"/>
            <a:ext cx="5111010" cy="4778895"/>
            <a:chOff x="2453571" y="1497215"/>
            <a:chExt cx="5545820" cy="512064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571" y="1497215"/>
              <a:ext cx="5545820" cy="5120640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4710545" y="3540298"/>
              <a:ext cx="655782" cy="63730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410864" y="3713125"/>
              <a:ext cx="304325" cy="2414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211" y="1889688"/>
            <a:ext cx="4286250" cy="723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97" y="1939557"/>
            <a:ext cx="3571875" cy="533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741" y="2893284"/>
            <a:ext cx="5000625" cy="3343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882" y="2723173"/>
            <a:ext cx="3688773" cy="8408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010" y="4750659"/>
            <a:ext cx="1828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mergers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1874981"/>
            <a:ext cx="29712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Stable accretion </a:t>
            </a:r>
            <a:r>
              <a:rPr lang="el-GR" dirty="0" smtClean="0"/>
              <a:t>ρ</a:t>
            </a:r>
            <a:r>
              <a:rPr lang="en-US" baseline="-25000" dirty="0" err="1" smtClean="0"/>
              <a:t>pl</a:t>
            </a:r>
            <a:r>
              <a:rPr lang="en-US" dirty="0" smtClean="0"/>
              <a:t>&lt;</a:t>
            </a:r>
            <a:r>
              <a:rPr lang="el-GR" dirty="0" smtClean="0"/>
              <a:t>ρ</a:t>
            </a:r>
            <a:r>
              <a:rPr lang="en-US" baseline="-25000" dirty="0" smtClean="0"/>
              <a:t>*</a:t>
            </a:r>
            <a:endParaRPr lang="ru-RU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Tidal </a:t>
            </a:r>
            <a:r>
              <a:rPr lang="en-US" dirty="0" smtClean="0"/>
              <a:t>disrupti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smtClean="0"/>
              <a:t>1&lt;</a:t>
            </a:r>
            <a:r>
              <a:rPr lang="el-GR" dirty="0" smtClean="0"/>
              <a:t>ρ</a:t>
            </a:r>
            <a:r>
              <a:rPr lang="en-US" baseline="-25000" dirty="0" err="1" smtClean="0"/>
              <a:t>pl</a:t>
            </a:r>
            <a:r>
              <a:rPr lang="en-US" dirty="0" smtClean="0"/>
              <a:t>/</a:t>
            </a:r>
            <a:r>
              <a:rPr lang="el-GR" dirty="0" smtClean="0"/>
              <a:t>ρ</a:t>
            </a:r>
            <a:r>
              <a:rPr lang="en-US" baseline="-25000" dirty="0" smtClean="0"/>
              <a:t>*</a:t>
            </a:r>
            <a:r>
              <a:rPr lang="en-US" dirty="0" smtClean="0"/>
              <a:t>&lt;5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impact </a:t>
            </a:r>
            <a:r>
              <a:rPr lang="el-GR" dirty="0" smtClean="0"/>
              <a:t>ρ</a:t>
            </a:r>
            <a:r>
              <a:rPr lang="en-US" baseline="-25000" dirty="0" err="1" smtClean="0"/>
              <a:t>pl</a:t>
            </a:r>
            <a:r>
              <a:rPr lang="en-US" dirty="0" smtClean="0"/>
              <a:t>&gt;5</a:t>
            </a:r>
            <a:r>
              <a:rPr lang="el-GR" dirty="0" smtClean="0"/>
              <a:t>ρ</a:t>
            </a:r>
            <a:r>
              <a:rPr lang="en-US" baseline="-25000" dirty="0" smtClean="0"/>
              <a:t>*</a:t>
            </a:r>
            <a:endParaRPr lang="ru-RU" baseline="-25000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42" y="2086796"/>
            <a:ext cx="3876675" cy="676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07" y="1882009"/>
            <a:ext cx="2486025" cy="542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167" y="3001671"/>
            <a:ext cx="6648450" cy="2914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2279" y="5916321"/>
            <a:ext cx="20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Metzger et al.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48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impact </a:t>
            </a:r>
            <a:r>
              <a:rPr lang="en-US" dirty="0" err="1" smtClean="0"/>
              <a:t>dinamics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55" y="1837481"/>
            <a:ext cx="9373941" cy="4472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2618" y="6391564"/>
            <a:ext cx="20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Metzger et al.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7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impact luminosity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0704"/>
            <a:ext cx="7583054" cy="44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by Metzger et al. (2012)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02" y="1812059"/>
            <a:ext cx="4892907" cy="3581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45" y="1812060"/>
            <a:ext cx="4829034" cy="3581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5673" y="5532582"/>
            <a:ext cx="425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can reach 0.1-1 mergers per year!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2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M-a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527" y="118923"/>
            <a:ext cx="5481493" cy="6158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2872" y="1792315"/>
            <a:ext cx="2173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distribution</a:t>
            </a:r>
          </a:p>
          <a:p>
            <a:r>
              <a:rPr lang="en-US" dirty="0" smtClean="0"/>
              <a:t>in a-M plane</a:t>
            </a:r>
            <a:br>
              <a:rPr lang="en-US" dirty="0" smtClean="0"/>
            </a:br>
            <a:r>
              <a:rPr lang="en-US" dirty="0" smtClean="0"/>
              <a:t>is taken from </a:t>
            </a:r>
          </a:p>
          <a:p>
            <a:r>
              <a:rPr lang="en-US" dirty="0" smtClean="0"/>
              <a:t>population synthesis.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" y="1792315"/>
            <a:ext cx="3547287" cy="4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parameters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419" y="1816965"/>
            <a:ext cx="6020262" cy="4412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83" y="1907453"/>
            <a:ext cx="3524250" cy="75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32" y="5029181"/>
            <a:ext cx="44577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perameters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68" y="2178339"/>
            <a:ext cx="3467100" cy="85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168" y="3571730"/>
            <a:ext cx="3781425" cy="638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346" y="4962092"/>
            <a:ext cx="4276725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7127" y="2281382"/>
            <a:ext cx="133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 lifetime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43273" y="3759200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Stellar IMF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08945" y="5310908"/>
            <a:ext cx="274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Galactic star formation rate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85812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3584</TotalTime>
  <Words>358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CMR8</vt:lpstr>
      <vt:lpstr>rntxmi7</vt:lpstr>
      <vt:lpstr>TeXGyreTermes-Regular</vt:lpstr>
      <vt:lpstr>txsys</vt:lpstr>
      <vt:lpstr>Ретро</vt:lpstr>
      <vt:lpstr>Star-planet coalescence</vt:lpstr>
      <vt:lpstr>Tidal interaction</vt:lpstr>
      <vt:lpstr>Types of mergers</vt:lpstr>
      <vt:lpstr>Direct impact dinamics</vt:lpstr>
      <vt:lpstr>Direct impact luminosity</vt:lpstr>
      <vt:lpstr>Estimates by Metzger et al. (2012)</vt:lpstr>
      <vt:lpstr>M-a distribution</vt:lpstr>
      <vt:lpstr>Planetary parameters</vt:lpstr>
      <vt:lpstr>Other perameters</vt:lpstr>
      <vt:lpstr>Tidal evolution</vt:lpstr>
      <vt:lpstr>Results-1</vt:lpstr>
      <vt:lpstr>Distribution of stellar masses for mergers</vt:lpstr>
      <vt:lpstr>Which planets merge?</vt:lpstr>
      <vt:lpstr>Luminosity distribution of mergers</vt:lpstr>
      <vt:lpstr>Dependences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Star-planet coalescence</dc:title>
  <dc:creator>Sergei Popov</dc:creator>
  <cp:lastModifiedBy>Sergei Popov</cp:lastModifiedBy>
  <cp:revision>14</cp:revision>
  <dcterms:created xsi:type="dcterms:W3CDTF">2017-11-19T08:49:30Z</dcterms:created>
  <dcterms:modified xsi:type="dcterms:W3CDTF">2018-11-06T20:00:46Z</dcterms:modified>
</cp:coreProperties>
</file>