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78" r:id="rId5"/>
    <p:sldId id="262" r:id="rId6"/>
    <p:sldId id="279" r:id="rId7"/>
    <p:sldId id="259" r:id="rId8"/>
    <p:sldId id="260" r:id="rId9"/>
    <p:sldId id="258" r:id="rId10"/>
    <p:sldId id="280" r:id="rId11"/>
    <p:sldId id="281" r:id="rId12"/>
    <p:sldId id="277" r:id="rId13"/>
    <p:sldId id="263" r:id="rId14"/>
    <p:sldId id="264" r:id="rId15"/>
    <p:sldId id="265" r:id="rId16"/>
    <p:sldId id="266" r:id="rId17"/>
    <p:sldId id="267" r:id="rId18"/>
    <p:sldId id="286" r:id="rId19"/>
    <p:sldId id="287" r:id="rId20"/>
    <p:sldId id="288" r:id="rId21"/>
    <p:sldId id="284" r:id="rId22"/>
    <p:sldId id="268" r:id="rId23"/>
    <p:sldId id="272" r:id="rId24"/>
    <p:sldId id="269" r:id="rId25"/>
    <p:sldId id="271" r:id="rId26"/>
    <p:sldId id="270" r:id="rId27"/>
    <p:sldId id="273" r:id="rId28"/>
    <p:sldId id="275" r:id="rId29"/>
    <p:sldId id="274" r:id="rId30"/>
    <p:sldId id="282" r:id="rId31"/>
    <p:sldId id="283" r:id="rId32"/>
    <p:sldId id="28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711.0594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synthesis</a:t>
            </a:r>
            <a:br>
              <a:rPr lang="en-US" dirty="0" smtClean="0"/>
            </a:br>
            <a:r>
              <a:rPr lang="en-US" dirty="0" smtClean="0"/>
              <a:t>of exoplanets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</a:t>
            </a:r>
            <a:r>
              <a:rPr lang="en-US" dirty="0" err="1" smtClean="0"/>
              <a:t>popov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9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Multi-embryo system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6590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35" y="1820496"/>
            <a:ext cx="6129337" cy="4413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876" y="1820496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planet embryos with M=0.1M</a:t>
            </a:r>
            <a:r>
              <a:rPr lang="en-US" baseline="-25000" dirty="0" smtClean="0"/>
              <a:t>Earth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7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growth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6590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69" y="622934"/>
            <a:ext cx="7778532" cy="5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Peebles and gas accretion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540" y="637941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803850"/>
            <a:ext cx="5924940" cy="4463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1805249"/>
            <a:ext cx="5884311" cy="44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–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5" y="1814943"/>
            <a:ext cx="4765387" cy="40988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62" y="1814943"/>
            <a:ext cx="5948671" cy="4110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44" y="5925126"/>
            <a:ext cx="199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Alibert</a:t>
            </a:r>
            <a:r>
              <a:rPr lang="en-US" dirty="0" smtClean="0"/>
              <a:t> et al. (2013)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96727" y="592512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5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95" y="1817113"/>
            <a:ext cx="4823114" cy="4371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0" y="5082827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still not absolutely clear,</a:t>
            </a:r>
            <a:br>
              <a:rPr lang="en-US" dirty="0" smtClean="0"/>
            </a:br>
            <a:r>
              <a:rPr lang="en-US" dirty="0" smtClean="0"/>
              <a:t>if the so-called “planetary desert”</a:t>
            </a:r>
            <a:br>
              <a:rPr lang="en-US" dirty="0" smtClean="0"/>
            </a:br>
            <a:r>
              <a:rPr lang="en-US" dirty="0" smtClean="0"/>
              <a:t>exist or not.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22109" y="1894114"/>
            <a:ext cx="30817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line – computations;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 line – bias-corrected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Normalization made for 1M</a:t>
            </a:r>
            <a:r>
              <a:rPr lang="en-US" baseline="-25000" dirty="0" smtClean="0"/>
              <a:t>Jup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84922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observations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774" y="6396977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49" y="1785554"/>
            <a:ext cx="7142451" cy="452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9745" y="2225964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69745" y="3463636"/>
            <a:ext cx="346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for observable planets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orb</a:t>
            </a:r>
            <a:r>
              <a:rPr lang="en-US" dirty="0" smtClean="0"/>
              <a:t>&lt;10 </a:t>
            </a:r>
            <a:r>
              <a:rPr lang="en-US" dirty="0" err="1" smtClean="0"/>
              <a:t>yrs</a:t>
            </a:r>
            <a:r>
              <a:rPr lang="en-US" dirty="0" smtClean="0"/>
              <a:t>; v&gt;1 m/s)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9745" y="5052291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18577" y="5937887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Metallicity effect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836340"/>
            <a:ext cx="4771015" cy="4408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5927" y="1737360"/>
            <a:ext cx="478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line – all stars.</a:t>
            </a:r>
            <a:br>
              <a:rPr lang="en-US" dirty="0" smtClean="0"/>
            </a:br>
            <a:r>
              <a:rPr lang="en-US" dirty="0" smtClean="0"/>
              <a:t>Dashed line – stars with at least one giant planet.</a:t>
            </a:r>
            <a:br>
              <a:rPr lang="en-US" dirty="0" smtClean="0"/>
            </a:br>
            <a:r>
              <a:rPr lang="en-US" dirty="0" smtClean="0"/>
              <a:t>Dotted line – stars with at least low-mass planet.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8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62" y="1829723"/>
            <a:ext cx="4992319" cy="4426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34826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491" y="1829723"/>
            <a:ext cx="497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and evolution model</a:t>
            </a:r>
            <a:br>
              <a:rPr lang="en-US" dirty="0" smtClean="0"/>
            </a:br>
            <a:r>
              <a:rPr lang="en-US" dirty="0" smtClean="0"/>
              <a:t>allows to estimate the bulk composition of planets.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7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population synthesis model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61457"/>
            <a:ext cx="33144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</a:t>
            </a:r>
            <a:br>
              <a:rPr lang="en-US" dirty="0" smtClean="0"/>
            </a:br>
            <a:r>
              <a:rPr lang="en-US" dirty="0" smtClean="0"/>
              <a:t>with analytical equations.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parameters are optimized </a:t>
            </a:r>
            <a:br>
              <a:rPr lang="en-US" dirty="0" smtClean="0"/>
            </a:br>
            <a:r>
              <a:rPr lang="en-US" dirty="0" smtClean="0"/>
              <a:t>to fit known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and four planet cases</a:t>
            </a:r>
            <a:br>
              <a:rPr lang="en-US" dirty="0" smtClean="0"/>
            </a:br>
            <a:r>
              <a:rPr lang="en-US" dirty="0" smtClean="0"/>
              <a:t>were studied.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99" y="1861457"/>
            <a:ext cx="6249581" cy="43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 distance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3" y="1828800"/>
            <a:ext cx="5969507" cy="402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84" y="1828800"/>
            <a:ext cx="5910245" cy="40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Population synthesis in astrophysics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7498" y="1879167"/>
            <a:ext cx="11877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dirty="0"/>
              <a:t>A population synthesis  is a method </a:t>
            </a:r>
            <a:r>
              <a:rPr lang="en-US" altLang="ru-RU" sz="2400" dirty="0" smtClean="0"/>
              <a:t>of </a:t>
            </a:r>
            <a:r>
              <a:rPr lang="en-US" altLang="ru-RU" sz="2400" dirty="0"/>
              <a:t>a direct modeling </a:t>
            </a:r>
            <a:r>
              <a:rPr lang="en-US" altLang="ru-RU" sz="2400" dirty="0" smtClean="0"/>
              <a:t>of relatively </a:t>
            </a:r>
            <a:r>
              <a:rPr lang="en-US" altLang="ru-RU" sz="2400" dirty="0"/>
              <a:t>large populations </a:t>
            </a:r>
            <a:endParaRPr lang="en-US" altLang="ru-RU" sz="2400" dirty="0" smtClean="0"/>
          </a:p>
          <a:p>
            <a:pPr algn="ctr"/>
            <a:r>
              <a:rPr lang="en-US" altLang="ru-RU" sz="2400" dirty="0" smtClean="0"/>
              <a:t>of weakly </a:t>
            </a:r>
            <a:r>
              <a:rPr lang="en-US" altLang="ru-RU" sz="2400" dirty="0"/>
              <a:t>interacting objects </a:t>
            </a:r>
            <a:r>
              <a:rPr lang="en-US" altLang="ru-RU" sz="2400" dirty="0" smtClean="0"/>
              <a:t>with </a:t>
            </a:r>
            <a:r>
              <a:rPr lang="en-US" altLang="ru-RU" sz="2400" dirty="0"/>
              <a:t>non-trivial evolution. </a:t>
            </a:r>
          </a:p>
          <a:p>
            <a:pPr algn="ctr"/>
            <a:r>
              <a:rPr lang="en-US" altLang="ru-RU" sz="2400" dirty="0"/>
              <a:t>As a rule, the evolution of the objects </a:t>
            </a:r>
            <a:r>
              <a:rPr lang="en-US" altLang="ru-RU" sz="2400" dirty="0" smtClean="0"/>
              <a:t>is </a:t>
            </a:r>
            <a:r>
              <a:rPr lang="en-US" altLang="ru-RU" sz="2400" dirty="0"/>
              <a:t>followed from their birth </a:t>
            </a:r>
            <a:r>
              <a:rPr lang="en-US" altLang="ru-RU" sz="2400" dirty="0" smtClean="0"/>
              <a:t>up </a:t>
            </a:r>
            <a:r>
              <a:rPr lang="en-US" altLang="ru-RU" sz="2400" dirty="0"/>
              <a:t>to the present moment.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05923" y="6488668"/>
            <a:ext cx="1880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 err="1" smtClean="0"/>
              <a:t>astro-ph</a:t>
            </a:r>
            <a:r>
              <a:rPr lang="en-US" altLang="ru-RU" dirty="0" smtClean="0"/>
              <a:t>/0411792</a:t>
            </a:r>
            <a:endParaRPr lang="en-US" altLang="ru-RU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05923" y="3079496"/>
            <a:ext cx="541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chemeClr val="accent1"/>
                </a:solidFill>
              </a:rPr>
              <a:t>Evolutionary and Empirical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69085" y="3896026"/>
            <a:ext cx="62166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ru-RU" u="sng" dirty="0"/>
              <a:t>Evolutionary PS.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/>
              <a:t>The evolution is followed from some early stage.</a:t>
            </a:r>
          </a:p>
          <a:p>
            <a:r>
              <a:rPr lang="en-US" altLang="ru-RU" dirty="0"/>
              <a:t>      Typically, an artificial population is formed</a:t>
            </a:r>
            <a:br>
              <a:rPr lang="en-US" altLang="ru-RU" dirty="0"/>
            </a:br>
            <a:r>
              <a:rPr lang="en-US" altLang="ru-RU" dirty="0"/>
              <a:t>(especially, in Monte Carlo simulations)</a:t>
            </a:r>
          </a:p>
          <a:p>
            <a:pPr>
              <a:buFontTx/>
              <a:buAutoNum type="arabicPeriod" startAt="2"/>
            </a:pPr>
            <a:r>
              <a:rPr lang="en-US" altLang="ru-RU" u="sng" dirty="0"/>
              <a:t>Empirical PS.</a:t>
            </a:r>
          </a:p>
          <a:p>
            <a:r>
              <a:rPr lang="en-US" altLang="ru-RU" dirty="0"/>
              <a:t>      It is used, for example, to study integral properties</a:t>
            </a:r>
            <a:br>
              <a:rPr lang="en-US" altLang="ru-RU" dirty="0"/>
            </a:br>
            <a:r>
              <a:rPr lang="en-US" altLang="ru-RU" dirty="0"/>
              <a:t>(</a:t>
            </a:r>
            <a:r>
              <a:rPr lang="en-US" altLang="ru-RU" dirty="0" err="1"/>
              <a:t>spe</a:t>
            </a:r>
            <a:r>
              <a:rPr lang="ru-RU" altLang="ru-RU" dirty="0"/>
              <a:t>с</a:t>
            </a:r>
            <a:r>
              <a:rPr lang="en-US" altLang="ru-RU" dirty="0" err="1"/>
              <a:t>tra</a:t>
            </a:r>
            <a:r>
              <a:rPr lang="en-US" altLang="ru-RU" dirty="0"/>
              <a:t>) of unresolved populations.</a:t>
            </a:r>
          </a:p>
          <a:p>
            <a:r>
              <a:rPr lang="en-US" altLang="ru-RU" dirty="0"/>
              <a:t>      A library of spectra is used to predict integral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2573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planets and </a:t>
            </a:r>
            <a:r>
              <a:rPr lang="en-US" smtClean="0"/>
              <a:t>SoSys </a:t>
            </a:r>
            <a:r>
              <a:rPr lang="en-US" dirty="0" smtClean="0"/>
              <a:t>analogues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" y="1828802"/>
            <a:ext cx="5452937" cy="435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3" y="1828802"/>
            <a:ext cx="6452952" cy="435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2658" y="3171318"/>
            <a:ext cx="3194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Shows how the fit improves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with growing number of planets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7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330146"/>
            <a:ext cx="10831286" cy="1450757"/>
          </a:xfrm>
        </p:spPr>
        <p:txBody>
          <a:bodyPr/>
          <a:lstStyle/>
          <a:p>
            <a:r>
              <a:rPr lang="en-US" dirty="0" smtClean="0"/>
              <a:t>Role of more complicated migration models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74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1804.01148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058" y="1871662"/>
            <a:ext cx="49206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Traps (regions of zero net torque)</a:t>
            </a:r>
            <a:br>
              <a:rPr lang="en-US" dirty="0" smtClean="0"/>
            </a:br>
            <a:r>
              <a:rPr lang="en-US" dirty="0" smtClean="0"/>
              <a:t>can slow planet migration (type I).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Traps can be related to peculiarities</a:t>
            </a:r>
            <a:br>
              <a:rPr lang="en-US" dirty="0" smtClean="0"/>
            </a:br>
            <a:r>
              <a:rPr lang="en-US" dirty="0" smtClean="0"/>
              <a:t>in density or/and temperature profiles.</a:t>
            </a:r>
            <a:br>
              <a:rPr lang="en-US" dirty="0" smtClean="0"/>
            </a:br>
            <a:r>
              <a:rPr lang="en-US" dirty="0" smtClean="0"/>
              <a:t>For example, an ice line can be such </a:t>
            </a:r>
            <a:br>
              <a:rPr lang="en-US" dirty="0" smtClean="0"/>
            </a:br>
            <a:r>
              <a:rPr lang="en-US" dirty="0" smtClean="0"/>
              <a:t>critical distance, at which planets are trapped.</a:t>
            </a:r>
          </a:p>
          <a:p>
            <a:endParaRPr lang="en-US" dirty="0" smtClean="0"/>
          </a:p>
          <a:p>
            <a:r>
              <a:rPr lang="en-US" dirty="0" smtClean="0"/>
              <a:t>Heat transition zone – is another trap.</a:t>
            </a:r>
            <a:br>
              <a:rPr lang="en-US" dirty="0" smtClean="0"/>
            </a:br>
            <a:r>
              <a:rPr lang="en-US" dirty="0" smtClean="0"/>
              <a:t>There viscous heating (inside) is changed</a:t>
            </a:r>
            <a:br>
              <a:rPr lang="en-US" dirty="0" smtClean="0"/>
            </a:br>
            <a:r>
              <a:rPr lang="en-US" dirty="0" smtClean="0"/>
              <a:t>by irradiation by the star (outer zone).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X-rays due to </a:t>
            </a:r>
            <a:r>
              <a:rPr lang="en-US" dirty="0" err="1" smtClean="0"/>
              <a:t>magnetospheric</a:t>
            </a:r>
            <a:r>
              <a:rPr lang="en-US" dirty="0" smtClean="0"/>
              <a:t> accretion</a:t>
            </a:r>
            <a:br>
              <a:rPr lang="en-US" dirty="0" smtClean="0"/>
            </a:br>
            <a:r>
              <a:rPr lang="en-US" dirty="0" smtClean="0"/>
              <a:t>and cosmic rays ionize the disk.</a:t>
            </a:r>
            <a:br>
              <a:rPr lang="en-US" dirty="0" smtClean="0"/>
            </a:br>
            <a:r>
              <a:rPr lang="en-US" dirty="0" smtClean="0"/>
              <a:t>Low ionization produces dead zones in the disk.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76" y="1871662"/>
            <a:ext cx="6068104" cy="44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form planets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1847274"/>
            <a:ext cx="9643562" cy="4406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1018933" y="4995131"/>
            <a:ext cx="236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Lucio Mayer &amp; T. Quinn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6873" y="1847274"/>
            <a:ext cx="20110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Gravitational</a:t>
            </a:r>
            <a:br>
              <a:rPr lang="en-US" dirty="0" smtClean="0"/>
            </a:br>
            <a:r>
              <a:rPr lang="en-US" dirty="0" smtClean="0"/>
              <a:t>instability</a:t>
            </a:r>
            <a:br>
              <a:rPr lang="en-US" dirty="0" smtClean="0"/>
            </a:br>
            <a:r>
              <a:rPr lang="en-US" dirty="0" smtClean="0"/>
              <a:t>in the outer</a:t>
            </a:r>
            <a:br>
              <a:rPr lang="en-US" dirty="0" smtClean="0"/>
            </a:br>
            <a:r>
              <a:rPr lang="en-US" dirty="0" smtClean="0"/>
              <a:t>parts of the disc.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to form </a:t>
            </a:r>
            <a:br>
              <a:rPr lang="en-US" dirty="0" smtClean="0"/>
            </a:br>
            <a:r>
              <a:rPr lang="en-US" dirty="0" smtClean="0"/>
              <a:t>massive planets</a:t>
            </a:r>
            <a:br>
              <a:rPr lang="en-US" dirty="0" smtClean="0"/>
            </a:br>
            <a:r>
              <a:rPr lang="en-US" dirty="0" smtClean="0"/>
              <a:t>out to few tens AU.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Might also work for</a:t>
            </a:r>
            <a:br>
              <a:rPr lang="en-US" dirty="0" smtClean="0"/>
            </a:br>
            <a:r>
              <a:rPr lang="en-US" dirty="0" smtClean="0"/>
              <a:t>brown dwarfs and</a:t>
            </a:r>
            <a:br>
              <a:rPr lang="en-US" dirty="0" smtClean="0"/>
            </a:br>
            <a:r>
              <a:rPr lang="en-US" dirty="0" smtClean="0"/>
              <a:t>very light stars.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31" y="5624945"/>
            <a:ext cx="1993642" cy="500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34" y="6488668"/>
            <a:ext cx="32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new results in </a:t>
            </a:r>
            <a:r>
              <a:rPr lang="ru-RU" dirty="0">
                <a:hlinkClick r:id="rId4" tooltip="Abstract"/>
              </a:rPr>
              <a:t>1711.05948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60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downsizing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009" y="642164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727" y="526473"/>
            <a:ext cx="474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by </a:t>
            </a:r>
            <a:r>
              <a:rPr lang="en-US" dirty="0" err="1" smtClean="0"/>
              <a:t>Nayakshin</a:t>
            </a:r>
            <a:r>
              <a:rPr lang="en-US" dirty="0" smtClean="0"/>
              <a:t> (2010).</a:t>
            </a:r>
            <a:br>
              <a:rPr lang="en-US" dirty="0" smtClean="0"/>
            </a:br>
            <a:r>
              <a:rPr lang="en-US" dirty="0" smtClean="0"/>
              <a:t>It is possible to make solid planets at low orbits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62082" y="1848138"/>
            <a:ext cx="5264348" cy="704850"/>
            <a:chOff x="262082" y="1848138"/>
            <a:chExt cx="5264348" cy="7048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82" y="1848138"/>
              <a:ext cx="2819400" cy="7048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482" y="1848138"/>
              <a:ext cx="2444948" cy="7048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51245" y="2605423"/>
            <a:ext cx="2819400" cy="1040016"/>
            <a:chOff x="151245" y="2605423"/>
            <a:chExt cx="2819400" cy="1040016"/>
          </a:xfrm>
        </p:grpSpPr>
        <p:sp>
          <p:nvSpPr>
            <p:cNvPr id="8" name="TextBox 7"/>
            <p:cNvSpPr txBox="1"/>
            <p:nvPr/>
          </p:nvSpPr>
          <p:spPr>
            <a:xfrm>
              <a:off x="674254" y="2663766"/>
              <a:ext cx="16092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mass</a:t>
              </a:r>
              <a:br>
                <a:rPr lang="en-US" dirty="0" smtClean="0"/>
              </a:br>
              <a:r>
                <a:rPr lang="en-US" dirty="0" smtClean="0"/>
                <a:t>just after</a:t>
              </a:r>
              <a:br>
                <a:rPr lang="en-US" dirty="0" smtClean="0"/>
              </a:br>
              <a:r>
                <a:rPr lang="en-US" dirty="0" smtClean="0"/>
                <a:t>fragmentation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1245" y="2605423"/>
              <a:ext cx="2819400" cy="104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3745" y="4719782"/>
            <a:ext cx="5564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a fragment in a disc can result in appearance </a:t>
            </a:r>
            <a:br>
              <a:rPr lang="en-US" dirty="0" smtClean="0"/>
            </a:br>
            <a:r>
              <a:rPr lang="en-US" dirty="0" smtClean="0"/>
              <a:t>of a low-mass planet closer to the star, or in appearance </a:t>
            </a:r>
            <a:br>
              <a:rPr lang="en-US" dirty="0" smtClean="0"/>
            </a:br>
            <a:r>
              <a:rPr lang="en-US" dirty="0" smtClean="0"/>
              <a:t>of a belt of particles.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41" y="3125431"/>
            <a:ext cx="1771650" cy="62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5455" y="3125431"/>
            <a:ext cx="364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 radius becomes smaller</a:t>
            </a:r>
            <a:br>
              <a:rPr lang="en-US" dirty="0" smtClean="0"/>
            </a:br>
            <a:r>
              <a:rPr lang="en-US" dirty="0" smtClean="0"/>
              <a:t>as a planet migrates towards the star.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87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61" y="286603"/>
            <a:ext cx="10457411" cy="1450757"/>
          </a:xfrm>
        </p:spPr>
        <p:txBody>
          <a:bodyPr/>
          <a:lstStyle/>
          <a:p>
            <a:r>
              <a:rPr lang="en-US" dirty="0" smtClean="0"/>
              <a:t>Initial and final semi-major axis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56989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75" y="1833561"/>
            <a:ext cx="9999685" cy="3578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542" y="22315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171" y="2231571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Final, 1 </a:t>
            </a:r>
            <a:r>
              <a:rPr lang="en-US" dirty="0" err="1" smtClean="0">
                <a:solidFill>
                  <a:srgbClr val="FF0000"/>
                </a:solidFill>
              </a:rPr>
              <a:t>Myr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171" y="5497286"/>
            <a:ext cx="237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45% </a:t>
            </a:r>
            <a:r>
              <a:rPr lang="en-US" dirty="0" smtClean="0"/>
              <a:t>survived</a:t>
            </a:r>
            <a:br>
              <a:rPr lang="en-US" dirty="0" smtClean="0"/>
            </a:br>
            <a:r>
              <a:rPr lang="en-US" dirty="0" smtClean="0"/>
              <a:t>20% formed solid cores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2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4" y="1840345"/>
            <a:ext cx="9949341" cy="3710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0317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</p:spTree>
    <p:extLst>
      <p:ext uri="{BB962C8B-B14F-4D97-AF65-F5344CB8AC3E}">
        <p14:creationId xmlns:p14="http://schemas.microsoft.com/office/powerpoint/2010/main" val="22085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 and planet types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7" y="1861848"/>
            <a:ext cx="9946031" cy="375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055" y="5615709"/>
            <a:ext cx="97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brown dwarfs (and even low-mass stars for some parameters) can be produced via this channel.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4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fragment-fragment interaction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6510"/>
            <a:ext cx="101727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255" y="5680364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off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12364" y="5702533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61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Ejection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1" y="1830531"/>
            <a:ext cx="5940091" cy="4348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4509" y="1921164"/>
            <a:ext cx="3875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fragments are ejected.</a:t>
            </a:r>
            <a:br>
              <a:rPr lang="en-US" dirty="0" smtClean="0"/>
            </a:br>
            <a:r>
              <a:rPr lang="en-US" dirty="0" smtClean="0"/>
              <a:t>So, this mechanism of planet formation</a:t>
            </a:r>
            <a:br>
              <a:rPr lang="en-US" dirty="0" smtClean="0"/>
            </a:br>
            <a:r>
              <a:rPr lang="en-US" dirty="0" smtClean="0"/>
              <a:t>can be an important contributor</a:t>
            </a:r>
            <a:br>
              <a:rPr lang="en-US" dirty="0" smtClean="0"/>
            </a:br>
            <a:r>
              <a:rPr lang="en-US" dirty="0" smtClean="0"/>
              <a:t>to the population of free-floating</a:t>
            </a:r>
            <a:br>
              <a:rPr lang="en-US" dirty="0" smtClean="0"/>
            </a:br>
            <a:r>
              <a:rPr lang="en-US" dirty="0" smtClean="0"/>
              <a:t>planets and brown dwarfs.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39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30" y="1899660"/>
            <a:ext cx="9966756" cy="3771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systems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16800" y="5745018"/>
            <a:ext cx="205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Non-typical systems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6226" y="635863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714" y="286603"/>
            <a:ext cx="236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– brown dwarfs;</a:t>
            </a:r>
          </a:p>
          <a:p>
            <a:r>
              <a:rPr lang="en-US" dirty="0" smtClean="0"/>
              <a:t>Red – gas giants;</a:t>
            </a:r>
            <a:br>
              <a:rPr lang="en-US" dirty="0" smtClean="0"/>
            </a:br>
            <a:r>
              <a:rPr lang="en-US" dirty="0" smtClean="0"/>
              <a:t>Blue – rocky (&gt;50%).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5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259125"/>
            <a:ext cx="5346934" cy="31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99" y="3845923"/>
            <a:ext cx="2494356" cy="21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538477" y="2837873"/>
            <a:ext cx="498664" cy="2420373"/>
          </a:xfrm>
          <a:prstGeom prst="curvedLef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70746" y="1589162"/>
            <a:ext cx="208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u="sng" dirty="0">
                <a:latin typeface="Tahoma" panose="020B0604030504040204" pitchFamily="34" charset="0"/>
              </a:rPr>
              <a:t>Ingredients</a:t>
            </a:r>
            <a:r>
              <a:rPr lang="ru-RU" altLang="ru-RU" u="sng" dirty="0">
                <a:latin typeface="Tahoma" panose="020B0604030504040204" pitchFamily="34" charset="0"/>
              </a:rPr>
              <a:t>:</a:t>
            </a:r>
            <a:br>
              <a:rPr lang="ru-RU" altLang="ru-RU" u="sng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initial condition</a:t>
            </a:r>
            <a:r>
              <a:rPr lang="ru-RU" altLang="ru-RU" dirty="0">
                <a:latin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evolutionary laws</a:t>
            </a:r>
            <a:endParaRPr lang="en-US" altLang="ru-RU" u="sng" dirty="0">
              <a:latin typeface="Tahoma" panose="020B0604030504040204" pitchFamily="34" charset="0"/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3477635" y="4724845"/>
            <a:ext cx="1524000" cy="1403350"/>
            <a:chOff x="1584" y="3312"/>
            <a:chExt cx="960" cy="884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0800000">
              <a:off x="1584" y="3312"/>
              <a:ext cx="960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84" y="3792"/>
              <a:ext cx="9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Modeling </a:t>
              </a:r>
              <a:b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</a:br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observations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>
            <a:off x="7730745" y="4724845"/>
            <a:ext cx="762000" cy="45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46796" y="5955400"/>
            <a:ext cx="216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>
                <a:latin typeface="Tahoma" panose="020B0604030504040204" pitchFamily="34" charset="0"/>
              </a:rPr>
              <a:t>Artificial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55" y="3808378"/>
            <a:ext cx="2167337" cy="21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5943529"/>
            <a:ext cx="3223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 smtClean="0">
                <a:latin typeface="Tahoma" panose="020B0604030504040204" pitchFamily="34" charset="0"/>
              </a:rPr>
              <a:t>Artificial observed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3808378"/>
            <a:ext cx="2862696" cy="21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0" y="956562"/>
            <a:ext cx="2494356" cy="24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population synthesis </a:t>
            </a:r>
            <a:br>
              <a:rPr lang="en-US" dirty="0" smtClean="0"/>
            </a:br>
            <a:r>
              <a:rPr lang="en-US" dirty="0" smtClean="0"/>
              <a:t>of planets formed by instability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911" y="641207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1801.03384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837645"/>
            <a:ext cx="3935186" cy="4386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114" y="1737360"/>
            <a:ext cx="514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uncertainties.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picture summarizes all the models,</a:t>
            </a:r>
            <a:br>
              <a:rPr lang="en-US" dirty="0" smtClean="0"/>
            </a:br>
            <a:r>
              <a:rPr lang="en-US" dirty="0" smtClean="0"/>
              <a:t>calculated for different assumptions and parameters.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35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synthesis of satellites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4676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1801.06094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1871663"/>
            <a:ext cx="5771782" cy="4354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71663"/>
            <a:ext cx="5855010" cy="43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9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compare calculations with data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76" y="1817915"/>
            <a:ext cx="6786404" cy="4480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3312" y="645686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1805.08211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817915"/>
            <a:ext cx="3248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calculations are made</a:t>
            </a:r>
            <a:br>
              <a:rPr lang="en-US" dirty="0" smtClean="0"/>
            </a:br>
            <a:r>
              <a:rPr lang="en-US" dirty="0" smtClean="0"/>
              <a:t>it is necessary to compare it</a:t>
            </a:r>
            <a:br>
              <a:rPr lang="en-US" dirty="0" smtClean="0"/>
            </a:br>
            <a:r>
              <a:rPr lang="en-US" dirty="0" smtClean="0"/>
              <a:t>with observational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the case of transiting planets</a:t>
            </a:r>
            <a:br>
              <a:rPr lang="en-US" dirty="0" smtClean="0"/>
            </a:br>
            <a:r>
              <a:rPr lang="en-US" dirty="0" smtClean="0"/>
              <a:t>a special script was written.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3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5309" y="2050473"/>
            <a:ext cx="5747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1402.7086 Planet Population </a:t>
            </a:r>
            <a:r>
              <a:rPr lang="da-DK" dirty="0" smtClean="0"/>
              <a:t>Synthesis. </a:t>
            </a:r>
            <a:r>
              <a:rPr lang="da-DK" dirty="0"/>
              <a:t>W. Benz et al</a:t>
            </a:r>
            <a:r>
              <a:rPr lang="da-DK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1804.01532</a:t>
            </a:r>
            <a:r>
              <a:rPr lang="ru-RU" dirty="0" smtClean="0"/>
              <a:t> </a:t>
            </a:r>
            <a:r>
              <a:rPr lang="en-US" dirty="0" smtClean="0"/>
              <a:t>Planetary population synthesis. C. </a:t>
            </a:r>
            <a:r>
              <a:rPr lang="en-US" dirty="0" err="1" smtClean="0"/>
              <a:t>Mordasini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39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Incredients</a:t>
            </a:r>
            <a:r>
              <a:rPr lang="en-US" dirty="0" smtClean="0"/>
              <a:t> for planetary PS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6129" y="63869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" y="1815826"/>
            <a:ext cx="7248525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34" y="2899989"/>
            <a:ext cx="5570812" cy="33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17" y="75334"/>
            <a:ext cx="7629525" cy="6153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7063" y="643975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</p:spTree>
    <p:extLst>
      <p:ext uri="{BB962C8B-B14F-4D97-AF65-F5344CB8AC3E}">
        <p14:creationId xmlns:p14="http://schemas.microsoft.com/office/powerpoint/2010/main" val="139744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69" y="3092939"/>
            <a:ext cx="6663559" cy="3190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distributions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6" y="1826501"/>
            <a:ext cx="6613964" cy="3246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63869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0193" y="1826501"/>
            <a:ext cx="261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conditions for discs </a:t>
            </a:r>
            <a:br>
              <a:rPr lang="en-US" dirty="0" smtClean="0"/>
            </a:br>
            <a:r>
              <a:rPr lang="en-US" dirty="0" smtClean="0"/>
              <a:t>around 1 solar mass stars.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5150069"/>
            <a:ext cx="452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addition, initial positions of embryos is also </a:t>
            </a:r>
            <a:br>
              <a:rPr lang="en-US" dirty="0" smtClean="0"/>
            </a:br>
            <a:r>
              <a:rPr lang="en-US" dirty="0" smtClean="0"/>
              <a:t>a random parameter.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9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PS model </a:t>
            </a:r>
            <a:br>
              <a:rPr lang="en-US" dirty="0" smtClean="0"/>
            </a:br>
            <a:r>
              <a:rPr lang="en-US" dirty="0" smtClean="0"/>
              <a:t>for exoplanets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3977" y="6375462"/>
            <a:ext cx="260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Ida, Lin </a:t>
            </a:r>
            <a:r>
              <a:rPr lang="en-US" dirty="0" err="1" smtClean="0"/>
              <a:t>astro-ph</a:t>
            </a:r>
            <a:r>
              <a:rPr lang="en-US" dirty="0" smtClean="0"/>
              <a:t>/0312144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73" y="146938"/>
            <a:ext cx="6275243" cy="662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1737360"/>
            <a:ext cx="468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 modeled formation and migration (I&amp;II)</a:t>
            </a:r>
            <a:br>
              <a:rPr lang="en-US" dirty="0" smtClean="0"/>
            </a:br>
            <a:r>
              <a:rPr lang="en-US" dirty="0" smtClean="0"/>
              <a:t>of exoplanets in order to reproduce so-called</a:t>
            </a:r>
            <a:br>
              <a:rPr lang="en-US" dirty="0" smtClean="0"/>
            </a:br>
            <a:r>
              <a:rPr lang="en-US" dirty="0" smtClean="0"/>
              <a:t>“desert” in mass-semi-major axis distribution</a:t>
            </a:r>
            <a:br>
              <a:rPr lang="en-US" dirty="0" smtClean="0"/>
            </a:br>
            <a:r>
              <a:rPr lang="en-US" dirty="0" smtClean="0"/>
              <a:t>(masses 10-100 Earth mass, and a&lt;3 AU).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8041" y="5452132"/>
            <a:ext cx="151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Red- giants;</a:t>
            </a:r>
            <a:br>
              <a:rPr lang="en-US" dirty="0" smtClean="0"/>
            </a:br>
            <a:r>
              <a:rPr lang="en-US" dirty="0" smtClean="0"/>
              <a:t>green – rocky;</a:t>
            </a:r>
            <a:br>
              <a:rPr lang="en-US" dirty="0" smtClean="0"/>
            </a:br>
            <a:r>
              <a:rPr lang="en-US" dirty="0" smtClean="0"/>
              <a:t>blue – ice.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3977" y="2872509"/>
            <a:ext cx="2078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ingredients: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Disk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Accretion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Migration model.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3977" y="4507345"/>
            <a:ext cx="349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rate of type I migration</a:t>
            </a:r>
            <a:br>
              <a:rPr lang="en-US" dirty="0" smtClean="0"/>
            </a:br>
            <a:r>
              <a:rPr lang="en-US" dirty="0" smtClean="0"/>
              <a:t>was significantly reduced </a:t>
            </a:r>
            <a:br>
              <a:rPr lang="en-US" dirty="0" smtClean="0"/>
            </a:br>
            <a:r>
              <a:rPr lang="en-US" dirty="0" smtClean="0"/>
              <a:t>to avoid rapid planet displacement.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5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tracks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819564"/>
            <a:ext cx="6326714" cy="4436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727" y="647469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01527" y="1921164"/>
            <a:ext cx="1336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- rock</a:t>
            </a:r>
            <a:br>
              <a:rPr lang="en-US" dirty="0" smtClean="0"/>
            </a:br>
            <a:r>
              <a:rPr lang="en-US" dirty="0" smtClean="0"/>
              <a:t>Red     - gas </a:t>
            </a:r>
            <a:br>
              <a:rPr lang="en-US" dirty="0" smtClean="0"/>
            </a:br>
            <a:r>
              <a:rPr lang="en-US" dirty="0" smtClean="0"/>
              <a:t>Blue    - ice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552" y="2844494"/>
            <a:ext cx="4324350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4727" y="5504873"/>
            <a:ext cx="15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= 0.1; f</a:t>
            </a:r>
            <a:r>
              <a:rPr lang="en-US" baseline="-25000" dirty="0" smtClean="0"/>
              <a:t>d,0</a:t>
            </a:r>
            <a:r>
              <a:rPr lang="en-US" dirty="0" smtClean="0"/>
              <a:t>=2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Mordasini</a:t>
            </a:r>
            <a:r>
              <a:rPr lang="en-US" dirty="0" smtClean="0"/>
              <a:t> et al. models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61" y="1858569"/>
            <a:ext cx="5286380" cy="43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8961" y="6455715"/>
            <a:ext cx="99251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0904.2524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7818" y="1858569"/>
            <a:ext cx="57310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Mordanisi</a:t>
            </a:r>
            <a:r>
              <a:rPr lang="en-US" dirty="0" smtClean="0"/>
              <a:t> et al. published a series of papers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0904.2524, 0904.2542, 1101.0513, </a:t>
            </a:r>
            <a:r>
              <a:rPr lang="en-US" dirty="0" smtClean="0"/>
              <a:t>1201.1036)</a:t>
            </a:r>
            <a:br>
              <a:rPr lang="en-US" dirty="0" smtClean="0"/>
            </a:br>
            <a:r>
              <a:rPr lang="en-US" dirty="0" smtClean="0"/>
              <a:t>on population synthesis of exoplanets,</a:t>
            </a:r>
            <a:br>
              <a:rPr lang="en-US" dirty="0" smtClean="0"/>
            </a:br>
            <a:r>
              <a:rPr lang="en-US" dirty="0" smtClean="0"/>
              <a:t>using an approach generally similar to the one</a:t>
            </a:r>
            <a:br>
              <a:rPr lang="en-US" dirty="0" smtClean="0"/>
            </a:br>
            <a:r>
              <a:rPr lang="en-US" dirty="0" smtClean="0"/>
              <a:t>by Ida, Lin.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this studies were continued in </a:t>
            </a:r>
          </a:p>
          <a:p>
            <a:r>
              <a:rPr lang="en-US" dirty="0" smtClean="0"/>
              <a:t>1206.6103</a:t>
            </a:r>
            <a:r>
              <a:rPr lang="en-US" dirty="0"/>
              <a:t>, 1206.3303, </a:t>
            </a:r>
            <a:r>
              <a:rPr lang="en-US" dirty="0" smtClean="0"/>
              <a:t>1708.00868.</a:t>
            </a:r>
            <a:br>
              <a:rPr lang="en-US" dirty="0" smtClean="0"/>
            </a:br>
            <a:r>
              <a:rPr lang="en-US" dirty="0" smtClean="0"/>
              <a:t>A review is </a:t>
            </a:r>
            <a:r>
              <a:rPr lang="en-US" dirty="0"/>
              <a:t>given in </a:t>
            </a:r>
            <a:r>
              <a:rPr lang="en-US" dirty="0" smtClean="0"/>
              <a:t>1402.7086.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important step is too include planet-planet interactions.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separate subject is to follow long-term evolution.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40675</TotalTime>
  <Words>443</Words>
  <Application>Microsoft Office PowerPoint</Application>
  <PresentationFormat>Широкоэкранный</PresentationFormat>
  <Paragraphs>127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Ретро</vt:lpstr>
      <vt:lpstr>Population synthesis of exoplanets</vt:lpstr>
      <vt:lpstr>Population synthesis in astrophysics</vt:lpstr>
      <vt:lpstr>Презентация PowerPoint</vt:lpstr>
      <vt:lpstr>Incredients for planetary PS</vt:lpstr>
      <vt:lpstr>Презентация PowerPoint</vt:lpstr>
      <vt:lpstr>Initial distributions</vt:lpstr>
      <vt:lpstr>The first PS model  for exoplanets</vt:lpstr>
      <vt:lpstr>Individual tracks</vt:lpstr>
      <vt:lpstr>Mordasini et al. models</vt:lpstr>
      <vt:lpstr>Multi-embryo system</vt:lpstr>
      <vt:lpstr>Mass growth</vt:lpstr>
      <vt:lpstr>Peebles and gas accretion</vt:lpstr>
      <vt:lpstr>Mass – semi-major axis distribution</vt:lpstr>
      <vt:lpstr>Mass distribution</vt:lpstr>
      <vt:lpstr>Comparison with observations</vt:lpstr>
      <vt:lpstr>Metallicity effect</vt:lpstr>
      <vt:lpstr>Composition</vt:lpstr>
      <vt:lpstr>Another population synthesis model</vt:lpstr>
      <vt:lpstr>Mass- distance distribution</vt:lpstr>
      <vt:lpstr>Number of planets and SoSys analogues</vt:lpstr>
      <vt:lpstr>Role of more complicated migration models</vt:lpstr>
      <vt:lpstr>Another way to form planets</vt:lpstr>
      <vt:lpstr>Tidal downsizing</vt:lpstr>
      <vt:lpstr>Initial and final semi-major axis distribution</vt:lpstr>
      <vt:lpstr>Mass and semi-major axis distribution</vt:lpstr>
      <vt:lpstr>Mass distribution and planet types</vt:lpstr>
      <vt:lpstr>Role of fragment-fragment interaction</vt:lpstr>
      <vt:lpstr>Ejection</vt:lpstr>
      <vt:lpstr>System architecture</vt:lpstr>
      <vt:lpstr>Another example of population synthesis  of planets formed by instability</vt:lpstr>
      <vt:lpstr>Population synthesis of satellites</vt:lpstr>
      <vt:lpstr>How to compare calculations with data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synthesis of exoplanets</dc:title>
  <dc:creator>Sergei Popov</dc:creator>
  <cp:lastModifiedBy>Sergei Popov</cp:lastModifiedBy>
  <cp:revision>76</cp:revision>
  <dcterms:created xsi:type="dcterms:W3CDTF">2017-09-25T08:16:08Z</dcterms:created>
  <dcterms:modified xsi:type="dcterms:W3CDTF">2018-11-22T20:49:40Z</dcterms:modified>
</cp:coreProperties>
</file>