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319" r:id="rId7"/>
    <p:sldId id="261" r:id="rId8"/>
    <p:sldId id="28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24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20" r:id="rId39"/>
    <p:sldId id="321" r:id="rId40"/>
    <p:sldId id="322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23" r:id="rId59"/>
    <p:sldId id="309" r:id="rId60"/>
    <p:sldId id="310" r:id="rId61"/>
    <p:sldId id="325" r:id="rId62"/>
    <p:sldId id="311" r:id="rId63"/>
    <p:sldId id="312" r:id="rId64"/>
    <p:sldId id="313" r:id="rId65"/>
    <p:sldId id="314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94628" autoAdjust="0"/>
  </p:normalViewPr>
  <p:slideViewPr>
    <p:cSldViewPr snapToGrid="0">
      <p:cViewPr varScale="1">
        <p:scale>
          <a:sx n="70" d="100"/>
          <a:sy n="70" d="100"/>
        </p:scale>
        <p:origin x="48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60352-049B-4659-A4E7-EB8035349C89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204DC-C5ED-4BF3-9331-1216E2733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56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F46C64-1B2C-402F-ACBF-F8272FB693C4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https://solarsystem.nasa.gov/multimedia/display.cfm?IM_ID=283</a:t>
            </a:r>
            <a:br>
              <a:rPr lang="ru-RU" altLang="ru-RU" smtClean="0"/>
            </a:br>
            <a:r>
              <a:rPr lang="ru-RU" altLang="ru-RU" smtClean="0"/>
              <a:t>http://cseligman.com/text/planets/marsstructure.htm</a:t>
            </a:r>
            <a:br>
              <a:rPr lang="ru-RU" altLang="ru-RU" smtClean="0"/>
            </a:br>
            <a:r>
              <a:rPr lang="ru-RU" altLang="ru-RU" smtClean="0"/>
              <a:t>http://www.thetimenow.com/astronomy/jupiter.php</a:t>
            </a:r>
            <a:br>
              <a:rPr lang="ru-RU" altLang="ru-RU" smtClean="0"/>
            </a:br>
            <a:r>
              <a:rPr lang="ru-RU" altLang="ru-RU" smtClean="0"/>
              <a:t>http://astro.physics.uiowa.edu/~srs/2952_EXW/Locus15_EXW.htm</a:t>
            </a:r>
            <a:br>
              <a:rPr lang="ru-RU" altLang="ru-RU" smtClean="0"/>
            </a:br>
            <a:r>
              <a:rPr lang="ru-RU" altLang="ru-RU" smtClean="0"/>
              <a:t>http://commons.wikimedia.org/wiki/File:Interior_of_Saturn.svg</a:t>
            </a:r>
          </a:p>
        </p:txBody>
      </p:sp>
    </p:spTree>
    <p:extLst>
      <p:ext uri="{BB962C8B-B14F-4D97-AF65-F5344CB8AC3E}">
        <p14:creationId xmlns:p14="http://schemas.microsoft.com/office/powerpoint/2010/main" val="3962827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 and long-dashed lines (in black) are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non-irradiated models. Dash-dotted (red) curves correspond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irradiated models at 0.045 AU from a Sun.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204DC-C5ED-4BF3-9331-1216E273354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1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CMF</a:t>
            </a:r>
            <a:r>
              <a:rPr lang="en-US" baseline="0" dirty="0" smtClean="0"/>
              <a:t> – core mass fraction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204DC-C5ED-4BF3-9331-1216E273354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7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black dashed line indicates a model for the transit assuming a 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 only, and the red line assumes an Earth-sized moon in an orbit that is 15 planetary radii wide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204DC-C5ED-4BF3-9331-1216E273354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60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D7DE-61AE-4BC6-A87E-9454F8FD646E}" type="datetimeFigureOut">
              <a:rPr lang="en-US" dirty="0"/>
              <a:t>12/2/2018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Internal structure and</a:t>
            </a:r>
            <a:br>
              <a:rPr lang="en-US" dirty="0" smtClean="0"/>
            </a:br>
            <a:r>
              <a:rPr lang="en-US" dirty="0" smtClean="0"/>
              <a:t>atmospheres of planets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Sergei </a:t>
            </a:r>
            <a:r>
              <a:rPr lang="en-US" dirty="0" err="1" smtClean="0"/>
              <a:t>popov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0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giant planets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1" y="1815811"/>
            <a:ext cx="5759688" cy="355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13402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1405.3752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2" y="3124948"/>
            <a:ext cx="5935229" cy="313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40582" y="1921164"/>
            <a:ext cx="5355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Except Uranus giant planets might not have solid cores.</a:t>
            </a:r>
            <a:br>
              <a:rPr lang="en-US" dirty="0" smtClean="0"/>
            </a:br>
            <a:r>
              <a:rPr lang="en-US" dirty="0" smtClean="0"/>
              <a:t>However, there cores are made of heavy elements.</a:t>
            </a:r>
            <a:br>
              <a:rPr lang="en-US" dirty="0" smtClean="0"/>
            </a:br>
            <a:r>
              <a:rPr lang="en-US" dirty="0" smtClean="0"/>
              <a:t>And so often they are called made of rocks.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4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and pressure </a:t>
            </a:r>
            <a:br>
              <a:rPr lang="en-US" dirty="0" smtClean="0"/>
            </a:br>
            <a:r>
              <a:rPr lang="en-US" dirty="0" smtClean="0"/>
              <a:t>in atmospheres of giants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21" y="1767103"/>
            <a:ext cx="6749716" cy="453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23623" y="6377749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1405.3752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6400" y="1930400"/>
            <a:ext cx="2958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Jupiter direct data</a:t>
            </a:r>
            <a:br>
              <a:rPr lang="en-US" dirty="0" smtClean="0"/>
            </a:br>
            <a:r>
              <a:rPr lang="en-US" dirty="0" smtClean="0"/>
              <a:t>are available due to </a:t>
            </a:r>
            <a:br>
              <a:rPr lang="en-US" dirty="0" smtClean="0"/>
            </a:br>
            <a:r>
              <a:rPr lang="en-US" dirty="0" smtClean="0"/>
              <a:t>Galileo probe measurements.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3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Hydrogene</a:t>
            </a:r>
            <a:r>
              <a:rPr lang="en-US" dirty="0" smtClean="0"/>
              <a:t> equation of state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40" y="1846826"/>
            <a:ext cx="4462750" cy="440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97280" y="6431509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1405.3752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1890" y="1846826"/>
            <a:ext cx="40938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Still, there are important uncertainties </a:t>
            </a:r>
            <a:br>
              <a:rPr lang="en-US" dirty="0" smtClean="0"/>
            </a:br>
            <a:r>
              <a:rPr lang="en-US" dirty="0" smtClean="0"/>
              <a:t>even for the hydrogen equation of state.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Some regimes have been never measured</a:t>
            </a:r>
            <a:br>
              <a:rPr lang="en-US" dirty="0" smtClean="0"/>
            </a:br>
            <a:r>
              <a:rPr lang="en-US" dirty="0" smtClean="0"/>
              <a:t>in laboratories.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97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plus helium mixture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44" y="1804329"/>
            <a:ext cx="6430357" cy="446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365369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1405.3752</a:t>
            </a:r>
          </a:p>
        </p:txBody>
      </p:sp>
    </p:spTree>
    <p:extLst>
      <p:ext uri="{BB962C8B-B14F-4D97-AF65-F5344CB8AC3E}">
        <p14:creationId xmlns:p14="http://schemas.microsoft.com/office/powerpoint/2010/main" val="29016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anvil cells</a:t>
            </a:r>
            <a:endParaRPr lang="ru-RU" dirty="0"/>
          </a:p>
        </p:txBody>
      </p:sp>
      <p:pic>
        <p:nvPicPr>
          <p:cNvPr id="3" name="Picture 6" descr="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508" y="2613193"/>
            <a:ext cx="5153314" cy="358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272876" y="649128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err="1"/>
              <a:t>Bouchet</a:t>
            </a:r>
            <a:r>
              <a:rPr lang="en-US" altLang="ru-RU" sz="1800" dirty="0"/>
              <a:t> et al. (2013)</a:t>
            </a:r>
            <a:endParaRPr lang="ru-RU" altLang="ru-RU" sz="1800" dirty="0"/>
          </a:p>
        </p:txBody>
      </p:sp>
      <p:pic>
        <p:nvPicPr>
          <p:cNvPr id="5" name="Picture 9" descr="ngeo1861-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1807007"/>
            <a:ext cx="38512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39737" y="6412201"/>
            <a:ext cx="159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/>
              <a:t>Merkel (2013)</a:t>
            </a:r>
            <a:endParaRPr lang="ru-RU" alt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959224" y="1930400"/>
            <a:ext cx="7126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Diamond cells are used to reach high pressures in laboratory experiments.</a:t>
            </a:r>
          </a:p>
          <a:p>
            <a:r>
              <a:rPr lang="en-US" dirty="0" smtClean="0"/>
              <a:t>However, it is not enough, and in many cases we have to base only on</a:t>
            </a:r>
            <a:br>
              <a:rPr lang="en-US" dirty="0" smtClean="0"/>
            </a:br>
            <a:r>
              <a:rPr lang="en-US" dirty="0" smtClean="0"/>
              <a:t>numerical models.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83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cell</a:t>
            </a:r>
            <a:endParaRPr lang="ru-RU" dirty="0"/>
          </a:p>
        </p:txBody>
      </p:sp>
      <p:pic>
        <p:nvPicPr>
          <p:cNvPr id="3" name="Picture 6" descr="http://d32ogoqmya1dw8.cloudfront.net/images/NAGTWorkshops/mineralogy/mineral_physics/dac_diamonds.v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12" y="1762055"/>
            <a:ext cx="6010099" cy="450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-1835304" y="3036554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900" dirty="0"/>
              <a:t>http://serc.carleton.edu/NAGTWorkshops/mineralogy/mineral_physics/diamond_anvil.html</a:t>
            </a:r>
          </a:p>
        </p:txBody>
      </p:sp>
    </p:spTree>
    <p:extLst>
      <p:ext uri="{BB962C8B-B14F-4D97-AF65-F5344CB8AC3E}">
        <p14:creationId xmlns:p14="http://schemas.microsoft.com/office/powerpoint/2010/main" val="25999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Scheme of the experiment</a:t>
            </a:r>
            <a:endParaRPr lang="ru-RU" dirty="0"/>
          </a:p>
        </p:txBody>
      </p:sp>
      <p:pic>
        <p:nvPicPr>
          <p:cNvPr id="3" name="Picture 6" descr="http://d32ogoqmya1dw8.cloudfront.net/images/NAGTWorkshops/mineralogy/mineral_physics/generalized_dac_fig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24" y="1835295"/>
            <a:ext cx="575945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nnotated DAC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99" y="1835295"/>
            <a:ext cx="332263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1958792" y="30914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900" dirty="0"/>
              <a:t>http://serc.carleton.edu/NAGTWorkshops/mineralogy/mineral_physics/diamond_anvil.html</a:t>
            </a:r>
          </a:p>
        </p:txBody>
      </p:sp>
    </p:spTree>
    <p:extLst>
      <p:ext uri="{BB962C8B-B14F-4D97-AF65-F5344CB8AC3E}">
        <p14:creationId xmlns:p14="http://schemas.microsoft.com/office/powerpoint/2010/main" val="42040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press?</a:t>
            </a:r>
            <a:endParaRPr lang="ru-RU" dirty="0"/>
          </a:p>
        </p:txBody>
      </p:sp>
      <p:pic>
        <p:nvPicPr>
          <p:cNvPr id="3" name="Picture 6" descr="http://d32ogoqmya1dw8.cloudfront.net/images/NAGTWorkshops/mineralogy/mineral_physics/applying_force_da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24" y="1834284"/>
            <a:ext cx="5852392" cy="447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he diamond anv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59" y="1834284"/>
            <a:ext cx="4038328" cy="36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2066136" y="3219187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900" dirty="0"/>
              <a:t>http://serc.carleton.edu/NAGTWorkshops/mineralogy/mineral_physics/diamond_anvil.html</a:t>
            </a:r>
          </a:p>
        </p:txBody>
      </p:sp>
    </p:spTree>
    <p:extLst>
      <p:ext uri="{BB962C8B-B14F-4D97-AF65-F5344CB8AC3E}">
        <p14:creationId xmlns:p14="http://schemas.microsoft.com/office/powerpoint/2010/main" val="14621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heat the matter</a:t>
            </a:r>
            <a:endParaRPr lang="ru-RU" dirty="0"/>
          </a:p>
        </p:txBody>
      </p:sp>
      <p:pic>
        <p:nvPicPr>
          <p:cNvPr id="3" name="Picture 6" descr="generic DAC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1" y="1814729"/>
            <a:ext cx="5932765" cy="363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Double sided laser heating system at HP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64" y="2673899"/>
            <a:ext cx="5892637" cy="33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39202" y="5447809"/>
            <a:ext cx="14478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Up to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1300К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9560070" y="6017636"/>
            <a:ext cx="1550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Above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1300К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0251" y="6384348"/>
            <a:ext cx="8968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http://serc.carleton.edu/NAGTWorkshops/mineralogy/mineral_physics/diamond_anvil.html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6896" y="1814729"/>
            <a:ext cx="398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current (for lower temperatures)</a:t>
            </a:r>
            <a:br>
              <a:rPr lang="en-US" dirty="0" smtClean="0"/>
            </a:br>
            <a:r>
              <a:rPr lang="en-US" dirty="0" smtClean="0"/>
              <a:t>or laser (for higher temperature).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9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conditions in the Earth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31" y="1826059"/>
            <a:ext cx="9408824" cy="444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96290" y="6488668"/>
            <a:ext cx="8312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http://mini.physics.sunysb.edu/~pstephens/downloadable/ehm_dac.pdf</a:t>
            </a:r>
          </a:p>
        </p:txBody>
      </p:sp>
    </p:spTree>
    <p:extLst>
      <p:ext uri="{BB962C8B-B14F-4D97-AF65-F5344CB8AC3E}">
        <p14:creationId xmlns:p14="http://schemas.microsoft.com/office/powerpoint/2010/main" val="388434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Sizes and masses</a:t>
            </a: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1876477"/>
            <a:ext cx="11846227" cy="42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4625" y="6410767"/>
            <a:ext cx="100219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350" dirty="0">
                <a:latin typeface="Arial" panose="020B0604020202020204" pitchFamily="34" charset="0"/>
              </a:rPr>
              <a:t>1312.3323</a:t>
            </a:r>
            <a:endParaRPr lang="ru-RU" altLang="ru-RU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Mass-radius models for planets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18" y="1820832"/>
            <a:ext cx="4882326" cy="446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317638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1401.4738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88364" y="1820832"/>
            <a:ext cx="3718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Relatively simple model </a:t>
            </a:r>
            <a:br>
              <a:rPr lang="en-US" dirty="0" smtClean="0"/>
            </a:br>
            <a:r>
              <a:rPr lang="en-US" dirty="0" smtClean="0"/>
              <a:t>based on just 8 key elements.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Good results for Solar system planets.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6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Mass-radius diagram for exoplanets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46" y="1810327"/>
            <a:ext cx="4792683" cy="448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97280" y="649128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1401.4738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9055" y="1893455"/>
            <a:ext cx="595752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Planet radius, of course, depends on its composition.</a:t>
            </a:r>
          </a:p>
          <a:p>
            <a:endParaRPr lang="en-US" dirty="0"/>
          </a:p>
          <a:p>
            <a:r>
              <a:rPr lang="en-US" dirty="0" smtClean="0"/>
              <a:t>Light planets typically do not have extended gas envelopes.</a:t>
            </a:r>
          </a:p>
          <a:p>
            <a:endParaRPr lang="en-US" dirty="0"/>
          </a:p>
          <a:p>
            <a:r>
              <a:rPr lang="en-US" dirty="0" smtClean="0"/>
              <a:t>Oppositely, giant planets might hath very thick gas envelopes.</a:t>
            </a:r>
          </a:p>
          <a:p>
            <a:endParaRPr lang="en-US" dirty="0"/>
          </a:p>
          <a:p>
            <a:r>
              <a:rPr lang="en-US" dirty="0" smtClean="0"/>
              <a:t>Very often data on mass and radius</a:t>
            </a:r>
            <a:br>
              <a:rPr lang="en-US" dirty="0" smtClean="0"/>
            </a:br>
            <a:r>
              <a:rPr lang="en-US" dirty="0" smtClean="0"/>
              <a:t>can be explained by different combinations of ingredients.</a:t>
            </a:r>
          </a:p>
          <a:p>
            <a:endParaRPr lang="en-US" dirty="0"/>
          </a:p>
          <a:p>
            <a:r>
              <a:rPr lang="en-US" dirty="0"/>
              <a:t>Solid and long-dashed lines (in black) are</a:t>
            </a:r>
          </a:p>
          <a:p>
            <a:r>
              <a:rPr lang="en-US" dirty="0"/>
              <a:t>for non-irradiated models. </a:t>
            </a:r>
            <a:endParaRPr lang="en-US" dirty="0" smtClean="0"/>
          </a:p>
          <a:p>
            <a:r>
              <a:rPr lang="en-US" dirty="0" smtClean="0"/>
              <a:t>Dash-dotted </a:t>
            </a:r>
            <a:r>
              <a:rPr lang="en-US" dirty="0"/>
              <a:t>(red) curves correspond to</a:t>
            </a:r>
          </a:p>
          <a:p>
            <a:r>
              <a:rPr lang="en-US" dirty="0"/>
              <a:t>irradiated models at 0.045 AU from a Sun.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0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vs. observations</a:t>
            </a:r>
            <a:endParaRPr lang="ru-RU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89641" y="6412491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1405.3752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" y="1808018"/>
            <a:ext cx="5870430" cy="4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58" y="1874982"/>
            <a:ext cx="6025413" cy="437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01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giant planets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97280" y="6346763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1604.07558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0" y="1837509"/>
            <a:ext cx="12004520" cy="420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main ingredients: gas, ice, rock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" y="1828179"/>
            <a:ext cx="5792399" cy="4475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1" y="1737360"/>
            <a:ext cx="6158879" cy="4619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6200000">
            <a:off x="-2098714" y="3836076"/>
            <a:ext cx="4566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http://seagerexoplanets.mit.edu/research.htm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9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main types of planets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22" y="1812808"/>
            <a:ext cx="9459769" cy="394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3668" y="649128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/>
              <a:t>1312.3323</a:t>
            </a:r>
            <a:endParaRPr lang="ru-RU" altLang="ru-RU" sz="18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75019" y="5715534"/>
            <a:ext cx="7750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  Gas giants                              Icy giants</a:t>
            </a:r>
            <a:r>
              <a:rPr lang="ru-RU" altLang="ru-RU" sz="1800" dirty="0" smtClean="0"/>
              <a:t>  </a:t>
            </a:r>
            <a:r>
              <a:rPr lang="en-US" altLang="ru-RU" sz="1800" dirty="0" smtClean="0"/>
              <a:t>         </a:t>
            </a:r>
            <a:r>
              <a:rPr lang="ru-RU" altLang="ru-RU" sz="1800" dirty="0" smtClean="0"/>
              <a:t>          </a:t>
            </a:r>
            <a:r>
              <a:rPr lang="en-US" altLang="ru-RU" sz="1800" dirty="0" smtClean="0"/>
              <a:t>         Solid planets</a:t>
            </a: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en-US" altLang="ru-RU" sz="1800" dirty="0" smtClean="0"/>
              <a:t>       H/He                            H/</a:t>
            </a:r>
            <a:r>
              <a:rPr lang="en-US" altLang="ru-RU" sz="1800" dirty="0" err="1" smtClean="0"/>
              <a:t>He+ice</a:t>
            </a:r>
            <a:r>
              <a:rPr lang="ru-RU" altLang="ru-RU" sz="1800" dirty="0" smtClean="0"/>
              <a:t>+</a:t>
            </a:r>
            <a:r>
              <a:rPr lang="en-US" altLang="ru-RU" sz="1800" dirty="0" smtClean="0"/>
              <a:t>core</a:t>
            </a:r>
            <a:r>
              <a:rPr lang="ru-RU" altLang="ru-RU" sz="1800" dirty="0" smtClean="0"/>
              <a:t>         </a:t>
            </a:r>
            <a:r>
              <a:rPr lang="en-US" altLang="ru-RU" sz="1800" dirty="0" smtClean="0"/>
              <a:t>          </a:t>
            </a:r>
            <a:r>
              <a:rPr lang="ru-RU" altLang="ru-RU" sz="1800" dirty="0" smtClean="0"/>
              <a:t> </a:t>
            </a:r>
            <a:r>
              <a:rPr lang="en-US" altLang="ru-RU" sz="1800" dirty="0" smtClean="0"/>
              <a:t> </a:t>
            </a:r>
            <a:r>
              <a:rPr lang="ru-RU" altLang="ru-RU" sz="1800" dirty="0" smtClean="0"/>
              <a:t>    </a:t>
            </a:r>
            <a:r>
              <a:rPr lang="en-US" altLang="ru-RU" sz="1800" dirty="0"/>
              <a:t>Si, Mg, Fe, O, C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972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Thick atmospheres for M&gt;4M</a:t>
            </a:r>
            <a:r>
              <a:rPr lang="en-US" baseline="-25000" dirty="0" smtClean="0"/>
              <a:t>Earth</a:t>
            </a:r>
            <a:endParaRPr lang="ru-RU" baseline="-250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97280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1312.0936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22" y="1841212"/>
            <a:ext cx="80391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Corot-27b. Dense planet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05" y="1811771"/>
            <a:ext cx="4654550" cy="439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17444" y="649128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1401.1122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55" y="2421691"/>
            <a:ext cx="4893425" cy="379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6480" y="1757276"/>
            <a:ext cx="2371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Orbital period 3.6 days.</a:t>
            </a:r>
            <a:br>
              <a:rPr lang="en-US" dirty="0" smtClean="0"/>
            </a:br>
            <a:r>
              <a:rPr lang="en-US" dirty="0" smtClean="0"/>
              <a:t>Solar-like star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Kepler-51. Crumbly planets.</a:t>
            </a:r>
            <a:endParaRPr lang="ru-RU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08113" y="6400800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/>
              <a:t>1401.2885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16" y="1838035"/>
            <a:ext cx="3277379" cy="444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1236" y="1838035"/>
            <a:ext cx="36124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type star.</a:t>
            </a:r>
            <a:br>
              <a:rPr lang="en-US" dirty="0" smtClean="0"/>
            </a:br>
            <a:r>
              <a:rPr lang="en-US" dirty="0" smtClean="0"/>
              <a:t>Three planets with masses 2-8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earth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low densities: &lt;0.05 g/cm</a:t>
            </a:r>
            <a:r>
              <a:rPr lang="en-US" baseline="30000" dirty="0" smtClean="0"/>
              <a:t>3</a:t>
            </a:r>
          </a:p>
          <a:p>
            <a:endParaRPr lang="en-US" dirty="0"/>
          </a:p>
          <a:p>
            <a:r>
              <a:rPr lang="en-US" dirty="0" smtClean="0"/>
              <a:t>Orbital periods 45-130 days.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9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Superearths</a:t>
            </a:r>
            <a:r>
              <a:rPr lang="en-US" dirty="0" smtClean="0"/>
              <a:t>. Diversity of properties.</a:t>
            </a:r>
            <a:endParaRPr lang="ru-RU" dirty="0"/>
          </a:p>
        </p:txBody>
      </p:sp>
      <p:pic>
        <p:nvPicPr>
          <p:cNvPr id="3" name="Picture 6" descr="Size_of_Kepler_Planet_Candid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06" y="1771372"/>
            <a:ext cx="5861609" cy="4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 rot="-5400000">
            <a:off x="427201" y="3516898"/>
            <a:ext cx="1062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600" dirty="0"/>
              <a:t>Wikipedia</a:t>
            </a:r>
            <a:endParaRPr lang="ru-RU" altLang="ru-RU" sz="1600" dirty="0"/>
          </a:p>
        </p:txBody>
      </p:sp>
      <p:pic>
        <p:nvPicPr>
          <p:cNvPr id="5" name="Picture 9" descr="640px-Exoplanet_Mass-Radius_Scatter_Super-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390" y="1825199"/>
            <a:ext cx="3669290" cy="434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8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vs. mass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04" y="1874585"/>
            <a:ext cx="4640278" cy="425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97280" y="6480370"/>
            <a:ext cx="10983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dirty="0">
                <a:latin typeface="Arial" panose="020B0604020202020204" pitchFamily="34" charset="0"/>
              </a:rPr>
              <a:t>1604.07558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5164" y="1874585"/>
            <a:ext cx="21932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of modeling.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Old (relaxed) planets.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Colors correspond to </a:t>
            </a:r>
            <a:br>
              <a:rPr lang="en-US" dirty="0" smtClean="0"/>
            </a:br>
            <a:r>
              <a:rPr lang="en-US" dirty="0" smtClean="0"/>
              <a:t>different fractions </a:t>
            </a:r>
            <a:br>
              <a:rPr lang="en-US" dirty="0" smtClean="0"/>
            </a:br>
            <a:r>
              <a:rPr lang="en-US" dirty="0" smtClean="0"/>
              <a:t>of light elements.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6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Sizes of </a:t>
            </a:r>
            <a:r>
              <a:rPr lang="en-US" dirty="0" err="1" smtClean="0"/>
              <a:t>superearths</a:t>
            </a:r>
            <a:endParaRPr lang="ru-RU" dirty="0"/>
          </a:p>
        </p:txBody>
      </p:sp>
      <p:pic>
        <p:nvPicPr>
          <p:cNvPr id="3" name="Picture 6" descr="Exoplanet_Comparison_CoRoT-7_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87" y="1825047"/>
            <a:ext cx="555039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1024px-Planet_siz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10" y="1859259"/>
            <a:ext cx="6128616" cy="432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 rot="-5400000">
            <a:off x="-283368" y="2618798"/>
            <a:ext cx="841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200" dirty="0"/>
              <a:t>Wikipedia</a:t>
            </a:r>
            <a:endParaRPr lang="ru-RU" alt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17236" y="4544291"/>
            <a:ext cx="42767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radii 1-4 of the Earth </a:t>
            </a:r>
            <a:br>
              <a:rPr lang="en-US" dirty="0" smtClean="0"/>
            </a:br>
            <a:r>
              <a:rPr lang="en-US" dirty="0" smtClean="0"/>
              <a:t>I.e., between the Earth and Neptune).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Sometimes low density planets in the range</a:t>
            </a:r>
            <a:br>
              <a:rPr lang="en-US" dirty="0" smtClean="0"/>
            </a:br>
            <a:r>
              <a:rPr lang="en-US" dirty="0" smtClean="0"/>
              <a:t>are called mini-</a:t>
            </a:r>
            <a:r>
              <a:rPr lang="en-US" dirty="0" err="1" smtClean="0"/>
              <a:t>Neptunes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51127" y="3654407"/>
            <a:ext cx="101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Corot-7b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4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Superearths</a:t>
            </a:r>
            <a:r>
              <a:rPr lang="en-US" dirty="0" smtClean="0"/>
              <a:t>: mass-radius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070" y="119742"/>
            <a:ext cx="3223786" cy="608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9" y="1840582"/>
            <a:ext cx="4522065" cy="43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111971" y="649128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1402.4818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6654" y="1840582"/>
            <a:ext cx="393806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Superearths</a:t>
            </a:r>
            <a:r>
              <a:rPr lang="en-US" dirty="0" smtClean="0"/>
              <a:t> are very numerous planets.</a:t>
            </a:r>
            <a:br>
              <a:rPr lang="en-US" dirty="0" smtClean="0"/>
            </a:br>
            <a:r>
              <a:rPr lang="en-US" dirty="0" smtClean="0"/>
              <a:t>Only those with well-determined </a:t>
            </a:r>
            <a:br>
              <a:rPr lang="en-US" dirty="0" smtClean="0"/>
            </a:br>
            <a:r>
              <a:rPr lang="en-US" dirty="0" smtClean="0"/>
              <a:t>mass and radius are shown.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Inner cores can consist either of rocks</a:t>
            </a:r>
            <a:br>
              <a:rPr lang="en-US" dirty="0" smtClean="0"/>
            </a:br>
            <a:r>
              <a:rPr lang="en-US" dirty="0" smtClean="0"/>
              <a:t>(and iron) or of ices.</a:t>
            </a:r>
          </a:p>
          <a:p>
            <a:endParaRPr lang="en-US" dirty="0"/>
          </a:p>
          <a:p>
            <a:r>
              <a:rPr lang="en-US" dirty="0" smtClean="0"/>
              <a:t>Some of </a:t>
            </a:r>
            <a:r>
              <a:rPr lang="en-US" dirty="0" err="1" smtClean="0"/>
              <a:t>superearths</a:t>
            </a:r>
            <a:r>
              <a:rPr lang="en-US" dirty="0" smtClean="0"/>
              <a:t> obviously</a:t>
            </a:r>
            <a:br>
              <a:rPr lang="en-US" dirty="0" smtClean="0"/>
            </a:br>
            <a:r>
              <a:rPr lang="en-US" dirty="0" smtClean="0"/>
              <a:t>have thick gas envelopes.</a:t>
            </a:r>
            <a:br>
              <a:rPr lang="en-US" dirty="0" smtClean="0"/>
            </a:br>
            <a:r>
              <a:rPr lang="en-US" dirty="0" smtClean="0"/>
              <a:t>This is a challenge to formation models.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Superearths</a:t>
            </a:r>
            <a:r>
              <a:rPr lang="en-US" dirty="0" smtClean="0"/>
              <a:t> models</a:t>
            </a:r>
            <a:endParaRPr lang="ru-RU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97280" y="649128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1402.4818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655" y="92639"/>
            <a:ext cx="3378200" cy="615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9" y="1796321"/>
            <a:ext cx="4378761" cy="439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18181" y="1796321"/>
            <a:ext cx="41916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less massive planets parameters </a:t>
            </a:r>
            <a:br>
              <a:rPr lang="en-US" dirty="0" smtClean="0"/>
            </a:br>
            <a:r>
              <a:rPr lang="en-US" dirty="0" smtClean="0"/>
              <a:t>are mainly determined by the core.</a:t>
            </a:r>
            <a:br>
              <a:rPr lang="en-US" dirty="0" smtClean="0"/>
            </a:br>
            <a:r>
              <a:rPr lang="en-US" dirty="0" smtClean="0"/>
              <a:t>For more massive – by the outer envelope.</a:t>
            </a:r>
          </a:p>
          <a:p>
            <a:endParaRPr lang="en-US" dirty="0"/>
          </a:p>
          <a:p>
            <a:r>
              <a:rPr lang="en-US" dirty="0" smtClean="0"/>
              <a:t>Heating can be also important.</a:t>
            </a:r>
          </a:p>
          <a:p>
            <a:endParaRPr lang="en-US" dirty="0"/>
          </a:p>
          <a:p>
            <a:r>
              <a:rPr lang="en-US" dirty="0" smtClean="0"/>
              <a:t>Results are shown for planets</a:t>
            </a:r>
            <a:br>
              <a:rPr lang="en-US" dirty="0" smtClean="0"/>
            </a:br>
            <a:r>
              <a:rPr lang="en-US" dirty="0" smtClean="0"/>
              <a:t>with solid earth-type cores.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4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add water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60" y="1780887"/>
            <a:ext cx="467995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33443" y="6317962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1402.4818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3810" y="1780887"/>
            <a:ext cx="59358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 us fix the planet mass and change the fraction of ice.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Here water is added as an ice layer above a solid (rocky) core.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Only for lower masses it is possible to distinguish</a:t>
            </a:r>
            <a:br>
              <a:rPr lang="en-US" dirty="0" smtClean="0"/>
            </a:br>
            <a:r>
              <a:rPr lang="en-US" dirty="0" smtClean="0"/>
              <a:t>(by radius measurements) between pure-ice cores and</a:t>
            </a:r>
            <a:br>
              <a:rPr lang="en-US" dirty="0" smtClean="0"/>
            </a:br>
            <a:r>
              <a:rPr lang="en-US" dirty="0" smtClean="0"/>
              <a:t>pure-rock cores.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7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structure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68" y="1799373"/>
            <a:ext cx="424815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51552" y="6479323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1402.4818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755" y="1831470"/>
            <a:ext cx="43529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272958" y="6014626"/>
            <a:ext cx="22878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Without an envelope</a:t>
            </a:r>
            <a:endParaRPr lang="ru-RU" altLang="ru-RU" sz="18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308543" y="6028473"/>
            <a:ext cx="19672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With an envelope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9584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pressure</a:t>
            </a:r>
            <a:endParaRPr lang="ru-RU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95463" y="649128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1402.4818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827070"/>
            <a:ext cx="3950898" cy="379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85" y="1827070"/>
            <a:ext cx="3977505" cy="379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867" y="1831832"/>
            <a:ext cx="3853018" cy="379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43927" y="5791201"/>
            <a:ext cx="453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Interiors might have high pressure and density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8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and water</a:t>
            </a:r>
            <a:endParaRPr lang="ru-RU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66825" y="6410324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1402.4818</a:t>
            </a:r>
          </a:p>
        </p:txBody>
      </p:sp>
      <p:pic>
        <p:nvPicPr>
          <p:cNvPr id="4" name="Picture 7" descr="480px-Supereart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1" y="1815810"/>
            <a:ext cx="5263426" cy="219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873" y="1815810"/>
            <a:ext cx="4603807" cy="448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 rot="-5400000">
            <a:off x="559462" y="3450576"/>
            <a:ext cx="841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200" dirty="0"/>
              <a:t>Wikipedia</a:t>
            </a:r>
            <a:endParaRPr lang="ru-RU" alt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117469" y="4230255"/>
            <a:ext cx="419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Radius vs. mass for different water content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88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Atmospheres</a:t>
            </a:r>
            <a:endParaRPr lang="ru-RU" dirty="0"/>
          </a:p>
        </p:txBody>
      </p:sp>
      <p:pic>
        <p:nvPicPr>
          <p:cNvPr id="3" name="Picture 6" descr="ANd9GcQ91vCAYJZzV5I9iDmvKCbXbUXu2eIhi_eTTogcUy_a_T_E6Ri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" y="1815234"/>
            <a:ext cx="5040736" cy="33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d209458b-puffed-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655" y="2970791"/>
            <a:ext cx="4383808" cy="328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imag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343081"/>
            <a:ext cx="2826327" cy="376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7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Transits and atmosphere studies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60" y="1856796"/>
            <a:ext cx="7172758" cy="44259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3860" y="6402213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1709.05941</a:t>
            </a:r>
          </a:p>
        </p:txBody>
      </p:sp>
    </p:spTree>
    <p:extLst>
      <p:ext uri="{BB962C8B-B14F-4D97-AF65-F5344CB8AC3E}">
        <p14:creationId xmlns:p14="http://schemas.microsoft.com/office/powerpoint/2010/main" val="35279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studies during transits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20" y="1849820"/>
            <a:ext cx="7141312" cy="44343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4420" y="6488668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1804.07357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9297" y="2039007"/>
            <a:ext cx="26230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Integrated properties</a:t>
            </a:r>
            <a:br>
              <a:rPr lang="en-US" dirty="0" smtClean="0"/>
            </a:br>
            <a:r>
              <a:rPr lang="en-US" dirty="0" smtClean="0"/>
              <a:t>of the surface (albedo)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Transmission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Emission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Mapping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8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elements contribution</a:t>
            </a:r>
            <a:endParaRPr lang="ru-RU" dirty="0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208336" y="6442585"/>
            <a:ext cx="10983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dirty="0">
                <a:latin typeface="Arial" panose="020B0604020202020204" pitchFamily="34" charset="0"/>
              </a:rPr>
              <a:t>1604.07558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36" y="1880064"/>
            <a:ext cx="5780799" cy="42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21236" y="1791855"/>
            <a:ext cx="25135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of modeling.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Different slopes </a:t>
            </a:r>
            <a:br>
              <a:rPr lang="en-US" dirty="0" smtClean="0"/>
            </a:br>
            <a:r>
              <a:rPr lang="en-US" dirty="0" smtClean="0"/>
              <a:t>above and below </a:t>
            </a:r>
            <a:br>
              <a:rPr lang="en-US" dirty="0" smtClean="0"/>
            </a:br>
            <a:r>
              <a:rPr lang="en-US" dirty="0" smtClean="0"/>
              <a:t>~100 Earth masses</a:t>
            </a:r>
            <a:br>
              <a:rPr lang="en-US" dirty="0" smtClean="0"/>
            </a:br>
            <a:r>
              <a:rPr lang="en-US" dirty="0" smtClean="0"/>
              <a:t>are due to different</a:t>
            </a:r>
            <a:br>
              <a:rPr lang="en-US" dirty="0" smtClean="0"/>
            </a:br>
            <a:r>
              <a:rPr lang="en-US" dirty="0" smtClean="0"/>
              <a:t>regimes of gas accretion.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7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of the method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04420" y="6488668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1804.07357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20" y="1818290"/>
            <a:ext cx="5610205" cy="4469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4625" y="1818290"/>
            <a:ext cx="4685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is easier to detect the signal from planets</a:t>
            </a:r>
            <a:br>
              <a:rPr lang="en-US" dirty="0" smtClean="0"/>
            </a:br>
            <a:r>
              <a:rPr lang="en-US" dirty="0" smtClean="0"/>
              <a:t>around M-dwarfs due to a smaller stellar radius.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4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Transits and atmospheres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873" y="66676"/>
            <a:ext cx="4028699" cy="619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892030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1407.4150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644072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1302.1141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04" y="1853815"/>
            <a:ext cx="2907505" cy="446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56364" y="1957287"/>
            <a:ext cx="387651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Transit observations in different</a:t>
            </a:r>
            <a:br>
              <a:rPr lang="en-US" dirty="0" smtClean="0"/>
            </a:br>
            <a:r>
              <a:rPr lang="en-US" dirty="0" smtClean="0"/>
              <a:t>wavelengths allow to determine</a:t>
            </a:r>
            <a:br>
              <a:rPr lang="en-US" dirty="0" smtClean="0"/>
            </a:br>
            <a:r>
              <a:rPr lang="en-US" dirty="0" smtClean="0"/>
              <a:t>properties of the planet atmosphere.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Size can be different </a:t>
            </a:r>
            <a:br>
              <a:rPr lang="en-US" dirty="0" smtClean="0"/>
            </a:br>
            <a:r>
              <a:rPr lang="en-US" dirty="0" smtClean="0"/>
              <a:t>in different wavelengths.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addition, light curve can look</a:t>
            </a:r>
            <a:br>
              <a:rPr lang="en-US" dirty="0" smtClean="0"/>
            </a:br>
            <a:r>
              <a:rPr lang="en-US" dirty="0" smtClean="0"/>
              <a:t>different due to atmospheric dynamics.</a:t>
            </a:r>
            <a:br>
              <a:rPr lang="en-US" dirty="0" smtClean="0"/>
            </a:br>
            <a:r>
              <a:rPr lang="en-US" dirty="0" smtClean="0"/>
              <a:t>Heat redistribution due to strong winds</a:t>
            </a:r>
            <a:br>
              <a:rPr lang="en-US" dirty="0" smtClean="0"/>
            </a:br>
            <a:r>
              <a:rPr lang="en-US" dirty="0" smtClean="0"/>
              <a:t>modifies the flux from the planet.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87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Featureless spectrum of </a:t>
            </a:r>
            <a:r>
              <a:rPr lang="ru-RU" altLang="ru-RU" dirty="0"/>
              <a:t>GJ 1214b </a:t>
            </a:r>
            <a:endParaRPr lang="ru-RU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441450" y="6382616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1401.0022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" y="1847273"/>
            <a:ext cx="5542802" cy="435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0083" y="1847273"/>
            <a:ext cx="50095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Obscured by clouds.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Hubble space telescope spectrum shows no details.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This is interpreted as the result of the presence</a:t>
            </a:r>
            <a:br>
              <a:rPr lang="en-US" dirty="0" smtClean="0"/>
            </a:br>
            <a:r>
              <a:rPr lang="en-US" dirty="0" smtClean="0"/>
              <a:t>of a thick cloud layer in the outer atmosphere</a:t>
            </a:r>
            <a:br>
              <a:rPr lang="en-US" dirty="0" smtClean="0"/>
            </a:br>
            <a:r>
              <a:rPr lang="en-US" dirty="0" smtClean="0"/>
              <a:t>of the planet.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6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dependence</a:t>
            </a:r>
            <a:endParaRPr lang="ru-RU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97280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1407.4150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97280" y="2049752"/>
            <a:ext cx="640015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Depending on the phase we observe different parts of a disc.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8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Results of observations correspond to: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>HD 189733b – </a:t>
            </a:r>
            <a:r>
              <a:rPr lang="en-US" altLang="ru-RU" sz="1800" dirty="0" smtClean="0"/>
              <a:t>upper panel;</a:t>
            </a: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>HD 209458b – </a:t>
            </a:r>
            <a:r>
              <a:rPr lang="en-US" altLang="ru-RU" sz="1800" dirty="0" smtClean="0"/>
              <a:t>lower panel</a:t>
            </a:r>
            <a:r>
              <a:rPr lang="ru-RU" altLang="ru-RU" sz="1800" dirty="0" smtClean="0"/>
              <a:t>.</a:t>
            </a:r>
            <a:endParaRPr lang="en-US" altLang="ru-RU" sz="18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8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Both planets are hot </a:t>
            </a:r>
            <a:r>
              <a:rPr lang="en-US" altLang="ru-RU" sz="1800" dirty="0" err="1" smtClean="0"/>
              <a:t>jupiters</a:t>
            </a:r>
            <a:r>
              <a:rPr lang="en-US" altLang="ru-RU" sz="1800" dirty="0" smtClean="0"/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800" dirty="0"/>
          </a:p>
          <a:p>
            <a:pPr>
              <a:spcBef>
                <a:spcPct val="0"/>
              </a:spcBef>
              <a:buClrTx/>
              <a:buNone/>
            </a:pPr>
            <a:r>
              <a:rPr lang="en-US" altLang="ru-RU" sz="1800" dirty="0" smtClean="0"/>
              <a:t>Note, that in the case of </a:t>
            </a:r>
            <a:r>
              <a:rPr lang="ru-RU" altLang="ru-RU" sz="1800" dirty="0"/>
              <a:t>HD 209458b </a:t>
            </a:r>
            <a:r>
              <a:rPr lang="en-US" altLang="ru-RU" sz="1800" dirty="0" smtClean="0"/>
              <a:t>planetary disc</a:t>
            </a:r>
            <a:br>
              <a:rPr lang="en-US" altLang="ru-RU" sz="1800" dirty="0" smtClean="0"/>
            </a:br>
            <a:r>
              <a:rPr lang="en-US" altLang="ru-RU" sz="1800" dirty="0" smtClean="0"/>
              <a:t>is strongly non-symmetric in terms of the emitted flux.</a:t>
            </a:r>
            <a:endParaRPr lang="ru-RU" altLang="ru-RU" sz="18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673" y="116320"/>
            <a:ext cx="3157797" cy="608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1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planetary discs</a:t>
            </a:r>
            <a:endParaRPr lang="ru-RU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0541" y="6442075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1202.3829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" y="1737360"/>
            <a:ext cx="63817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31" y="2335019"/>
            <a:ext cx="60960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5" y="3879022"/>
            <a:ext cx="4786745" cy="230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440647" y="1583241"/>
            <a:ext cx="146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>HD189733b 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8897" y="4562457"/>
            <a:ext cx="2634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Spitzer space telescope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4687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 of outer layers of hot </a:t>
            </a:r>
            <a:r>
              <a:rPr lang="en-US" dirty="0" err="1" smtClean="0"/>
              <a:t>jupiters</a:t>
            </a:r>
            <a:endParaRPr lang="ru-RU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65095" y="6418273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1405.3752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95" y="1826058"/>
            <a:ext cx="5865151" cy="4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21236" y="1826058"/>
            <a:ext cx="4462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Planet has internal and external heat sources.</a:t>
            </a:r>
          </a:p>
          <a:p>
            <a:endParaRPr lang="en-US" dirty="0"/>
          </a:p>
          <a:p>
            <a:r>
              <a:rPr lang="en-US" dirty="0" smtClean="0"/>
              <a:t>This results in violent winds and convection</a:t>
            </a:r>
            <a:br>
              <a:rPr lang="en-US" dirty="0" smtClean="0"/>
            </a:br>
            <a:r>
              <a:rPr lang="en-US" dirty="0" smtClean="0"/>
              <a:t>in the outer gas envelope.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88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on HD 209458</a:t>
            </a:r>
            <a:endParaRPr lang="ru-RU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97280" y="6442796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1006.4364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52" y="1838036"/>
            <a:ext cx="5148821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34973" y="1838036"/>
            <a:ext cx="42028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 velocity can be directly (!) measured.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planet is a VERY hot Jupiter.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Wind velocity is ~ 2 km/s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7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winds on hot </a:t>
            </a:r>
            <a:r>
              <a:rPr lang="en-US" dirty="0" err="1" smtClean="0"/>
              <a:t>jupiters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396" y="1828800"/>
            <a:ext cx="4409898" cy="444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32378" y="649128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1407.4150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80364" y="1930400"/>
            <a:ext cx="4825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property: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Strong equatorial wind from the West to the East.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39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of </a:t>
            </a:r>
            <a:r>
              <a:rPr lang="ru-RU" altLang="ru-RU" dirty="0"/>
              <a:t>HD209458 b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33" y="1819274"/>
            <a:ext cx="5430012" cy="441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20193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1405.3752</a:t>
            </a:r>
          </a:p>
        </p:txBody>
      </p:sp>
      <p:pic>
        <p:nvPicPr>
          <p:cNvPr id="5" name="Picture 8" descr="Osiris pla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1819275"/>
            <a:ext cx="333248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0381109" y="5960489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/>
              <a:t>Osiris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1271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Exomoons</a:t>
            </a:r>
            <a:r>
              <a:rPr lang="en-US" dirty="0" smtClean="0"/>
              <a:t>: how to form</a:t>
            </a:r>
            <a:endParaRPr lang="ru-RU" dirty="0"/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 rot="8046887">
            <a:off x="3234243" y="2210330"/>
            <a:ext cx="1439862" cy="288925"/>
          </a:xfrm>
          <a:prstGeom prst="rightArrow">
            <a:avLst>
              <a:gd name="adj1" fmla="val 50000"/>
              <a:gd name="adj2" fmla="val 1245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 rot="2948585">
            <a:off x="7187695" y="2245476"/>
            <a:ext cx="1439862" cy="288925"/>
          </a:xfrm>
          <a:prstGeom prst="rightArrow">
            <a:avLst>
              <a:gd name="adj1" fmla="val 50000"/>
              <a:gd name="adj2" fmla="val 1245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pic>
        <p:nvPicPr>
          <p:cNvPr id="6" name="Picture 9" descr="exoplanet_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1" y="2945132"/>
            <a:ext cx="5108574" cy="328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moon_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18" y="2990885"/>
            <a:ext cx="4387273" cy="323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9167" y="2570965"/>
            <a:ext cx="35189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u="sng" dirty="0" smtClean="0"/>
              <a:t>Regular satellites</a:t>
            </a:r>
            <a:br>
              <a:rPr lang="en-US" altLang="ru-RU" sz="1800" u="sng" dirty="0" smtClean="0"/>
            </a:br>
            <a:r>
              <a:rPr lang="en-US" altLang="ru-RU" sz="1800" dirty="0" smtClean="0"/>
              <a:t>Are formed together with planets</a:t>
            </a:r>
            <a:br>
              <a:rPr lang="en-US" altLang="ru-RU" sz="1800" dirty="0" smtClean="0"/>
            </a:br>
            <a:r>
              <a:rPr lang="en-US" altLang="ru-RU" sz="1800" dirty="0" smtClean="0"/>
              <a:t>from the </a:t>
            </a:r>
            <a:r>
              <a:rPr lang="en-US" altLang="ru-RU" sz="1800" dirty="0" err="1" smtClean="0"/>
              <a:t>circumplanetary</a:t>
            </a:r>
            <a:r>
              <a:rPr lang="en-US" altLang="ru-RU" sz="1800" dirty="0" smtClean="0"/>
              <a:t> disc</a:t>
            </a:r>
            <a:r>
              <a:rPr lang="ru-RU" altLang="ru-RU" sz="1800" dirty="0"/>
              <a:t/>
            </a:r>
            <a:br>
              <a:rPr lang="ru-RU" altLang="ru-RU" sz="1800" dirty="0"/>
            </a:br>
            <a:endParaRPr lang="ru-RU" altLang="ru-RU" sz="18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997661" y="2670210"/>
            <a:ext cx="21595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u="sng" dirty="0" smtClean="0"/>
              <a:t>Irregular satellites</a:t>
            </a: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en-US" altLang="ru-RU" sz="1800" dirty="0" smtClean="0"/>
              <a:t>Capture or collision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374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 and mass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6" y="1846500"/>
            <a:ext cx="5548596" cy="436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097280" y="6493241"/>
            <a:ext cx="10983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dirty="0">
                <a:latin typeface="Arial" panose="020B0604020202020204" pitchFamily="34" charset="0"/>
              </a:rPr>
              <a:t>1604.07558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1782" y="1846500"/>
            <a:ext cx="429399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of modeling.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Old (5 </a:t>
            </a:r>
            <a:r>
              <a:rPr lang="en-US" dirty="0" err="1" smtClean="0"/>
              <a:t>Gyrs</a:t>
            </a:r>
            <a:r>
              <a:rPr lang="en-US" dirty="0" smtClean="0"/>
              <a:t>) planets.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– solid iron-stone</a:t>
            </a:r>
          </a:p>
          <a:p>
            <a:r>
              <a:rPr lang="en-US" dirty="0" smtClean="0"/>
              <a:t>B – </a:t>
            </a:r>
            <a:r>
              <a:rPr lang="en-US" dirty="0"/>
              <a:t>s</a:t>
            </a:r>
            <a:r>
              <a:rPr lang="en-US" dirty="0" smtClean="0"/>
              <a:t>olid ice</a:t>
            </a:r>
          </a:p>
          <a:p>
            <a:r>
              <a:rPr lang="en-US" dirty="0" smtClean="0"/>
              <a:t>C – evaporating</a:t>
            </a:r>
          </a:p>
          <a:p>
            <a:r>
              <a:rPr lang="en-US" dirty="0" smtClean="0"/>
              <a:t>D – low-mass planets with large cores,</a:t>
            </a:r>
            <a:br>
              <a:rPr lang="en-US" dirty="0" smtClean="0"/>
            </a:br>
            <a:r>
              <a:rPr lang="en-US" dirty="0" smtClean="0"/>
              <a:t>       but with significant fraction of H and He</a:t>
            </a:r>
          </a:p>
          <a:p>
            <a:r>
              <a:rPr lang="en-US" dirty="0" smtClean="0"/>
              <a:t>E – forbidden zone (evaporating)</a:t>
            </a:r>
          </a:p>
          <a:p>
            <a:r>
              <a:rPr lang="en-US" dirty="0" smtClean="0"/>
              <a:t>F – transition to giants</a:t>
            </a:r>
          </a:p>
          <a:p>
            <a:r>
              <a:rPr lang="en-US" dirty="0" smtClean="0"/>
              <a:t>G - giants</a:t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6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ring system</a:t>
            </a:r>
            <a:endParaRPr lang="ru-RU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49745" y="6491288"/>
            <a:ext cx="1382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1501.05652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8" y="1900570"/>
            <a:ext cx="7332486" cy="221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965" y="123393"/>
            <a:ext cx="4139115" cy="609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7018" y="4119418"/>
            <a:ext cx="67732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 of 37 rings extending up to 0.6 AU around a stellar companion.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star is young (16 </a:t>
            </a:r>
            <a:r>
              <a:rPr lang="en-US" dirty="0" err="1" smtClean="0"/>
              <a:t>Myrs</a:t>
            </a:r>
            <a:r>
              <a:rPr lang="en-US" dirty="0" smtClean="0"/>
              <a:t>), and so, probably, the system of rings is </a:t>
            </a:r>
            <a:br>
              <a:rPr lang="en-US" dirty="0" smtClean="0"/>
            </a:br>
            <a:r>
              <a:rPr lang="en-US" dirty="0" smtClean="0"/>
              <a:t>just forming. Satellites might regulate the shape of the ring system.</a:t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40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86603"/>
            <a:ext cx="12053455" cy="1450757"/>
          </a:xfrm>
        </p:spPr>
        <p:txBody>
          <a:bodyPr/>
          <a:lstStyle/>
          <a:p>
            <a:r>
              <a:rPr lang="en-US" dirty="0" smtClean="0"/>
              <a:t>Which planets might have detectable satellites?</a:t>
            </a:r>
            <a:endParaRPr lang="ru-RU" dirty="0"/>
          </a:p>
        </p:txBody>
      </p:sp>
      <p:pic>
        <p:nvPicPr>
          <p:cNvPr id="3" name="Picture 7" descr="Luna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2" y="1866631"/>
            <a:ext cx="31242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hotjupit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2685676"/>
            <a:ext cx="3629968" cy="359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1252106" y="2989466"/>
            <a:ext cx="27350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900" dirty="0"/>
              <a:t>http://www.freemars.org/jeff/planets/Luna/Luna.htm</a:t>
            </a: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10738718" y="4888407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900" dirty="0"/>
              <a:t>http://minerva.union.edu/parkashv/hotjupiters.html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6909" y="1866631"/>
            <a:ext cx="3697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large respect to the host-planet</a:t>
            </a:r>
            <a:br>
              <a:rPr lang="en-US" dirty="0" smtClean="0"/>
            </a:br>
            <a:r>
              <a:rPr lang="en-US" dirty="0" smtClean="0"/>
              <a:t>the satellite might be irregular.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46764" y="2983345"/>
            <a:ext cx="2774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Systems with many planets </a:t>
            </a:r>
            <a:br>
              <a:rPr lang="en-US" dirty="0" smtClean="0"/>
            </a:br>
            <a:r>
              <a:rPr lang="en-US" dirty="0" smtClean="0"/>
              <a:t>are more favorable.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451927" y="4091709"/>
            <a:ext cx="3358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Larger planets have larger moons.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4664364"/>
            <a:ext cx="3206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 </a:t>
            </a:r>
            <a:r>
              <a:rPr lang="en-US" dirty="0" err="1" smtClean="0"/>
              <a:t>jupiters</a:t>
            </a:r>
            <a:r>
              <a:rPr lang="en-US" dirty="0" smtClean="0"/>
              <a:t> (and </a:t>
            </a:r>
            <a:r>
              <a:rPr lang="en-US" dirty="0" err="1" smtClean="0"/>
              <a:t>neptunes</a:t>
            </a:r>
            <a:r>
              <a:rPr lang="en-US" dirty="0" smtClean="0"/>
              <a:t>) can </a:t>
            </a:r>
            <a:br>
              <a:rPr lang="en-US" dirty="0" smtClean="0"/>
            </a:br>
            <a:r>
              <a:rPr lang="en-US" dirty="0" smtClean="0"/>
              <a:t>loose</a:t>
            </a:r>
            <a:r>
              <a:rPr lang="en-US" dirty="0"/>
              <a:t> </a:t>
            </a:r>
            <a:r>
              <a:rPr lang="en-US" dirty="0" smtClean="0"/>
              <a:t>planets during migration.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50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satellite formation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884536"/>
            <a:ext cx="10575636" cy="412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97280" y="6413356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1408.6164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0930" y="5994400"/>
            <a:ext cx="277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massive planet: 10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jupiter</a:t>
            </a:r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28949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35738" cy="1450757"/>
          </a:xfrm>
        </p:spPr>
        <p:txBody>
          <a:bodyPr/>
          <a:lstStyle/>
          <a:p>
            <a:r>
              <a:rPr lang="en-US" dirty="0" smtClean="0"/>
              <a:t>Satellite capture in three-body interaction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54" y="1869122"/>
            <a:ext cx="10007379" cy="366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84093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1408.6164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691" y="5643418"/>
            <a:ext cx="11700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of modeling of a satellite capture. The body initially had a companion which was lost during three-body interaction.</a:t>
            </a:r>
            <a:br>
              <a:rPr lang="en-US" dirty="0" smtClean="0"/>
            </a:br>
            <a:r>
              <a:rPr lang="en-US" dirty="0" smtClean="0"/>
              <a:t>This scenario requires a massive planet. Such interactions can happen in the habitable zone.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4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an </a:t>
            </a:r>
            <a:r>
              <a:rPr lang="en-US" dirty="0" err="1" smtClean="0"/>
              <a:t>exomoon</a:t>
            </a:r>
            <a:endParaRPr lang="ru-RU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79" y="1810327"/>
            <a:ext cx="4384959" cy="441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364095" y="6410325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/>
              <a:t>1405</a:t>
            </a:r>
            <a:r>
              <a:rPr lang="ru-RU" altLang="ru-RU" sz="1800" dirty="0"/>
              <a:t>.1455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655" y="1810327"/>
            <a:ext cx="577465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Potentially, all methods for exoplanets discovery can work.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However, presently methods related to transits seems to be</a:t>
            </a:r>
            <a:br>
              <a:rPr lang="en-US" dirty="0" smtClean="0"/>
            </a:br>
            <a:r>
              <a:rPr lang="en-US" dirty="0" smtClean="0"/>
              <a:t>more favorable:</a:t>
            </a:r>
          </a:p>
          <a:p>
            <a:endParaRPr lang="en-US" dirty="0"/>
          </a:p>
          <a:p>
            <a:r>
              <a:rPr lang="en-US" dirty="0" smtClean="0"/>
              <a:t>1. TTV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TDV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Orbital plane changes.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32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transits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06874" y="2004001"/>
            <a:ext cx="1857635" cy="4230544"/>
            <a:chOff x="755650" y="1412875"/>
            <a:chExt cx="720725" cy="1657350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755650" y="1412875"/>
              <a:ext cx="720725" cy="7207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755650" y="1844675"/>
              <a:ext cx="720725" cy="1225550"/>
              <a:chOff x="755650" y="1844675"/>
              <a:chExt cx="720725" cy="1225550"/>
            </a:xfrm>
          </p:grpSpPr>
          <p:sp>
            <p:nvSpPr>
              <p:cNvPr id="6" name="Oval 11"/>
              <p:cNvSpPr>
                <a:spLocks noChangeArrowheads="1"/>
              </p:cNvSpPr>
              <p:nvPr/>
            </p:nvSpPr>
            <p:spPr bwMode="auto">
              <a:xfrm>
                <a:off x="755650" y="2349500"/>
                <a:ext cx="720725" cy="72072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7" name="Oval 6"/>
              <p:cNvSpPr>
                <a:spLocks noChangeArrowheads="1"/>
              </p:cNvSpPr>
              <p:nvPr/>
            </p:nvSpPr>
            <p:spPr bwMode="auto">
              <a:xfrm>
                <a:off x="827088" y="1844675"/>
                <a:ext cx="144462" cy="14446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971550" y="1916113"/>
                <a:ext cx="73025" cy="714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9" name="Oval 10"/>
              <p:cNvSpPr>
                <a:spLocks noChangeArrowheads="1"/>
              </p:cNvSpPr>
              <p:nvPr/>
            </p:nvSpPr>
            <p:spPr bwMode="auto">
              <a:xfrm>
                <a:off x="827088" y="2708275"/>
                <a:ext cx="144462" cy="14446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/>
              </a:p>
            </p:txBody>
          </p:sp>
          <p:sp>
            <p:nvSpPr>
              <p:cNvPr id="10" name="Oval 9"/>
              <p:cNvSpPr>
                <a:spLocks noChangeArrowheads="1"/>
              </p:cNvSpPr>
              <p:nvPr/>
            </p:nvSpPr>
            <p:spPr bwMode="auto">
              <a:xfrm>
                <a:off x="900113" y="2708275"/>
                <a:ext cx="73025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/>
              </a:p>
            </p:txBody>
          </p:sp>
        </p:grpSp>
      </p:grp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36" y="1829934"/>
            <a:ext cx="9091117" cy="440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0240241" y="649128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/>
              <a:t>1405</a:t>
            </a:r>
            <a:r>
              <a:rPr lang="ru-RU" altLang="ru-RU" sz="1800" dirty="0"/>
              <a:t>.1455</a:t>
            </a:r>
          </a:p>
        </p:txBody>
      </p:sp>
    </p:spTree>
    <p:extLst>
      <p:ext uri="{BB962C8B-B14F-4D97-AF65-F5344CB8AC3E}">
        <p14:creationId xmlns:p14="http://schemas.microsoft.com/office/powerpoint/2010/main" val="16491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strong is the effect?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810616"/>
            <a:ext cx="8712200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95388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1408.6164</a:t>
            </a:r>
          </a:p>
        </p:txBody>
      </p:sp>
    </p:spTree>
    <p:extLst>
      <p:ext uri="{BB962C8B-B14F-4D97-AF65-F5344CB8AC3E}">
        <p14:creationId xmlns:p14="http://schemas.microsoft.com/office/powerpoint/2010/main" val="10445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045" y="286603"/>
            <a:ext cx="11846935" cy="1450757"/>
          </a:xfrm>
        </p:spPr>
        <p:txBody>
          <a:bodyPr/>
          <a:lstStyle/>
          <a:p>
            <a:r>
              <a:rPr lang="en-US" dirty="0" smtClean="0"/>
              <a:t>An example: Jupiter with satellites over the Sun</a:t>
            </a:r>
            <a:endParaRPr lang="ru-RU" dirty="0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617952" y="648970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1503.03251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6" y="1824037"/>
            <a:ext cx="11846935" cy="438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7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ways to see a moon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7997" y="6314106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1806.10032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1" y="1839686"/>
            <a:ext cx="5357639" cy="44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577484" cy="1450757"/>
          </a:xfrm>
        </p:spPr>
        <p:txBody>
          <a:bodyPr/>
          <a:lstStyle/>
          <a:p>
            <a:r>
              <a:rPr lang="en-US" dirty="0" smtClean="0"/>
              <a:t>A planet with a moon …but without </a:t>
            </a:r>
            <a:r>
              <a:rPr lang="en-US" dirty="0"/>
              <a:t>a</a:t>
            </a:r>
            <a:r>
              <a:rPr lang="en-US" dirty="0" smtClean="0"/>
              <a:t> star?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558" y="1788953"/>
            <a:ext cx="4419600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05976"/>
            <a:ext cx="4416515" cy="389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3644" y="1788953"/>
            <a:ext cx="292727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</a:rPr>
              <a:t>Microlensing.</a:t>
            </a:r>
            <a:br>
              <a:rPr lang="en-US" altLang="ru-RU" sz="1800" dirty="0" smtClean="0">
                <a:latin typeface="Tahoma" panose="020B0604030504040204" pitchFamily="34" charset="0"/>
              </a:rPr>
            </a:br>
            <a:r>
              <a:rPr lang="en-US" altLang="ru-RU" sz="1800" dirty="0" smtClean="0">
                <a:latin typeface="Tahoma" panose="020B0604030504040204" pitchFamily="34" charset="0"/>
              </a:rPr>
              <a:t>Two solutions are possible</a:t>
            </a:r>
            <a:r>
              <a:rPr lang="ru-RU" altLang="ru-RU" sz="1800" dirty="0" smtClean="0">
                <a:latin typeface="Tahoma" panose="020B0604030504040204" pitchFamily="34" charset="0"/>
              </a:rPr>
              <a:t>:</a:t>
            </a:r>
            <a:r>
              <a:rPr lang="ru-RU" altLang="ru-RU" sz="1800" dirty="0">
                <a:latin typeface="Tahoma" panose="020B0604030504040204" pitchFamily="34" charset="0"/>
              </a:rPr>
              <a:t/>
            </a:r>
            <a:br>
              <a:rPr lang="ru-RU" altLang="ru-RU" sz="1800" dirty="0">
                <a:latin typeface="Tahoma" panose="020B0604030504040204" pitchFamily="34" charset="0"/>
              </a:rPr>
            </a:br>
            <a:r>
              <a:rPr lang="ru-RU" altLang="ru-RU" sz="1800" dirty="0">
                <a:latin typeface="Tahoma" panose="020B0604030504040204" pitchFamily="34" charset="0"/>
              </a:rPr>
              <a:t>1. 0.12</a:t>
            </a:r>
            <a:r>
              <a:rPr lang="en-US" altLang="ru-RU" sz="1800" dirty="0">
                <a:latin typeface="Tahoma" panose="020B0604030504040204" pitchFamily="34" charset="0"/>
              </a:rPr>
              <a:t>M</a:t>
            </a:r>
            <a:r>
              <a:rPr lang="en-US" altLang="ru-RU" sz="1800" baseline="-25000" dirty="0">
                <a:latin typeface="Tahoma" panose="020B0604030504040204" pitchFamily="34" charset="0"/>
              </a:rPr>
              <a:t>sun</a:t>
            </a:r>
            <a:r>
              <a:rPr lang="en-US" altLang="ru-RU" sz="1800" dirty="0">
                <a:latin typeface="Tahoma" panose="020B0604030504040204" pitchFamily="34" charset="0"/>
              </a:rPr>
              <a:t>+18M</a:t>
            </a:r>
            <a:r>
              <a:rPr lang="en-US" altLang="ru-RU" sz="1800" baseline="-25000" dirty="0">
                <a:latin typeface="Tahoma" panose="020B0604030504040204" pitchFamily="34" charset="0"/>
              </a:rPr>
              <a:t>Earth</a:t>
            </a:r>
            <a:r>
              <a:rPr lang="en-US" altLang="ru-RU" sz="1800" dirty="0">
                <a:latin typeface="Tahoma" panose="020B0604030504040204" pitchFamily="34" charset="0"/>
              </a:rPr>
              <a:t/>
            </a:r>
            <a:br>
              <a:rPr lang="en-US" altLang="ru-RU" sz="1800" dirty="0">
                <a:latin typeface="Tahoma" panose="020B0604030504040204" pitchFamily="34" charset="0"/>
              </a:rPr>
            </a:br>
            <a:r>
              <a:rPr lang="en-US" altLang="ru-RU" sz="1800" dirty="0">
                <a:latin typeface="Tahoma" panose="020B0604030504040204" pitchFamily="34" charset="0"/>
              </a:rPr>
              <a:t>2. 4M</a:t>
            </a:r>
            <a:r>
              <a:rPr lang="en-US" altLang="ru-RU" sz="1800" baseline="-25000" dirty="0">
                <a:latin typeface="Tahoma" panose="020B0604030504040204" pitchFamily="34" charset="0"/>
              </a:rPr>
              <a:t>Jup</a:t>
            </a:r>
            <a:r>
              <a:rPr lang="en-US" altLang="ru-RU" sz="1800" dirty="0">
                <a:latin typeface="Tahoma" panose="020B0604030504040204" pitchFamily="34" charset="0"/>
              </a:rPr>
              <a:t>+0.5M</a:t>
            </a:r>
            <a:r>
              <a:rPr lang="en-US" altLang="ru-RU" sz="1800" baseline="-25000" dirty="0">
                <a:latin typeface="Tahoma" panose="020B0604030504040204" pitchFamily="34" charset="0"/>
              </a:rPr>
              <a:t>Earth</a:t>
            </a:r>
            <a:br>
              <a:rPr lang="en-US" altLang="ru-RU" sz="1800" baseline="-25000" dirty="0">
                <a:latin typeface="Tahoma" panose="020B0604030504040204" pitchFamily="34" charset="0"/>
              </a:rPr>
            </a:br>
            <a:r>
              <a:rPr lang="en-US" altLang="ru-RU" sz="1800" dirty="0">
                <a:latin typeface="Tahoma" panose="020B0604030504040204" pitchFamily="34" charset="0"/>
              </a:rPr>
              <a:t/>
            </a:r>
            <a:br>
              <a:rPr lang="en-US" altLang="ru-RU" sz="1800" dirty="0">
                <a:latin typeface="Tahoma" panose="020B0604030504040204" pitchFamily="34" charset="0"/>
              </a:rPr>
            </a:br>
            <a:r>
              <a:rPr lang="en-US" altLang="ru-RU" sz="1800" dirty="0" smtClean="0">
                <a:latin typeface="Tahoma" panose="020B0604030504040204" pitchFamily="34" charset="0"/>
              </a:rPr>
              <a:t>Uncertainty is related</a:t>
            </a:r>
            <a:br>
              <a:rPr lang="en-US" altLang="ru-RU" sz="1800" dirty="0" smtClean="0">
                <a:latin typeface="Tahoma" panose="020B0604030504040204" pitchFamily="34" charset="0"/>
              </a:rPr>
            </a:br>
            <a:r>
              <a:rPr lang="en-US" altLang="ru-RU" sz="1800" dirty="0" smtClean="0">
                <a:latin typeface="Tahoma" panose="020B0604030504040204" pitchFamily="34" charset="0"/>
              </a:rPr>
              <a:t>to unknown distance</a:t>
            </a:r>
            <a:endParaRPr lang="ru-RU" altLang="ru-RU" sz="1800" baseline="-25000" dirty="0">
              <a:latin typeface="Tahoma" panose="020B0604030504040204" pitchFamily="34" charset="0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939223" y="6488112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1312.3951</a:t>
            </a:r>
          </a:p>
        </p:txBody>
      </p:sp>
    </p:spTree>
    <p:extLst>
      <p:ext uri="{BB962C8B-B14F-4D97-AF65-F5344CB8AC3E}">
        <p14:creationId xmlns:p14="http://schemas.microsoft.com/office/powerpoint/2010/main" val="30233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Mass-density. Observations. Heating.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90" y="1822024"/>
            <a:ext cx="5123750" cy="44125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2772" y="6421643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1501.05685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707" y="1822024"/>
            <a:ext cx="5029998" cy="44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measurements and a candidate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81331" y="6488668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1707.08563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18" y="1871753"/>
            <a:ext cx="4019678" cy="4372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38784" y="1871752"/>
            <a:ext cx="312290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Kepler-1625BI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Semimajor</a:t>
            </a:r>
            <a:r>
              <a:rPr lang="en-US" dirty="0" smtClean="0"/>
              <a:t> axis: 20 planet radii.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Jupiter-like planet.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Planet orbit: 0.8 AU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926" y="1871752"/>
            <a:ext cx="3821858" cy="43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6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 of the candidate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511" y="6368534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1806.04672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067" y="1808356"/>
            <a:ext cx="3335912" cy="4352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15" y="1808354"/>
            <a:ext cx="8451853" cy="435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064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Tidal heating</a:t>
            </a:r>
            <a:endParaRPr lang="ru-RU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84457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1408.6164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97" y="1810326"/>
            <a:ext cx="5310575" cy="439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59418" y="1874982"/>
            <a:ext cx="37745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Satellites can be heated by tides.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Effect can be so strong, </a:t>
            </a:r>
            <a:br>
              <a:rPr lang="en-US" dirty="0" smtClean="0"/>
            </a:br>
            <a:r>
              <a:rPr lang="en-US" dirty="0" smtClean="0"/>
              <a:t>that a satellite with an atmosphere</a:t>
            </a:r>
            <a:br>
              <a:rPr lang="en-US" dirty="0" smtClean="0"/>
            </a:br>
            <a:r>
              <a:rPr lang="en-US" dirty="0" smtClean="0"/>
              <a:t>can experience the greenhouse effect.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2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Planetary magnetospheres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94" y="1816821"/>
            <a:ext cx="5682366" cy="439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25694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1408.6164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08060" y="1816821"/>
            <a:ext cx="49670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is argued that magnetic shield </a:t>
            </a:r>
            <a:br>
              <a:rPr lang="en-US" dirty="0" smtClean="0"/>
            </a:br>
            <a:r>
              <a:rPr lang="en-US" dirty="0" smtClean="0"/>
              <a:t>can be important for life.</a:t>
            </a:r>
            <a:br>
              <a:rPr lang="en-US" dirty="0" smtClean="0"/>
            </a:br>
            <a:r>
              <a:rPr lang="en-US" dirty="0" smtClean="0"/>
              <a:t>A satellite can ``use’’ the planetary field.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However, if the satellite is too close</a:t>
            </a:r>
            <a:br>
              <a:rPr lang="en-US" dirty="0" smtClean="0"/>
            </a:br>
            <a:r>
              <a:rPr lang="en-US" dirty="0" smtClean="0"/>
              <a:t>to the planet – then tides can heat it up.</a:t>
            </a:r>
            <a:br>
              <a:rPr lang="en-US" dirty="0" smtClean="0"/>
            </a:br>
            <a:r>
              <a:rPr lang="en-US" dirty="0" smtClean="0"/>
              <a:t>If it is too far – it can be out of the magnetosphere.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7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JWST see </a:t>
            </a:r>
            <a:r>
              <a:rPr lang="en-US" dirty="0" err="1" smtClean="0"/>
              <a:t>exomoons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220788" y="6394017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1408.6164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815811"/>
            <a:ext cx="5183550" cy="439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jw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4" y="83127"/>
            <a:ext cx="37909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04338" y="2660073"/>
            <a:ext cx="40233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satellite might be large (as the Earth)</a:t>
            </a:r>
            <a:br>
              <a:rPr lang="en-US" dirty="0" smtClean="0"/>
            </a:br>
            <a:r>
              <a:rPr lang="en-US" dirty="0" smtClean="0"/>
              <a:t>and warm (also as the Earth, at least).</a:t>
            </a:r>
          </a:p>
          <a:p>
            <a:endParaRPr lang="en-US" dirty="0"/>
          </a:p>
          <a:p>
            <a:r>
              <a:rPr lang="en-US" dirty="0" smtClean="0"/>
              <a:t>Potentially, such satellites can appear</a:t>
            </a:r>
            <a:br>
              <a:rPr lang="en-US" dirty="0" smtClean="0"/>
            </a:br>
            <a:r>
              <a:rPr lang="en-US" dirty="0" smtClean="0"/>
              <a:t>around massive planets far from the star,</a:t>
            </a:r>
            <a:br>
              <a:rPr lang="en-US" dirty="0" smtClean="0"/>
            </a:br>
            <a:r>
              <a:rPr lang="en-US" dirty="0" smtClean="0"/>
              <a:t>where it is easier to see them.</a:t>
            </a:r>
            <a:br>
              <a:rPr lang="en-US" dirty="0" smtClean="0"/>
            </a:br>
            <a:r>
              <a:rPr lang="en-US" dirty="0" smtClean="0"/>
              <a:t>A satellite can be heated by tides.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2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97280" y="1841190"/>
            <a:ext cx="101526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/>
              <a:t>arxiv:1604.06092 </a:t>
            </a:r>
            <a:r>
              <a:rPr lang="ru-RU" dirty="0" err="1"/>
              <a:t>Exoplanetary</a:t>
            </a:r>
            <a:r>
              <a:rPr lang="ru-RU" dirty="0"/>
              <a:t> </a:t>
            </a:r>
            <a:r>
              <a:rPr lang="ru-RU" dirty="0" err="1"/>
              <a:t>Atmospheres</a:t>
            </a:r>
            <a:r>
              <a:rPr lang="ru-RU" dirty="0"/>
              <a:t> - </a:t>
            </a:r>
            <a:r>
              <a:rPr lang="ru-RU" dirty="0" err="1"/>
              <a:t>Chemistry</a:t>
            </a:r>
            <a:r>
              <a:rPr lang="ru-RU" dirty="0"/>
              <a:t>, </a:t>
            </a:r>
            <a:r>
              <a:rPr lang="ru-RU" dirty="0" err="1"/>
              <a:t>Formation</a:t>
            </a:r>
            <a:r>
              <a:rPr lang="ru-RU" dirty="0"/>
              <a:t> </a:t>
            </a:r>
            <a:r>
              <a:rPr lang="ru-RU" dirty="0" err="1"/>
              <a:t>Conditions</a:t>
            </a:r>
            <a:r>
              <a:rPr lang="ru-RU" dirty="0"/>
              <a:t>,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Habitabilit</a:t>
            </a:r>
            <a:r>
              <a:rPr lang="en-US" dirty="0"/>
              <a:t>y</a:t>
            </a:r>
          </a:p>
          <a:p>
            <a:pPr>
              <a:spcAft>
                <a:spcPts val="0"/>
              </a:spcAft>
            </a:pPr>
            <a:endParaRPr lang="ru-RU" dirty="0"/>
          </a:p>
          <a:p>
            <a:pPr>
              <a:spcAft>
                <a:spcPts val="0"/>
              </a:spcAft>
            </a:pPr>
            <a:r>
              <a:rPr lang="en-US" dirty="0"/>
              <a:t>arxiv:1507.03966 Observations of Exoplanet Atmospheres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en-US" dirty="0"/>
              <a:t> 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en-US" dirty="0"/>
              <a:t>arxiv:1401.4738 Planetary internal structures</a:t>
            </a:r>
          </a:p>
          <a:p>
            <a:pPr>
              <a:spcAft>
                <a:spcPts val="0"/>
              </a:spcAft>
            </a:pPr>
            <a:endParaRPr lang="ru-RU" dirty="0"/>
          </a:p>
          <a:p>
            <a:pPr>
              <a:spcAft>
                <a:spcPts val="0"/>
              </a:spcAft>
            </a:pPr>
            <a:r>
              <a:rPr lang="en-US" dirty="0"/>
              <a:t>arxiv:1312.3323 The Structure of Exoplanets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en-US" dirty="0"/>
              <a:t> 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en-US" dirty="0"/>
              <a:t>arxiv:1501.05685 Exoplanetary Geophysics -- An Emerging </a:t>
            </a:r>
            <a:r>
              <a:rPr lang="en-US" dirty="0" smtClean="0"/>
              <a:t>Discipline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r>
              <a:rPr lang="en-US" dirty="0"/>
              <a:t>arxiv:1701.00493 </a:t>
            </a:r>
            <a:r>
              <a:rPr lang="en-US" dirty="0" smtClean="0"/>
              <a:t>Illusion </a:t>
            </a:r>
            <a:r>
              <a:rPr lang="en-US" dirty="0"/>
              <a:t>and Reality in the Atmospheres of </a:t>
            </a:r>
            <a:r>
              <a:rPr lang="en-US" dirty="0" smtClean="0"/>
              <a:t>Exoplanets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  <a:p>
            <a:r>
              <a:rPr lang="en-US" dirty="0"/>
              <a:t>arxiv:1411.1740 </a:t>
            </a:r>
            <a:r>
              <a:rPr lang="en-US" dirty="0" smtClean="0"/>
              <a:t>Seismology </a:t>
            </a:r>
            <a:r>
              <a:rPr lang="en-US" dirty="0"/>
              <a:t>of Giant </a:t>
            </a:r>
            <a:r>
              <a:rPr lang="en-US" dirty="0" smtClean="0"/>
              <a:t>Planets</a:t>
            </a:r>
          </a:p>
          <a:p>
            <a:endParaRPr lang="en-US" dirty="0"/>
          </a:p>
          <a:p>
            <a:r>
              <a:rPr lang="en-US" dirty="0" smtClean="0"/>
              <a:t>arxiv:1709.05941 Exoplanet </a:t>
            </a:r>
            <a:r>
              <a:rPr lang="en-US" dirty="0"/>
              <a:t>Atmosphere Measurements from Transmission Spectroscopy and other Planet-Star Combined Light Observations 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  <a:p>
            <a:pPr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6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structure</a:t>
            </a:r>
            <a:endParaRPr lang="ru-RU" dirty="0"/>
          </a:p>
        </p:txBody>
      </p:sp>
      <p:pic>
        <p:nvPicPr>
          <p:cNvPr id="3" name="Picture 7" descr="Scientists-Probe-Earths-C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509" y="2674014"/>
            <a:ext cx="3711171" cy="360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15" y="1902618"/>
            <a:ext cx="6090214" cy="31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97280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1312.3323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5024581"/>
            <a:ext cx="6405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 about the Earth we do not know many details of the internal </a:t>
            </a:r>
            <a:br>
              <a:rPr lang="en-US" dirty="0" smtClean="0"/>
            </a:br>
            <a:r>
              <a:rPr lang="en-US" dirty="0" smtClean="0"/>
              <a:t>structure. Data about other planets is very incomplete and</a:t>
            </a:r>
            <a:br>
              <a:rPr lang="en-US" dirty="0" smtClean="0"/>
            </a:br>
            <a:r>
              <a:rPr lang="en-US" dirty="0" smtClean="0"/>
              <a:t>indirect.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24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0" descr="marscoresteven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3" y="1779143"/>
            <a:ext cx="4286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Neptune's Interior (click to enlarg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133600"/>
            <a:ext cx="482441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2" descr="solarsystemwiki-Composition-of-Jupi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30" y="1845818"/>
            <a:ext cx="42862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2" name="Picture 14" descr="image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0" y="3005874"/>
            <a:ext cx="5486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AutoShape 16" descr="Interior_of_Saturn"/>
          <p:cNvSpPr>
            <a:spLocks noChangeAspect="1" noChangeArrowheads="1"/>
          </p:cNvSpPr>
          <p:nvPr/>
        </p:nvSpPr>
        <p:spPr bwMode="auto">
          <a:xfrm>
            <a:off x="2128839" y="1719264"/>
            <a:ext cx="79343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pic>
        <p:nvPicPr>
          <p:cNvPr id="58386" name="Picture 18" descr="File:Interior of Saturn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70" y="2996349"/>
            <a:ext cx="7620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Solar system planets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0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Solar system planets are made of?</a:t>
            </a:r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36738"/>
            <a:ext cx="6364522" cy="396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11803" y="638232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1405.3752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81" y="4616191"/>
            <a:ext cx="5486400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97181" y="1836738"/>
            <a:ext cx="39714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Except Jupiter and Saturn</a:t>
            </a:r>
            <a:br>
              <a:rPr lang="en-US" dirty="0" smtClean="0"/>
            </a:br>
            <a:r>
              <a:rPr lang="en-US" dirty="0" smtClean="0"/>
              <a:t>planets are mostly made of </a:t>
            </a:r>
            <a:br>
              <a:rPr lang="en-US" dirty="0" smtClean="0"/>
            </a:br>
            <a:r>
              <a:rPr lang="en-US" dirty="0" smtClean="0"/>
              <a:t>elements heavier than helium.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Even icy-giants – Neptune and Uranus, - </a:t>
            </a:r>
          </a:p>
          <a:p>
            <a:r>
              <a:rPr lang="en-US" dirty="0" smtClean="0"/>
              <a:t>are mainly made not of </a:t>
            </a:r>
            <a:r>
              <a:rPr lang="en-US" dirty="0" err="1" smtClean="0"/>
              <a:t>H+He</a:t>
            </a:r>
            <a:r>
              <a:rPr lang="en-US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5200</TotalTime>
  <Words>828</Words>
  <Application>Microsoft Office PowerPoint</Application>
  <PresentationFormat>Широкоэкранный</PresentationFormat>
  <Paragraphs>257</Paragraphs>
  <Slides>65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Tahoma</vt:lpstr>
      <vt:lpstr>Ретро</vt:lpstr>
      <vt:lpstr>Internal structure and atmospheres of planets</vt:lpstr>
      <vt:lpstr>Sizes and masses</vt:lpstr>
      <vt:lpstr>Radius vs. mass</vt:lpstr>
      <vt:lpstr>Light elements contribution</vt:lpstr>
      <vt:lpstr>Density and mass</vt:lpstr>
      <vt:lpstr>Mass-density. Observations. Heating.</vt:lpstr>
      <vt:lpstr>Planet structure</vt:lpstr>
      <vt:lpstr>Structure of the Solar system planets</vt:lpstr>
      <vt:lpstr>What Solar system planets are made of?</vt:lpstr>
      <vt:lpstr>Structure of giant planets</vt:lpstr>
      <vt:lpstr>Temperature and pressure  in atmospheres of giants</vt:lpstr>
      <vt:lpstr>Hydrogene equation of state</vt:lpstr>
      <vt:lpstr>Hydrogen plus helium mixture</vt:lpstr>
      <vt:lpstr>Diamond anvil cells</vt:lpstr>
      <vt:lpstr>Diamond cell</vt:lpstr>
      <vt:lpstr>Scheme of the experiment</vt:lpstr>
      <vt:lpstr>How to press?</vt:lpstr>
      <vt:lpstr>How to heat the matter</vt:lpstr>
      <vt:lpstr>Comparison with conditions in the Earth</vt:lpstr>
      <vt:lpstr>Mass-radius models for planets</vt:lpstr>
      <vt:lpstr>Mass-radius diagram for exoplanets</vt:lpstr>
      <vt:lpstr>Theory vs. observations</vt:lpstr>
      <vt:lpstr>Evolution of giant planets</vt:lpstr>
      <vt:lpstr>Three main ingredients: gas, ice, rock</vt:lpstr>
      <vt:lpstr>Three main types of planets</vt:lpstr>
      <vt:lpstr>Thick atmospheres for M&gt;4MEarth</vt:lpstr>
      <vt:lpstr>Corot-27b. Dense planet</vt:lpstr>
      <vt:lpstr>Kepler-51. Crumbly planets.</vt:lpstr>
      <vt:lpstr>Superearths. Diversity of properties.</vt:lpstr>
      <vt:lpstr>Sizes of superearths</vt:lpstr>
      <vt:lpstr>Superearths: mass-radius</vt:lpstr>
      <vt:lpstr>Superearths models</vt:lpstr>
      <vt:lpstr>Just add water</vt:lpstr>
      <vt:lpstr>Internal structure</vt:lpstr>
      <vt:lpstr>Under pressure</vt:lpstr>
      <vt:lpstr>Soil and water</vt:lpstr>
      <vt:lpstr>Atmospheres</vt:lpstr>
      <vt:lpstr>Transits and atmosphere studies</vt:lpstr>
      <vt:lpstr>Planet studies during transits</vt:lpstr>
      <vt:lpstr>Sensitivity of the method</vt:lpstr>
      <vt:lpstr>Transits and atmospheres</vt:lpstr>
      <vt:lpstr>Featureless spectrum of GJ 1214b </vt:lpstr>
      <vt:lpstr>Phase dependence</vt:lpstr>
      <vt:lpstr>Scanning planetary discs</vt:lpstr>
      <vt:lpstr>Dynamics of outer layers of hot jupiters</vt:lpstr>
      <vt:lpstr>Wind on HD 209458</vt:lpstr>
      <vt:lpstr>Modeling winds on hot jupiters</vt:lpstr>
      <vt:lpstr>Modeling of HD209458 b</vt:lpstr>
      <vt:lpstr>Exomoons: how to form</vt:lpstr>
      <vt:lpstr>Giant ring system</vt:lpstr>
      <vt:lpstr>Which planets might have detectable satellites?</vt:lpstr>
      <vt:lpstr>Modeling satellite formation</vt:lpstr>
      <vt:lpstr>Satellite capture in three-body interaction</vt:lpstr>
      <vt:lpstr>How to find an exomoon</vt:lpstr>
      <vt:lpstr>Joint transits</vt:lpstr>
      <vt:lpstr>How strong is the effect?</vt:lpstr>
      <vt:lpstr>An example: Jupiter with satellites over the Sun</vt:lpstr>
      <vt:lpstr>Other ways to see a moon</vt:lpstr>
      <vt:lpstr>A planet with a moon …but without a star?</vt:lpstr>
      <vt:lpstr>New measurements and a candidate</vt:lpstr>
      <vt:lpstr>Confirmation of the candidate</vt:lpstr>
      <vt:lpstr>Tidal heating</vt:lpstr>
      <vt:lpstr>Planetary magnetospheres</vt:lpstr>
      <vt:lpstr>Can JWST see exomoons?</vt:lpstr>
      <vt:lpstr>Literature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structure and atmospheres of planets</dc:title>
  <dc:creator>Sergei Popov</dc:creator>
  <cp:lastModifiedBy>Sergei Popov</cp:lastModifiedBy>
  <cp:revision>63</cp:revision>
  <dcterms:created xsi:type="dcterms:W3CDTF">2017-09-18T07:41:24Z</dcterms:created>
  <dcterms:modified xsi:type="dcterms:W3CDTF">2018-12-02T20:56:45Z</dcterms:modified>
</cp:coreProperties>
</file>