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32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9" r:id="rId9"/>
    <p:sldId id="290" r:id="rId10"/>
    <p:sldId id="259" r:id="rId11"/>
    <p:sldId id="258" r:id="rId12"/>
    <p:sldId id="279" r:id="rId13"/>
    <p:sldId id="267" r:id="rId14"/>
    <p:sldId id="287" r:id="rId15"/>
    <p:sldId id="268" r:id="rId16"/>
    <p:sldId id="260" r:id="rId17"/>
    <p:sldId id="269" r:id="rId18"/>
    <p:sldId id="270" r:id="rId19"/>
    <p:sldId id="278" r:id="rId20"/>
    <p:sldId id="271" r:id="rId21"/>
    <p:sldId id="272" r:id="rId22"/>
    <p:sldId id="273" r:id="rId23"/>
    <p:sldId id="274" r:id="rId24"/>
    <p:sldId id="262" r:id="rId25"/>
    <p:sldId id="288" r:id="rId26"/>
    <p:sldId id="266" r:id="rId27"/>
    <p:sldId id="265" r:id="rId28"/>
    <p:sldId id="264" r:id="rId29"/>
    <p:sldId id="263" r:id="rId30"/>
    <p:sldId id="26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 autoAdjust="0"/>
    <p:restoredTop sz="93446" autoAdjust="0"/>
  </p:normalViewPr>
  <p:slideViewPr>
    <p:cSldViewPr snapToGrid="0">
      <p:cViewPr varScale="1">
        <p:scale>
          <a:sx n="58" d="100"/>
          <a:sy n="58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383FE-26A3-4F6C-BE81-516187C64F2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A394A-0643-4310-96F6-F34B9C76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4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 стрелками есть в каталоге </a:t>
            </a:r>
            <a:r>
              <a:rPr lang="en-US" dirty="0"/>
              <a:t>NASA</a:t>
            </a:r>
            <a:r>
              <a:rPr lang="ru-RU" dirty="0"/>
              <a:t> (01.10.2019)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A394A-0643-4310-96F6-F34B9C76B3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1EEF1B1D-9E6F-49BA-BD59-977FF75E4114}" type="slidenum">
              <a:rPr lang="ru-RU" altLang="ru-RU" sz="1200" smtClean="0">
                <a:latin typeface="Arial" panose="020B060402020202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http://phys.org/news/2011-08-impact-mitigation.html</a:t>
            </a:r>
          </a:p>
        </p:txBody>
      </p:sp>
    </p:spTree>
    <p:extLst>
      <p:ext uri="{BB962C8B-B14F-4D97-AF65-F5344CB8AC3E}">
        <p14:creationId xmlns:p14="http://schemas.microsoft.com/office/powerpoint/2010/main" val="269496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7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2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6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2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1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4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83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xoplanet.eu/catalog/psr_b0943+10_b/" TargetMode="External"/><Relationship Id="rId13" Type="http://schemas.openxmlformats.org/officeDocument/2006/relationships/hyperlink" Target="http://exoplanet.eu/catalog/psr_j1807-2459_a_b/" TargetMode="External"/><Relationship Id="rId3" Type="http://schemas.openxmlformats.org/officeDocument/2006/relationships/hyperlink" Target="http://exoplanet.eu/catalog/psr_1257_12_b/" TargetMode="External"/><Relationship Id="rId7" Type="http://schemas.openxmlformats.org/officeDocument/2006/relationships/hyperlink" Target="http://exoplanet.eu/catalog/psr_b0329+54_b/" TargetMode="External"/><Relationship Id="rId12" Type="http://schemas.openxmlformats.org/officeDocument/2006/relationships/hyperlink" Target="http://exoplanet.eu/catalog/psr_0636_b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xoplanet.eu/catalog/psr_1719-14_b/" TargetMode="External"/><Relationship Id="rId11" Type="http://schemas.openxmlformats.org/officeDocument/2006/relationships/hyperlink" Target="http://exoplanet.eu/catalog/psr_b1957+20_b/" TargetMode="External"/><Relationship Id="rId5" Type="http://schemas.openxmlformats.org/officeDocument/2006/relationships/hyperlink" Target="http://exoplanet.eu/catalog/psr_1257_12_d/" TargetMode="External"/><Relationship Id="rId15" Type="http://schemas.openxmlformats.org/officeDocument/2006/relationships/hyperlink" Target="http://exoplanet.eu/catalog/psr_j2241-5236_b/" TargetMode="External"/><Relationship Id="rId10" Type="http://schemas.openxmlformats.org/officeDocument/2006/relationships/hyperlink" Target="http://exoplanet.eu/catalog/psr_b1620-26_(ab)_b/" TargetMode="External"/><Relationship Id="rId4" Type="http://schemas.openxmlformats.org/officeDocument/2006/relationships/hyperlink" Target="http://exoplanet.eu/catalog/psr_1257_12_c/" TargetMode="External"/><Relationship Id="rId9" Type="http://schemas.openxmlformats.org/officeDocument/2006/relationships/hyperlink" Target="http://exoplanet.eu/catalog/psr_b0943+10_c/" TargetMode="External"/><Relationship Id="rId14" Type="http://schemas.openxmlformats.org/officeDocument/2006/relationships/hyperlink" Target="http://exoplanet.eu/catalog/psr_j2051-0827_b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xoplanet.eu/catalog/psr_b0943+10_c/" TargetMode="External"/><Relationship Id="rId13" Type="http://schemas.openxmlformats.org/officeDocument/2006/relationships/hyperlink" Target="http://exoplanet.eu/catalog/psr_j2051-0827_b/" TargetMode="External"/><Relationship Id="rId3" Type="http://schemas.openxmlformats.org/officeDocument/2006/relationships/hyperlink" Target="http://exoplanet.eu/catalog/psr_1257_12_c/" TargetMode="External"/><Relationship Id="rId7" Type="http://schemas.openxmlformats.org/officeDocument/2006/relationships/hyperlink" Target="http://exoplanet.eu/catalog/psr_b0943+10_b/" TargetMode="External"/><Relationship Id="rId12" Type="http://schemas.openxmlformats.org/officeDocument/2006/relationships/hyperlink" Target="http://exoplanet.eu/catalog/psr_j1807-2459_a_b/" TargetMode="External"/><Relationship Id="rId2" Type="http://schemas.openxmlformats.org/officeDocument/2006/relationships/hyperlink" Target="http://exoplanet.eu/catalog/psr_1257_12_b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xoplanet.eu/catalog/psr_b0329+54_b/" TargetMode="External"/><Relationship Id="rId11" Type="http://schemas.openxmlformats.org/officeDocument/2006/relationships/hyperlink" Target="http://exoplanet.eu/catalog/psr_0636_b/" TargetMode="External"/><Relationship Id="rId5" Type="http://schemas.openxmlformats.org/officeDocument/2006/relationships/hyperlink" Target="http://exoplanet.eu/catalog/psr_1719-14_b/" TargetMode="External"/><Relationship Id="rId10" Type="http://schemas.openxmlformats.org/officeDocument/2006/relationships/hyperlink" Target="http://exoplanet.eu/catalog/psr_b1957+20_b/" TargetMode="External"/><Relationship Id="rId4" Type="http://schemas.openxmlformats.org/officeDocument/2006/relationships/hyperlink" Target="http://exoplanet.eu/catalog/psr_1257_12_d/" TargetMode="External"/><Relationship Id="rId9" Type="http://schemas.openxmlformats.org/officeDocument/2006/relationships/hyperlink" Target="http://exoplanet.eu/catalog/psr_b1620-26_(ab)_b/" TargetMode="External"/><Relationship Id="rId14" Type="http://schemas.openxmlformats.org/officeDocument/2006/relationships/hyperlink" Target="http://exoplanet.eu/catalog/psr_j2241-5236_b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Планеты вокруг </a:t>
            </a:r>
            <a:r>
              <a:rPr lang="ru-RU" dirty="0" err="1"/>
              <a:t>радиопульсаров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4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363686" cy="4601183"/>
          </a:xfrm>
        </p:spPr>
        <p:txBody>
          <a:bodyPr/>
          <a:lstStyle/>
          <a:p>
            <a:r>
              <a:rPr lang="ru-RU" dirty="0"/>
              <a:t>Список объектов планетной массы вокруг </a:t>
            </a:r>
            <a:r>
              <a:rPr lang="ru-RU" dirty="0" err="1"/>
              <a:t>радиопульсаров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72270"/>
              </p:ext>
            </p:extLst>
          </p:nvPr>
        </p:nvGraphicFramePr>
        <p:xfrm>
          <a:off x="3465965" y="754011"/>
          <a:ext cx="8279720" cy="5418191"/>
        </p:xfrm>
        <a:graphic>
          <a:graphicData uri="http://schemas.openxmlformats.org/drawingml/2006/table">
            <a:tbl>
              <a:tblPr/>
              <a:tblGrid>
                <a:gridCol w="165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241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3"/>
                        </a:rPr>
                        <a:t>PSR 1257 +12 b</a:t>
                      </a:r>
                      <a:endParaRPr lang="en-US" sz="1200" dirty="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7e-05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25.262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0.19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1992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41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4"/>
                        </a:rPr>
                        <a:t>PSR 1257 +12 c</a:t>
                      </a:r>
                      <a:endParaRPr lang="en-US" sz="1200" dirty="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0.013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66.5419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0.36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1992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63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5"/>
                        </a:rPr>
                        <a:t>PSR 1257 +12 d</a:t>
                      </a:r>
                      <a:endParaRPr lang="en-US" sz="1200" dirty="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0.012 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98.2114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0.46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1992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29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6"/>
                        </a:rPr>
                        <a:t>PSR 1719-14 b</a:t>
                      </a:r>
                      <a:endParaRPr lang="en-US" sz="1200" dirty="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1.0 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0.090706293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0.0044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2011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24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7"/>
                        </a:rPr>
                        <a:t>PSR B0329+54 b</a:t>
                      </a:r>
                      <a:endParaRPr lang="en-US" sz="120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0.006</a:t>
                      </a:r>
                      <a:r>
                        <a:rPr lang="en-US" sz="1200" dirty="0"/>
                        <a:t>2</a:t>
                      </a:r>
                      <a:endParaRPr lang="ru-RU" sz="1200" dirty="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10139.34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10.26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2017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29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8"/>
                        </a:rPr>
                        <a:t>PSR B0943+10 b</a:t>
                      </a:r>
                      <a:endParaRPr lang="en-US" sz="1200" dirty="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2.8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730.0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1.8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2014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24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9"/>
                        </a:rPr>
                        <a:t>PSR B0943+10 c</a:t>
                      </a:r>
                      <a:endParaRPr lang="en-US" sz="120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2.6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1460.0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2.9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2014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29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10"/>
                        </a:rPr>
                        <a:t>PSR B1620-26 (AB) b</a:t>
                      </a:r>
                      <a:endParaRPr lang="en-US" sz="1200" dirty="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2.5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36525.0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23.0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2003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24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1"/>
                        </a:rPr>
                        <a:t>PSR B1957+20 b</a:t>
                      </a:r>
                      <a:endParaRPr lang="en-US" sz="120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22.0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0.38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—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1988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24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2"/>
                        </a:rPr>
                        <a:t>PSR 0636 b</a:t>
                      </a:r>
                      <a:endParaRPr lang="en-US" sz="120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8.0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0.067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—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2016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24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3"/>
                        </a:rPr>
                        <a:t>PSR J1807-2459 A b</a:t>
                      </a:r>
                      <a:endParaRPr lang="en-US" sz="120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9.4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0.07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—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2000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4672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14"/>
                        </a:rPr>
                        <a:t>PSR J2051-0827 b</a:t>
                      </a:r>
                      <a:endParaRPr lang="en-US" sz="1200" dirty="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28.3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0.099110266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—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1996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5910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15"/>
                        </a:rPr>
                        <a:t>PSR J2241-5236 b</a:t>
                      </a:r>
                      <a:endParaRPr lang="en-US" sz="1200" dirty="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12.0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0.1456722395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—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2011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4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>
                          <a:solidFill>
                            <a:srgbClr val="00B0F0"/>
                          </a:solidFill>
                        </a:rPr>
                        <a:t>PSR J2322-2650 b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~1</a:t>
                      </a:r>
                      <a:endParaRPr lang="ru-RU" sz="1200" dirty="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0.32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—</a:t>
                      </a:r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2017</a:t>
                      </a:r>
                      <a:endParaRPr lang="ru-RU" sz="1200" dirty="0"/>
                    </a:p>
                  </a:txBody>
                  <a:tcPr marL="61732" marR="61732" marT="30866" marB="30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65965" y="337457"/>
            <a:ext cx="712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Название              Масса</a:t>
            </a:r>
            <a:r>
              <a:rPr lang="en-US" dirty="0"/>
              <a:t>, M</a:t>
            </a:r>
            <a:r>
              <a:rPr lang="en-US" baseline="-25000" dirty="0"/>
              <a:t>J</a:t>
            </a:r>
            <a:r>
              <a:rPr lang="ru-RU" dirty="0"/>
              <a:t>            Период, дни       полуось, </a:t>
            </a:r>
            <a:r>
              <a:rPr lang="ru-RU" dirty="0" err="1"/>
              <a:t>е.а</a:t>
            </a:r>
            <a:r>
              <a:rPr lang="ru-RU" dirty="0"/>
              <a:t>.         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5965" y="706789"/>
            <a:ext cx="7144841" cy="106758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65965" y="3190963"/>
            <a:ext cx="7637464" cy="544285"/>
          </a:xfrm>
          <a:prstGeom prst="ellipse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A91D3BD6-938B-4FF1-BE54-5927AD6F08D4}"/>
              </a:ext>
            </a:extLst>
          </p:cNvPr>
          <p:cNvSpPr/>
          <p:nvPr/>
        </p:nvSpPr>
        <p:spPr>
          <a:xfrm>
            <a:off x="11232473" y="1129167"/>
            <a:ext cx="351509" cy="222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DBB0717C-E986-4E8A-AD98-42757850BB57}"/>
              </a:ext>
            </a:extLst>
          </p:cNvPr>
          <p:cNvSpPr/>
          <p:nvPr/>
        </p:nvSpPr>
        <p:spPr>
          <a:xfrm>
            <a:off x="11232474" y="3351692"/>
            <a:ext cx="351509" cy="222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8B1DAF4E-D54D-4AEB-B55A-5BD9C04AEFFA}"/>
              </a:ext>
            </a:extLst>
          </p:cNvPr>
          <p:cNvSpPr/>
          <p:nvPr/>
        </p:nvSpPr>
        <p:spPr>
          <a:xfrm>
            <a:off x="11232473" y="1942958"/>
            <a:ext cx="351509" cy="222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8F941056-6BD1-458C-95C3-B69CCA1154A2}"/>
              </a:ext>
            </a:extLst>
          </p:cNvPr>
          <p:cNvSpPr/>
          <p:nvPr/>
        </p:nvSpPr>
        <p:spPr>
          <a:xfrm>
            <a:off x="11232473" y="5830454"/>
            <a:ext cx="351509" cy="222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8515E-2475-4345-87A9-E71D065E7DBB}"/>
              </a:ext>
            </a:extLst>
          </p:cNvPr>
          <p:cNvSpPr txBox="1"/>
          <p:nvPr/>
        </p:nvSpPr>
        <p:spPr>
          <a:xfrm>
            <a:off x="2743200" y="6450676"/>
            <a:ext cx="707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  <a:r>
              <a:rPr lang="ru-RU" dirty="0"/>
              <a:t>еще 3 бурых карлика (по массе) в каталоге </a:t>
            </a:r>
            <a:r>
              <a:rPr lang="en-US" dirty="0"/>
              <a:t>exoplanet.eu (01/10/2019)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65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278361" cy="4601183"/>
          </a:xfrm>
        </p:spPr>
        <p:txBody>
          <a:bodyPr/>
          <a:lstStyle/>
          <a:p>
            <a:r>
              <a:rPr lang="ru-RU" dirty="0"/>
              <a:t>В чем разница?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66348"/>
              </p:ext>
            </p:extLst>
          </p:nvPr>
        </p:nvGraphicFramePr>
        <p:xfrm>
          <a:off x="3531280" y="706615"/>
          <a:ext cx="8192636" cy="5572172"/>
        </p:xfrm>
        <a:graphic>
          <a:graphicData uri="http://schemas.openxmlformats.org/drawingml/2006/table">
            <a:tbl>
              <a:tblPr/>
              <a:tblGrid>
                <a:gridCol w="204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666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2"/>
                        </a:rPr>
                        <a:t>PSR 1257 +12 b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mPSR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7e-05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1992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666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3"/>
                        </a:rPr>
                        <a:t>PSR 1257 +12 c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mPSR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0.013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1992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666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4"/>
                        </a:rPr>
                        <a:t>PSR 1257 +12 d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mPSR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0.012 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1992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537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5"/>
                        </a:rPr>
                        <a:t>PSR 1719-14 b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mPSR</a:t>
                      </a:r>
                      <a:r>
                        <a:rPr lang="en-US" sz="1200" dirty="0"/>
                        <a:t>,</a:t>
                      </a:r>
                      <a:r>
                        <a:rPr lang="en-US" sz="1200" baseline="0" dirty="0"/>
                        <a:t> destroyed WD?, evaporated?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1.0 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2011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arXiv</a:t>
                      </a:r>
                      <a:r>
                        <a:rPr lang="en-US" sz="1200" dirty="0"/>
                        <a:t>: 1108.5201</a:t>
                      </a:r>
                      <a:endParaRPr lang="ru-RU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66">
                <a:tc>
                  <a:txBody>
                    <a:bodyPr/>
                    <a:lstStyle/>
                    <a:p>
                      <a:r>
                        <a:rPr lang="en-US" sz="1200">
                          <a:hlinkClick r:id="rId6"/>
                        </a:rPr>
                        <a:t>PSR B0329+54 b</a:t>
                      </a:r>
                      <a:endParaRPr lang="en-US" sz="120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Doubtful, </a:t>
                      </a:r>
                      <a:r>
                        <a:rPr lang="en-US" sz="1200" dirty="0" err="1"/>
                        <a:t>Pushchino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0.006</a:t>
                      </a:r>
                      <a:r>
                        <a:rPr lang="en-US" sz="1200" dirty="0"/>
                        <a:t>2</a:t>
                      </a:r>
                      <a:endParaRPr lang="ru-RU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2017</a:t>
                      </a:r>
                      <a:r>
                        <a:rPr lang="en-US" sz="1200" dirty="0"/>
                        <a:t> arXiv:1710.01153</a:t>
                      </a:r>
                      <a:endParaRPr lang="ru-RU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282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7"/>
                        </a:rPr>
                        <a:t>PSR B0943+10 b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Doubtful, </a:t>
                      </a:r>
                      <a:r>
                        <a:rPr lang="en-US" sz="1200" dirty="0" err="1"/>
                        <a:t>Pushchino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2.8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2014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666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8"/>
                        </a:rPr>
                        <a:t>PSR B0943+10 c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2.6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2014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537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9"/>
                        </a:rPr>
                        <a:t>PSR B1620-26 (AB) b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Globular cluster,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triple</a:t>
                      </a:r>
                      <a:r>
                        <a:rPr lang="en-US" sz="1200" baseline="0" dirty="0"/>
                        <a:t> system with a WD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2.5 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2003</a:t>
                      </a:r>
                      <a:r>
                        <a:rPr lang="en-US" sz="1200" baseline="0" dirty="0"/>
                        <a:t> </a:t>
                      </a:r>
                      <a:endParaRPr lang="ru-RU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666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0"/>
                        </a:rPr>
                        <a:t>PSR B1957+20 b</a:t>
                      </a:r>
                      <a:endParaRPr lang="en-US" sz="120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mPSR</a:t>
                      </a:r>
                      <a:r>
                        <a:rPr lang="en-US" sz="1200" dirty="0"/>
                        <a:t>, evaporation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22.0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1988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666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1"/>
                        </a:rPr>
                        <a:t>PSR 0636 b</a:t>
                      </a:r>
                      <a:endParaRPr lang="en-US" sz="120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mPSR</a:t>
                      </a:r>
                      <a:r>
                        <a:rPr lang="en-US" sz="1200" dirty="0"/>
                        <a:t>, black widow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8.0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2016</a:t>
                      </a:r>
                      <a:r>
                        <a:rPr lang="en-US" sz="1200" dirty="0"/>
                        <a:t>  </a:t>
                      </a:r>
                      <a:r>
                        <a:rPr lang="en-US" sz="1200" dirty="0" err="1"/>
                        <a:t>arXiv</a:t>
                      </a:r>
                      <a:r>
                        <a:rPr lang="en-US" sz="1200" dirty="0"/>
                        <a:t>: 1602.00655</a:t>
                      </a:r>
                      <a:endParaRPr lang="ru-RU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666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2"/>
                        </a:rPr>
                        <a:t>PSR J1807-2459 A b</a:t>
                      </a:r>
                      <a:endParaRPr lang="en-US" sz="120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mPSR</a:t>
                      </a:r>
                      <a:r>
                        <a:rPr lang="en-US" sz="1200" dirty="0"/>
                        <a:t>, GC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9.4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2000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astro-ph</a:t>
                      </a:r>
                      <a:r>
                        <a:rPr lang="en-US" sz="1200" dirty="0"/>
                        <a:t>/0010243</a:t>
                      </a:r>
                      <a:endParaRPr lang="ru-RU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282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3"/>
                        </a:rPr>
                        <a:t>PSR J2051-0827 b</a:t>
                      </a:r>
                      <a:endParaRPr lang="en-US" sz="120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mPSR</a:t>
                      </a:r>
                      <a:r>
                        <a:rPr lang="en-US" sz="1200" dirty="0"/>
                        <a:t>, evaporating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28.3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1996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666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14"/>
                        </a:rPr>
                        <a:t>PSR J2241-5236 b</a:t>
                      </a:r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mPSR</a:t>
                      </a:r>
                      <a:r>
                        <a:rPr lang="en-US" sz="1200" dirty="0"/>
                        <a:t>, stripped WD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12.0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2011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arXiv</a:t>
                      </a:r>
                      <a:r>
                        <a:rPr lang="en-US" sz="1200" dirty="0"/>
                        <a:t>: 1102.0648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3267">
                <a:tc>
                  <a:txBody>
                    <a:bodyPr/>
                    <a:lstStyle/>
                    <a:p>
                      <a:endParaRPr lang="ru-RU" sz="1200" u="sng" kern="1200" dirty="0">
                        <a:solidFill>
                          <a:srgbClr val="00A7E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u="sng" kern="1200" dirty="0">
                          <a:solidFill>
                            <a:srgbClr val="00A7E2"/>
                          </a:solidFill>
                          <a:latin typeface="+mn-lt"/>
                          <a:ea typeface="+mn-ea"/>
                          <a:cs typeface="+mn-cs"/>
                        </a:rPr>
                        <a:t>PSR J2322−2650</a:t>
                      </a:r>
                    </a:p>
                    <a:p>
                      <a:endParaRPr lang="en-US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mPSR</a:t>
                      </a:r>
                      <a:r>
                        <a:rPr lang="en-US" sz="1200" dirty="0"/>
                        <a:t>, black widow?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~1</a:t>
                      </a:r>
                      <a:endParaRPr lang="ru-RU" sz="1200" dirty="0"/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2017 </a:t>
                      </a:r>
                      <a:r>
                        <a:rPr lang="en-US" sz="1200" dirty="0" err="1"/>
                        <a:t>arXiv</a:t>
                      </a:r>
                      <a:r>
                        <a:rPr lang="en-US" sz="1200" dirty="0"/>
                        <a:t>: 1712.04445</a:t>
                      </a:r>
                    </a:p>
                  </a:txBody>
                  <a:tcPr marL="61819" marR="61819" marT="30909" marB="30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31280" y="228600"/>
            <a:ext cx="766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Название                               </a:t>
            </a:r>
            <a:r>
              <a:rPr lang="en-US" dirty="0"/>
              <a:t>                               </a:t>
            </a:r>
            <a:r>
              <a:rPr lang="ru-RU" dirty="0"/>
              <a:t> Масса</a:t>
            </a:r>
            <a:r>
              <a:rPr lang="en-US" dirty="0"/>
              <a:t>, M</a:t>
            </a:r>
            <a:r>
              <a:rPr lang="en-US" baseline="-25000" dirty="0"/>
              <a:t>J</a:t>
            </a:r>
            <a:r>
              <a:rPr lang="ru-RU" dirty="0"/>
              <a:t>                            Год открытия</a:t>
            </a:r>
          </a:p>
        </p:txBody>
      </p:sp>
    </p:spTree>
    <p:extLst>
      <p:ext uri="{BB962C8B-B14F-4D97-AF65-F5344CB8AC3E}">
        <p14:creationId xmlns:p14="http://schemas.microsoft.com/office/powerpoint/2010/main" val="135292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526971" cy="4601183"/>
          </a:xfrm>
        </p:spPr>
        <p:txBody>
          <a:bodyPr/>
          <a:lstStyle/>
          <a:p>
            <a:r>
              <a:rPr lang="ru-RU" dirty="0"/>
              <a:t>Компаньоны </a:t>
            </a:r>
            <a:r>
              <a:rPr lang="ru-RU" dirty="0" err="1"/>
              <a:t>радиопульсаров</a:t>
            </a:r>
            <a:r>
              <a:rPr lang="ru-RU" dirty="0"/>
              <a:t>: обычные звезды, нейтронные звезды, планеты, остатки чего-то </a:t>
            </a:r>
            <a:br>
              <a:rPr lang="ru-RU" dirty="0"/>
            </a:br>
            <a:r>
              <a:rPr lang="ru-RU" dirty="0"/>
              <a:t>и белые карлики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03852" y="771715"/>
            <a:ext cx="8588148" cy="6039336"/>
            <a:chOff x="3603852" y="771715"/>
            <a:chExt cx="8588148" cy="6039336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11351545" y="5138448"/>
              <a:ext cx="13115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1609.06409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3852" y="771715"/>
              <a:ext cx="5419725" cy="53054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023577" y="4058347"/>
              <a:ext cx="27183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«снежинки» – планеты </a:t>
              </a:r>
              <a:endParaRPr lang="en-US" dirty="0"/>
            </a:p>
            <a:p>
              <a:r>
                <a:rPr lang="en-US" dirty="0"/>
                <a:t>                              </a:t>
              </a:r>
              <a:r>
                <a:rPr lang="ru-RU" dirty="0"/>
                <a:t>Солнечной </a:t>
              </a:r>
              <a:br>
                <a:rPr lang="en-US" dirty="0"/>
              </a:br>
              <a:r>
                <a:rPr lang="en-US" dirty="0"/>
                <a:t>                              </a:t>
              </a:r>
              <a:r>
                <a:rPr lang="ru-RU" dirty="0"/>
                <a:t>системы.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23577" y="771715"/>
              <a:ext cx="3118803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Красные – звезды,</a:t>
              </a:r>
              <a:br>
                <a:rPr lang="ru-RU" dirty="0"/>
              </a:br>
              <a:r>
                <a:rPr lang="ru-RU" dirty="0"/>
                <a:t>зеленые – НЗ,</a:t>
              </a:r>
              <a:br>
                <a:rPr lang="ru-RU" dirty="0"/>
              </a:br>
              <a:r>
                <a:rPr lang="ru-RU" dirty="0"/>
                <a:t>фиолетовые – белые карлики</a:t>
              </a:r>
              <a:br>
                <a:rPr lang="ru-RU" dirty="0"/>
              </a:br>
              <a:r>
                <a:rPr lang="ru-RU" dirty="0"/>
                <a:t>                               (СО и </a:t>
              </a:r>
              <a:r>
                <a:rPr lang="en-US" dirty="0" err="1"/>
                <a:t>NeOMg</a:t>
              </a:r>
              <a:r>
                <a:rPr lang="ru-RU" dirty="0"/>
                <a:t>),</a:t>
              </a:r>
            </a:p>
            <a:p>
              <a:r>
                <a:rPr lang="ru-RU" dirty="0"/>
                <a:t>Желтые – гелиевые БК,</a:t>
              </a:r>
              <a:br>
                <a:rPr lang="ru-RU" dirty="0"/>
              </a:br>
              <a:r>
                <a:rPr lang="ru-RU" dirty="0"/>
                <a:t>синие – планеты,</a:t>
              </a:r>
              <a:br>
                <a:rPr lang="ru-RU" dirty="0"/>
              </a:br>
              <a:r>
                <a:rPr lang="ru-RU" dirty="0"/>
                <a:t>черные – </a:t>
              </a:r>
              <a:r>
                <a:rPr lang="ru-RU" dirty="0" err="1"/>
                <a:t>маломассивные</a:t>
              </a:r>
              <a:r>
                <a:rPr lang="ru-RU" dirty="0"/>
                <a:t> </a:t>
              </a:r>
              <a:br>
                <a:rPr lang="ru-RU" dirty="0"/>
              </a:br>
              <a:r>
                <a:rPr lang="ru-RU" dirty="0"/>
                <a:t>                    тела, видимо,</a:t>
              </a:r>
              <a:br>
                <a:rPr lang="ru-RU" dirty="0"/>
              </a:br>
              <a:r>
                <a:rPr lang="ru-RU" dirty="0"/>
                <a:t>                    являющиеся</a:t>
              </a:r>
              <a:br>
                <a:rPr lang="ru-RU" dirty="0"/>
              </a:br>
              <a:r>
                <a:rPr lang="ru-RU" dirty="0"/>
                <a:t>                    остатками</a:t>
              </a:r>
              <a:br>
                <a:rPr lang="ru-RU" dirty="0"/>
              </a:br>
              <a:r>
                <a:rPr lang="ru-RU" dirty="0"/>
                <a:t>                    разрушения</a:t>
              </a:r>
              <a:br>
                <a:rPr lang="ru-RU" dirty="0"/>
              </a:br>
              <a:r>
                <a:rPr lang="ru-RU" dirty="0"/>
                <a:t>                    компаньонов</a:t>
              </a:r>
              <a:r>
                <a:rPr lang="en-US" dirty="0"/>
                <a:t>,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3852" y="6202136"/>
              <a:ext cx="4105275" cy="5715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37715" y="6164720"/>
              <a:ext cx="29624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Для нормальных </a:t>
              </a:r>
              <a:r>
                <a:rPr lang="en-US" dirty="0" err="1"/>
                <a:t>τ</a:t>
              </a:r>
              <a:r>
                <a:rPr lang="en-US" baseline="-25000" dirty="0" err="1"/>
                <a:t>pl</a:t>
              </a:r>
              <a:r>
                <a:rPr lang="en-US" dirty="0"/>
                <a:t>=1 </a:t>
              </a:r>
              <a:r>
                <a:rPr lang="en-US" dirty="0" err="1"/>
                <a:t>ms</a:t>
              </a:r>
              <a:r>
                <a:rPr lang="en-US" dirty="0"/>
                <a:t>,</a:t>
              </a:r>
              <a:br>
                <a:rPr lang="en-US" dirty="0"/>
              </a:br>
              <a:r>
                <a:rPr lang="ru-RU" dirty="0"/>
                <a:t>для миллисекундных – 1 µ</a:t>
              </a:r>
              <a:r>
                <a:rPr lang="en-US" dirty="0"/>
                <a:t>s.</a:t>
              </a:r>
              <a:endParaRPr lang="ru-RU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113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Первые планеты</a:t>
            </a:r>
            <a:br>
              <a:rPr lang="ru-RU" dirty="0"/>
            </a:br>
            <a:r>
              <a:rPr lang="ru-RU" dirty="0"/>
              <a:t>вокруг пульсара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3286" y="6063343"/>
            <a:ext cx="633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 исключено, что этот пульсар молодой, а не раскрученный!</a:t>
            </a:r>
            <a:br>
              <a:rPr lang="ru-RU" dirty="0"/>
            </a:br>
            <a:r>
              <a:rPr lang="ru-RU" dirty="0"/>
              <a:t>Это важно для выбора механизма формирования планет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38425" y="6340342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(0908.0736).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729343"/>
            <a:ext cx="292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Период пульсара 0.006 сек.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1157236"/>
            <a:ext cx="8252387" cy="1580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2796268"/>
            <a:ext cx="4286250" cy="3267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1449" y="2796268"/>
            <a:ext cx="25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Wolszczan</a:t>
            </a:r>
            <a:r>
              <a:rPr lang="ru-RU" b="1" dirty="0"/>
              <a:t> </a:t>
            </a:r>
            <a:r>
              <a:rPr lang="en-US" b="1" dirty="0"/>
              <a:t>&amp; Frail</a:t>
            </a:r>
            <a:r>
              <a:rPr lang="ru-RU" b="1" dirty="0"/>
              <a:t> (1992)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91449" y="3287486"/>
            <a:ext cx="40328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Прецезионные</a:t>
            </a:r>
            <a:r>
              <a:rPr lang="ru-RU" dirty="0"/>
              <a:t> измерение</a:t>
            </a:r>
            <a:br>
              <a:rPr lang="ru-RU" dirty="0"/>
            </a:br>
            <a:r>
              <a:rPr lang="ru-RU" dirty="0"/>
              <a:t>времени прихода импульсов пульсара</a:t>
            </a:r>
            <a:br>
              <a:rPr lang="ru-RU" dirty="0"/>
            </a:br>
            <a:r>
              <a:rPr lang="ru-RU" dirty="0"/>
              <a:t>позволили выявить неоднородности,</a:t>
            </a:r>
            <a:br>
              <a:rPr lang="ru-RU" dirty="0"/>
            </a:br>
            <a:r>
              <a:rPr lang="ru-RU" dirty="0"/>
              <a:t>связанные с присутствием трех легких</a:t>
            </a:r>
            <a:br>
              <a:rPr lang="ru-RU" dirty="0"/>
            </a:br>
            <a:r>
              <a:rPr lang="ru-RU" dirty="0"/>
              <a:t>планет в этой системе.</a:t>
            </a:r>
          </a:p>
          <a:p>
            <a:endParaRPr lang="ru-RU" dirty="0"/>
          </a:p>
          <a:p>
            <a:r>
              <a:rPr lang="ru-RU" dirty="0"/>
              <a:t>Орбиты планет лежат примерно</a:t>
            </a:r>
            <a:br>
              <a:rPr lang="ru-RU" dirty="0"/>
            </a:br>
            <a:r>
              <a:rPr lang="ru-RU" dirty="0"/>
              <a:t>в одной плоскости.</a:t>
            </a:r>
          </a:p>
        </p:txBody>
      </p:sp>
    </p:spTree>
    <p:extLst>
      <p:ext uri="{BB962C8B-B14F-4D97-AF65-F5344CB8AC3E}">
        <p14:creationId xmlns:p14="http://schemas.microsoft.com/office/powerpoint/2010/main" val="190299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54310" cy="4601183"/>
          </a:xfrm>
        </p:spPr>
        <p:txBody>
          <a:bodyPr/>
          <a:lstStyle/>
          <a:p>
            <a:r>
              <a:rPr lang="ru-RU" altLang="ru-RU" dirty="0">
                <a:latin typeface="Tahoma" panose="020B0604030504040204" pitchFamily="34" charset="0"/>
              </a:rPr>
              <a:t>PSR B1620-26 </a:t>
            </a:r>
            <a:br>
              <a:rPr lang="ru-RU" altLang="ru-RU" dirty="0">
                <a:latin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38730" y="2747201"/>
            <a:ext cx="4275635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Пульсар (нейтронная звезда)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в паре с белым карликом.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Вокруг этой пары крутится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планета с массой 2.5 массы Юпитера.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Предполагается, что планета со звездой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были захвачены нейтронной звездой 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в двойной системе. Партнер нейтронной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звезды был вышвырнут.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Затем оставшаяся звезда превратилась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в белого карлика, и сформировалась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наблюдаемая сейчас система.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endParaRPr lang="ru-RU" altLang="ru-RU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65" y="2224686"/>
            <a:ext cx="3897085" cy="389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25708" y="1755105"/>
            <a:ext cx="255875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Шаровое скопление М4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460" y="121055"/>
            <a:ext cx="3987313" cy="200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Пульсар, белый карлик и планета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27" y="793405"/>
            <a:ext cx="8033657" cy="5262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27" y="217714"/>
            <a:ext cx="8033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Тройная система в шаровой скоплении М4: </a:t>
            </a:r>
            <a:br>
              <a:rPr lang="ru-RU" dirty="0"/>
            </a:br>
            <a:r>
              <a:rPr lang="ru-RU" dirty="0"/>
              <a:t>пульсар </a:t>
            </a:r>
            <a:r>
              <a:rPr lang="en-US" dirty="0"/>
              <a:t>PSR B1620-26</a:t>
            </a:r>
            <a:r>
              <a:rPr lang="ru-RU" dirty="0"/>
              <a:t>, белый карлик и планета.</a:t>
            </a:r>
            <a:endParaRPr lang="en-US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27" y="6055450"/>
            <a:ext cx="587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Старый миллисекундный пульсар с периодом 0.011 </a:t>
            </a:r>
            <a:r>
              <a:rPr lang="ru-RU" dirty="0" err="1"/>
              <a:t>мсек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15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31" y="2348185"/>
            <a:ext cx="2835274" cy="21264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6" y="1123837"/>
            <a:ext cx="3243943" cy="4601183"/>
          </a:xfrm>
        </p:spPr>
        <p:txBody>
          <a:bodyPr/>
          <a:lstStyle/>
          <a:p>
            <a:r>
              <a:rPr lang="ru-RU" dirty="0"/>
              <a:t>Механизмы формирования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870857"/>
            <a:ext cx="63656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Выжившие планеты (поколение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Возвратная </a:t>
            </a:r>
            <a:r>
              <a:rPr lang="ru-RU" dirty="0" err="1"/>
              <a:t>аккреция</a:t>
            </a:r>
            <a:r>
              <a:rPr lang="ru-RU" dirty="0"/>
              <a:t> (поколение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Образование после разрушения компаньона (поколение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Испарение или перетекание компаньона («черная вдова»)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Захват или обмен при тесном взаимодействии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05" y="4690877"/>
            <a:ext cx="2837155" cy="2068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15" y="4826948"/>
            <a:ext cx="2576287" cy="1932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57" y="3951513"/>
            <a:ext cx="3200400" cy="1800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558" y="2558143"/>
            <a:ext cx="3437319" cy="19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9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Распад системы после взрыва сверхновой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6086" y="674915"/>
            <a:ext cx="83661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 массивных звезд редко встречаются планеты</a:t>
            </a:r>
            <a:br>
              <a:rPr lang="ru-RU" dirty="0"/>
            </a:br>
            <a:r>
              <a:rPr lang="ru-RU" dirty="0"/>
              <a:t>(возможно, из-за большой УФ светимости, разрушающей диск).</a:t>
            </a:r>
            <a:br>
              <a:rPr lang="ru-RU" dirty="0"/>
            </a:br>
            <a:r>
              <a:rPr lang="ru-RU" dirty="0"/>
              <a:t>Даже если планеты сформировались, то все с </a:t>
            </a:r>
            <a:r>
              <a:rPr lang="en-US" dirty="0"/>
              <a:t>a&lt;</a:t>
            </a:r>
            <a:r>
              <a:rPr lang="ru-RU" dirty="0"/>
              <a:t>4 а.е. будут поглощены гигантом.</a:t>
            </a:r>
            <a:br>
              <a:rPr lang="ru-RU" dirty="0"/>
            </a:br>
            <a:r>
              <a:rPr lang="ru-RU" dirty="0"/>
              <a:t>При взрыве сверхновой быстро сбрасывается большая масса, </a:t>
            </a:r>
            <a:br>
              <a:rPr lang="ru-RU" dirty="0"/>
            </a:br>
            <a:r>
              <a:rPr lang="ru-RU" dirty="0"/>
              <a:t>что чаще всего приводит к разрушению системы.</a:t>
            </a:r>
          </a:p>
          <a:p>
            <a:r>
              <a:rPr lang="ru-RU" dirty="0"/>
              <a:t>Выжившие планеты должны иметь большие эксцентриситеты и полуоси.</a:t>
            </a:r>
            <a:br>
              <a:rPr lang="ru-RU" dirty="0"/>
            </a:b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501242" y="2552266"/>
            <a:ext cx="3581400" cy="3690257"/>
            <a:chOff x="4501242" y="2552266"/>
            <a:chExt cx="3581400" cy="3690257"/>
          </a:xfrm>
        </p:grpSpPr>
        <p:sp>
          <p:nvSpPr>
            <p:cNvPr id="4" name="Солнце 3"/>
            <p:cNvSpPr/>
            <p:nvPr/>
          </p:nvSpPr>
          <p:spPr>
            <a:xfrm>
              <a:off x="4898571" y="3069771"/>
              <a:ext cx="2786743" cy="2655249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6074229" y="4191000"/>
              <a:ext cx="446314" cy="4463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501242" y="2552266"/>
              <a:ext cx="3581400" cy="3690257"/>
            </a:xfrm>
            <a:prstGeom prst="ellipse">
              <a:avLst/>
            </a:prstGeom>
            <a:noFill/>
            <a:ln w="349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7184571" y="2797629"/>
              <a:ext cx="283029" cy="27214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7326085" y="2933700"/>
              <a:ext cx="631372" cy="490728"/>
            </a:xfrm>
            <a:prstGeom prst="straightConnector1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710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Возвратная </a:t>
            </a:r>
            <a:r>
              <a:rPr lang="ru-RU" dirty="0" err="1"/>
              <a:t>аккреция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1789076"/>
            <a:ext cx="7296041" cy="4867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7857" y="662172"/>
            <a:ext cx="6097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Масса захваченного вещества 0.001-0.1 массы Солнца.</a:t>
            </a:r>
            <a:br>
              <a:rPr lang="ru-RU" dirty="0"/>
            </a:br>
            <a:r>
              <a:rPr lang="ru-RU" dirty="0"/>
              <a:t>Это типичная для протопланетного диска масса.</a:t>
            </a:r>
            <a:br>
              <a:rPr lang="ru-RU" dirty="0"/>
            </a:br>
            <a:r>
              <a:rPr lang="ru-RU" dirty="0"/>
              <a:t>Но момента импульса (углового момента) гораздо меньше.</a:t>
            </a:r>
          </a:p>
        </p:txBody>
      </p:sp>
    </p:spTree>
    <p:extLst>
      <p:ext uri="{BB962C8B-B14F-4D97-AF65-F5344CB8AC3E}">
        <p14:creationId xmlns:p14="http://schemas.microsoft.com/office/powerpoint/2010/main" val="3053193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ru-RU" dirty="0"/>
              <a:t>Разрушение компаньона </a:t>
            </a:r>
            <a:r>
              <a:rPr lang="ru-RU" dirty="0" err="1"/>
              <a:t>радиопульсара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16086" y="838200"/>
            <a:ext cx="69016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Радиопульсар</a:t>
            </a:r>
            <a:r>
              <a:rPr lang="ru-RU" dirty="0"/>
              <a:t> постепенно испаряет своего соседа.</a:t>
            </a:r>
            <a:br>
              <a:rPr lang="ru-RU" dirty="0"/>
            </a:br>
            <a:r>
              <a:rPr lang="ru-RU" dirty="0"/>
              <a:t>Полностью конвективный (красный карлик) или</a:t>
            </a:r>
            <a:br>
              <a:rPr lang="ru-RU" dirty="0"/>
            </a:br>
            <a:r>
              <a:rPr lang="ru-RU" dirty="0"/>
              <a:t>вырожденный (белый карлик) компаньон заполняет полость </a:t>
            </a:r>
            <a:r>
              <a:rPr lang="ru-RU" dirty="0" err="1"/>
              <a:t>Роша</a:t>
            </a:r>
            <a:br>
              <a:rPr lang="ru-RU" dirty="0"/>
            </a:br>
            <a:r>
              <a:rPr lang="ru-RU" dirty="0"/>
              <a:t>и разрушается, если его радиус растет быстрее , чем полость </a:t>
            </a:r>
            <a:r>
              <a:rPr lang="ru-RU" dirty="0" err="1"/>
              <a:t>Роша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Образуется диск с большим удельным моментом импульса.</a:t>
            </a:r>
            <a:br>
              <a:rPr lang="ru-RU" dirty="0"/>
            </a:br>
            <a:r>
              <a:rPr lang="ru-RU" dirty="0"/>
              <a:t>В нем могут формироваться планеты.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83" y="2634343"/>
            <a:ext cx="4227412" cy="3167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086" y="3055096"/>
            <a:ext cx="37679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Испарение соседа также возможно.</a:t>
            </a:r>
            <a:br>
              <a:rPr lang="ru-RU" dirty="0"/>
            </a:br>
            <a:r>
              <a:rPr lang="ru-RU" dirty="0"/>
              <a:t>Но в этом случае диск получается</a:t>
            </a:r>
            <a:br>
              <a:rPr lang="ru-RU" dirty="0"/>
            </a:br>
            <a:r>
              <a:rPr lang="ru-RU" dirty="0"/>
              <a:t>не слишком массивным.</a:t>
            </a:r>
          </a:p>
          <a:p>
            <a:endParaRPr lang="ru-RU" dirty="0"/>
          </a:p>
          <a:p>
            <a:r>
              <a:rPr lang="ru-RU" dirty="0"/>
              <a:t>Пульсары с </a:t>
            </a:r>
            <a:r>
              <a:rPr lang="ru-RU" dirty="0" err="1"/>
              <a:t>маломассивными</a:t>
            </a:r>
            <a:br>
              <a:rPr lang="ru-RU" dirty="0"/>
            </a:br>
            <a:r>
              <a:rPr lang="ru-RU" dirty="0"/>
              <a:t>компаньонами формируются редко.</a:t>
            </a:r>
            <a:br>
              <a:rPr lang="ru-RU" dirty="0"/>
            </a:br>
            <a:r>
              <a:rPr lang="ru-RU" dirty="0"/>
              <a:t>Во-первых, маловероятно большое</a:t>
            </a:r>
            <a:br>
              <a:rPr lang="ru-RU" dirty="0"/>
            </a:br>
            <a:r>
              <a:rPr lang="ru-RU" dirty="0"/>
              <a:t>отношение масс.</a:t>
            </a:r>
            <a:br>
              <a:rPr lang="ru-RU" dirty="0"/>
            </a:br>
            <a:r>
              <a:rPr lang="ru-RU" dirty="0"/>
              <a:t>Во-вторых, такой системе труднее</a:t>
            </a:r>
            <a:br>
              <a:rPr lang="ru-RU" dirty="0"/>
            </a:br>
            <a:r>
              <a:rPr lang="ru-RU" dirty="0"/>
              <a:t>выжить после взрыва сверхновой.</a:t>
            </a:r>
          </a:p>
        </p:txBody>
      </p:sp>
    </p:spTree>
    <p:extLst>
      <p:ext uri="{BB962C8B-B14F-4D97-AF65-F5344CB8AC3E}">
        <p14:creationId xmlns:p14="http://schemas.microsoft.com/office/powerpoint/2010/main" val="287318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Экзопланеты</a:t>
            </a:r>
            <a:endParaRPr lang="ru-RU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13041" y="711429"/>
            <a:ext cx="8336106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Одним из самых важных открытий последних 20 лет 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стало обнаружение </a:t>
            </a:r>
            <a:r>
              <a:rPr lang="ru-RU" altLang="ru-RU" dirty="0" err="1">
                <a:solidFill>
                  <a:srgbClr val="FFFFFF"/>
                </a:solidFill>
                <a:latin typeface="+mn-lt"/>
              </a:rPr>
              <a:t>экзопланет</a:t>
            </a:r>
            <a:r>
              <a:rPr lang="ru-RU" altLang="ru-RU" dirty="0">
                <a:solidFill>
                  <a:srgbClr val="FFFFFF"/>
                </a:solidFill>
                <a:latin typeface="+mn-lt"/>
              </a:rPr>
              <a:t>.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Сейчас специализированные наземные программы и спутники 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существенно увеличили число известных планет у других звезд.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На данный момент ~</a:t>
            </a:r>
            <a:r>
              <a:rPr lang="en-US" altLang="ru-RU" dirty="0">
                <a:solidFill>
                  <a:srgbClr val="FFFFFF"/>
                </a:solidFill>
                <a:latin typeface="+mn-lt"/>
              </a:rPr>
              <a:t>40</a:t>
            </a:r>
            <a:r>
              <a:rPr lang="ru-RU" altLang="ru-RU" dirty="0">
                <a:solidFill>
                  <a:srgbClr val="FFFFFF"/>
                </a:solidFill>
                <a:latin typeface="+mn-lt"/>
              </a:rPr>
              <a:t>00 планет (exoplanet.eu) плюс несколько тысяч кандидатов.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31229" y="5725020"/>
            <a:ext cx="804293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Область быстро развивается и с точки зрения новых наблюдений 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(и постройки приборов), и с точки зрения теории (т.к. оказалось, 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что многое мы не понимали или понимали не так).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939378"/>
            <a:ext cx="4626429" cy="25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4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65195" cy="4601183"/>
          </a:xfrm>
        </p:spPr>
        <p:txBody>
          <a:bodyPr/>
          <a:lstStyle/>
          <a:p>
            <a:r>
              <a:rPr lang="ru-RU" dirty="0"/>
              <a:t>Модель формирования планет вокруг</a:t>
            </a:r>
            <a:br>
              <a:rPr lang="ru-RU" dirty="0"/>
            </a:br>
            <a:r>
              <a:rPr lang="en-US" dirty="0"/>
              <a:t>PSR 1257+12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11423681" y="5279963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0908.0736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8113" y="708191"/>
            <a:ext cx="5803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Диск с большим угловым моментом вокруг молодой НЗ.</a:t>
            </a:r>
            <a:br>
              <a:rPr lang="ru-RU" dirty="0"/>
            </a:br>
            <a:r>
              <a:rPr lang="ru-RU" dirty="0"/>
              <a:t>Образование – разрушение компаньона приливом </a:t>
            </a:r>
            <a:br>
              <a:rPr lang="ru-RU" dirty="0"/>
            </a:br>
            <a:r>
              <a:rPr lang="ru-RU" dirty="0"/>
              <a:t>при близком прохождении НЗ после сильного кика.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41" y="2186577"/>
            <a:ext cx="8162847" cy="3861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8419" y="4234644"/>
            <a:ext cx="2005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Эволюция самого 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массивного тела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0232571" y="1872343"/>
            <a:ext cx="805543" cy="968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80754" y="999453"/>
            <a:ext cx="2541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Слишком поздно,</a:t>
            </a:r>
            <a:br>
              <a:rPr lang="ru-RU" dirty="0"/>
            </a:br>
            <a:r>
              <a:rPr lang="ru-RU" dirty="0"/>
              <a:t>чтобы стать Юпитером:</a:t>
            </a:r>
            <a:br>
              <a:rPr lang="ru-RU" dirty="0"/>
            </a:br>
            <a:r>
              <a:rPr lang="ru-RU" dirty="0"/>
              <a:t>в диске уже нет газа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0635342" y="1919625"/>
            <a:ext cx="762001" cy="703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41397" y="1831870"/>
            <a:ext cx="147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масс Земли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84982" y="1817245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 масс </a:t>
            </a:r>
          </a:p>
        </p:txBody>
      </p:sp>
    </p:spTree>
    <p:extLst>
      <p:ext uri="{BB962C8B-B14F-4D97-AF65-F5344CB8AC3E}">
        <p14:creationId xmlns:p14="http://schemas.microsoft.com/office/powerpoint/2010/main" val="1918416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11423681" y="5279963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0908.0736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ru-RU" dirty="0"/>
              <a:t>Модель формирования планет вокруг</a:t>
            </a:r>
            <a:br>
              <a:rPr lang="ru-RU" dirty="0"/>
            </a:br>
            <a:r>
              <a:rPr lang="en-US" dirty="0"/>
              <a:t>PSR 1257+12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43" y="783364"/>
            <a:ext cx="5432651" cy="5264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6342" y="674915"/>
            <a:ext cx="304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Диск с на порядок меньшим </a:t>
            </a:r>
            <a:br>
              <a:rPr lang="ru-RU" dirty="0"/>
            </a:br>
            <a:r>
              <a:rPr lang="ru-RU" dirty="0"/>
              <a:t>орбитальным моментом.</a:t>
            </a:r>
          </a:p>
        </p:txBody>
      </p:sp>
    </p:spTree>
    <p:extLst>
      <p:ext uri="{BB962C8B-B14F-4D97-AF65-F5344CB8AC3E}">
        <p14:creationId xmlns:p14="http://schemas.microsoft.com/office/powerpoint/2010/main" val="211151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11423681" y="5279963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0908.0736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ru-RU" dirty="0"/>
              <a:t>Модель формирования планет вокруг</a:t>
            </a:r>
            <a:br>
              <a:rPr lang="ru-RU" dirty="0"/>
            </a:br>
            <a:r>
              <a:rPr lang="en-US" dirty="0"/>
              <a:t>PSR 1257+12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96341" y="674915"/>
            <a:ext cx="829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Диск с еще на два порядка меньшим орбитальным моментом.</a:t>
            </a:r>
            <a:br>
              <a:rPr lang="ru-RU" dirty="0"/>
            </a:br>
            <a:r>
              <a:rPr lang="ru-RU" dirty="0"/>
              <a:t>Образование – возвратная </a:t>
            </a:r>
            <a:r>
              <a:rPr lang="ru-RU" dirty="0" err="1"/>
              <a:t>аккреция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en-US" dirty="0" err="1"/>
              <a:t>fall-back</a:t>
            </a:r>
            <a:r>
              <a:rPr lang="en-US" dirty="0"/>
              <a:t>).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46" y="1321246"/>
            <a:ext cx="8251880" cy="3914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2657" y="5181600"/>
            <a:ext cx="2559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Полностью вязкий диск</a:t>
            </a:r>
            <a:br>
              <a:rPr lang="ru-RU" dirty="0"/>
            </a:br>
            <a:r>
              <a:rPr lang="en-US" dirty="0"/>
              <a:t>(fully viscous disk)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6057" y="5236029"/>
            <a:ext cx="201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Слоевая </a:t>
            </a:r>
            <a:r>
              <a:rPr lang="ru-RU" dirty="0" err="1"/>
              <a:t>аккреция</a:t>
            </a:r>
            <a:br>
              <a:rPr lang="ru-RU" dirty="0"/>
            </a:br>
            <a:r>
              <a:rPr lang="en-US" dirty="0"/>
              <a:t>(layered accretion)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52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11423681" y="5279963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0908.0736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ru-RU" dirty="0"/>
              <a:t>Модель формирования планет вокруг</a:t>
            </a:r>
            <a:br>
              <a:rPr lang="ru-RU" dirty="0"/>
            </a:br>
            <a:r>
              <a:rPr lang="en-US" dirty="0"/>
              <a:t>PSR 1257+12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96341" y="674915"/>
            <a:ext cx="829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Диск с низким орбитальным моментом и вещество в узком кольце </a:t>
            </a:r>
            <a:r>
              <a:rPr lang="en-US" dirty="0"/>
              <a:t>0.4</a:t>
            </a:r>
            <a:r>
              <a:rPr lang="ru-RU" dirty="0"/>
              <a:t> </a:t>
            </a:r>
            <a:r>
              <a:rPr lang="en-US" dirty="0"/>
              <a:t>&lt;r&lt;0.6</a:t>
            </a:r>
            <a:r>
              <a:rPr lang="ru-RU" dirty="0"/>
              <a:t> а.е.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661" y="1045617"/>
            <a:ext cx="5019595" cy="5002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6341" y="1123837"/>
            <a:ext cx="3363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Такая конфигурация дает</a:t>
            </a:r>
            <a:br>
              <a:rPr lang="ru-RU" dirty="0"/>
            </a:br>
            <a:r>
              <a:rPr lang="ru-RU" dirty="0"/>
              <a:t>систему планет, более похожую</a:t>
            </a:r>
            <a:br>
              <a:rPr lang="ru-RU" dirty="0"/>
            </a:br>
            <a:r>
              <a:rPr lang="ru-RU" dirty="0"/>
              <a:t>на наблюдаемую, хотя и тут</a:t>
            </a:r>
            <a:br>
              <a:rPr lang="ru-RU" dirty="0"/>
            </a:br>
            <a:r>
              <a:rPr lang="ru-RU" dirty="0"/>
              <a:t>есть заметные отличия.</a:t>
            </a:r>
          </a:p>
        </p:txBody>
      </p:sp>
    </p:spTree>
    <p:extLst>
      <p:ext uri="{BB962C8B-B14F-4D97-AF65-F5344CB8AC3E}">
        <p14:creationId xmlns:p14="http://schemas.microsoft.com/office/powerpoint/2010/main" val="4067216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2538" cy="4601183"/>
          </a:xfrm>
        </p:spPr>
        <p:txBody>
          <a:bodyPr/>
          <a:lstStyle/>
          <a:p>
            <a:r>
              <a:rPr lang="ru-RU" dirty="0"/>
              <a:t>Пульсар и пояс астероидов?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8462" y="9861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PSR J1937+21</a:t>
            </a:r>
            <a:r>
              <a:rPr lang="ru-RU" dirty="0"/>
              <a:t>. Миллисекундный пульсар Р=0.0016 сек.</a:t>
            </a:r>
          </a:p>
          <a:p>
            <a:r>
              <a:rPr lang="ru-RU" dirty="0"/>
              <a:t>Полная масса пояса </a:t>
            </a:r>
            <a:r>
              <a:rPr lang="en-US" dirty="0"/>
              <a:t>&lt;0.0</a:t>
            </a:r>
            <a:r>
              <a:rPr lang="ru-RU" dirty="0"/>
              <a:t>5 массы Земли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11431311" y="5279964"/>
            <a:ext cx="115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1301.6429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472" y="1832711"/>
            <a:ext cx="4207944" cy="4207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8462" y="2302648"/>
            <a:ext cx="39680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Вблизи пульсара астероиды</a:t>
            </a:r>
            <a:br>
              <a:rPr lang="ru-RU" dirty="0"/>
            </a:br>
            <a:r>
              <a:rPr lang="ru-RU" dirty="0"/>
              <a:t>будут активно испаряться</a:t>
            </a:r>
            <a:br>
              <a:rPr lang="ru-RU" dirty="0"/>
            </a:br>
            <a:r>
              <a:rPr lang="ru-RU" dirty="0"/>
              <a:t>под действием излучения.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Кроме того, может быть важен</a:t>
            </a:r>
            <a:br>
              <a:rPr lang="ru-RU" dirty="0"/>
            </a:br>
            <a:r>
              <a:rPr lang="ru-RU" dirty="0"/>
              <a:t>эффект </a:t>
            </a:r>
            <a:r>
              <a:rPr lang="ru-RU" dirty="0" err="1"/>
              <a:t>Ярковского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Пояс астероидов может образоваться</a:t>
            </a:r>
            <a:br>
              <a:rPr lang="ru-RU" dirty="0"/>
            </a:br>
            <a:r>
              <a:rPr lang="ru-RU" dirty="0"/>
              <a:t>после разрушения компаньона</a:t>
            </a:r>
            <a:br>
              <a:rPr lang="ru-RU" dirty="0"/>
            </a:br>
            <a:r>
              <a:rPr lang="ru-RU" dirty="0"/>
              <a:t>(белого карлика, например),</a:t>
            </a:r>
            <a:br>
              <a:rPr lang="ru-RU" dirty="0"/>
            </a:br>
            <a:r>
              <a:rPr lang="ru-RU" dirty="0"/>
              <a:t>испарявшегося под действием</a:t>
            </a:r>
            <a:br>
              <a:rPr lang="ru-RU" dirty="0"/>
            </a:br>
            <a:r>
              <a:rPr lang="ru-RU" dirty="0"/>
              <a:t>излучения радиопульсара.</a:t>
            </a:r>
          </a:p>
        </p:txBody>
      </p:sp>
    </p:spTree>
    <p:extLst>
      <p:ext uri="{BB962C8B-B14F-4D97-AF65-F5344CB8AC3E}">
        <p14:creationId xmlns:p14="http://schemas.microsoft.com/office/powerpoint/2010/main" val="1623045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4206" y="2269659"/>
            <a:ext cx="8609013" cy="1292225"/>
          </a:xfrm>
        </p:spPr>
        <p:txBody>
          <a:bodyPr/>
          <a:lstStyle/>
          <a:p>
            <a:pPr eaLnBrk="1" hangingPunct="1"/>
            <a:r>
              <a:rPr lang="ru-RU" altLang="ru-RU" dirty="0"/>
              <a:t>Эффект </a:t>
            </a:r>
            <a:br>
              <a:rPr lang="ru-RU" altLang="ru-RU" dirty="0"/>
            </a:br>
            <a:r>
              <a:rPr lang="ru-RU" altLang="ru-RU" dirty="0" err="1"/>
              <a:t>Ярковского</a:t>
            </a:r>
            <a:endParaRPr lang="ru-RU" alt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466194" y="1322489"/>
            <a:ext cx="4752975" cy="4103688"/>
            <a:chOff x="3575052" y="2349500"/>
            <a:chExt cx="4752975" cy="4103688"/>
          </a:xfrm>
        </p:grpSpPr>
        <p:sp>
          <p:nvSpPr>
            <p:cNvPr id="56323" name="Arc 3"/>
            <p:cNvSpPr>
              <a:spLocks/>
            </p:cNvSpPr>
            <p:nvPr/>
          </p:nvSpPr>
          <p:spPr bwMode="auto">
            <a:xfrm>
              <a:off x="3575052" y="2349500"/>
              <a:ext cx="4752975" cy="4103688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87">
                <a:defRPr/>
              </a:pPr>
              <a:endParaRPr lang="ru-RU" sz="2399"/>
            </a:p>
          </p:txBody>
        </p:sp>
        <p:sp>
          <p:nvSpPr>
            <p:cNvPr id="56324" name="Oval 4"/>
            <p:cNvSpPr>
              <a:spLocks noChangeArrowheads="1"/>
            </p:cNvSpPr>
            <p:nvPr/>
          </p:nvSpPr>
          <p:spPr bwMode="auto">
            <a:xfrm>
              <a:off x="6456364" y="3068638"/>
              <a:ext cx="576263" cy="576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defTabSz="1218987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ru-RU" altLang="ru-RU" sz="1799">
                <a:latin typeface="Tahoma" panose="020B0604030504040204" pitchFamily="34" charset="0"/>
              </a:endParaRPr>
            </a:p>
          </p:txBody>
        </p:sp>
        <p:sp>
          <p:nvSpPr>
            <p:cNvPr id="56325" name="AutoShape 5"/>
            <p:cNvSpPr>
              <a:spLocks noChangeArrowheads="1"/>
            </p:cNvSpPr>
            <p:nvPr/>
          </p:nvSpPr>
          <p:spPr bwMode="auto">
            <a:xfrm rot="-2337589">
              <a:off x="6462714" y="3138488"/>
              <a:ext cx="360363" cy="57626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defTabSz="1218987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ru-RU" altLang="ru-RU" sz="1799">
                <a:latin typeface="Tahoma" panose="020B0604030504040204" pitchFamily="34" charset="0"/>
              </a:endParaRPr>
            </a:p>
          </p:txBody>
        </p:sp>
        <p:sp>
          <p:nvSpPr>
            <p:cNvPr id="56326" name="AutoShape 6"/>
            <p:cNvSpPr>
              <a:spLocks noChangeArrowheads="1"/>
            </p:cNvSpPr>
            <p:nvPr/>
          </p:nvSpPr>
          <p:spPr bwMode="auto">
            <a:xfrm rot="-2465693">
              <a:off x="6310314" y="3186113"/>
              <a:ext cx="360363" cy="1008062"/>
            </a:xfrm>
            <a:prstGeom prst="curvedRightArrow">
              <a:avLst>
                <a:gd name="adj1" fmla="val 55947"/>
                <a:gd name="adj2" fmla="val 11189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defTabSz="1218987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ru-RU" altLang="ru-RU" sz="1799">
                <a:latin typeface="Tahoma" panose="020B0604030504040204" pitchFamily="34" charset="0"/>
              </a:endParaRPr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 flipH="1" flipV="1">
              <a:off x="5880101" y="2708275"/>
              <a:ext cx="8636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987">
                <a:defRPr/>
              </a:pPr>
              <a:endParaRPr lang="ru-RU" sz="2399"/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 flipH="1" flipV="1">
              <a:off x="5591177" y="2492375"/>
              <a:ext cx="288925" cy="2159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987">
                <a:defRPr/>
              </a:pPr>
              <a:endParaRPr lang="ru-RU" sz="2399"/>
            </a:p>
          </p:txBody>
        </p:sp>
        <p:grpSp>
          <p:nvGrpSpPr>
            <p:cNvPr id="62473" name="Group 9"/>
            <p:cNvGrpSpPr>
              <a:grpSpLocks/>
            </p:cNvGrpSpPr>
            <p:nvPr/>
          </p:nvGrpSpPr>
          <p:grpSpPr bwMode="auto">
            <a:xfrm rot="-9992329">
              <a:off x="5664202" y="3068639"/>
              <a:ext cx="935037" cy="300037"/>
              <a:chOff x="1701" y="3150"/>
              <a:chExt cx="589" cy="189"/>
            </a:xfrm>
          </p:grpSpPr>
          <p:sp>
            <p:nvSpPr>
              <p:cNvPr id="56339" name="Freeform 10"/>
              <p:cNvSpPr>
                <a:spLocks/>
              </p:cNvSpPr>
              <p:nvPr/>
            </p:nvSpPr>
            <p:spPr bwMode="auto">
              <a:xfrm>
                <a:off x="1700" y="3150"/>
                <a:ext cx="544" cy="144"/>
              </a:xfrm>
              <a:custGeom>
                <a:avLst/>
                <a:gdLst>
                  <a:gd name="T0" fmla="*/ 0 w 544"/>
                  <a:gd name="T1" fmla="*/ 53 h 144"/>
                  <a:gd name="T2" fmla="*/ 136 w 544"/>
                  <a:gd name="T3" fmla="*/ 8 h 144"/>
                  <a:gd name="T4" fmla="*/ 272 w 544"/>
                  <a:gd name="T5" fmla="*/ 99 h 144"/>
                  <a:gd name="T6" fmla="*/ 408 w 544"/>
                  <a:gd name="T7" fmla="*/ 53 h 144"/>
                  <a:gd name="T8" fmla="*/ 544 w 544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4" h="144">
                    <a:moveTo>
                      <a:pt x="0" y="53"/>
                    </a:moveTo>
                    <a:cubicBezTo>
                      <a:pt x="45" y="26"/>
                      <a:pt x="91" y="0"/>
                      <a:pt x="136" y="8"/>
                    </a:cubicBezTo>
                    <a:cubicBezTo>
                      <a:pt x="181" y="16"/>
                      <a:pt x="227" y="92"/>
                      <a:pt x="272" y="99"/>
                    </a:cubicBezTo>
                    <a:cubicBezTo>
                      <a:pt x="317" y="106"/>
                      <a:pt x="363" y="46"/>
                      <a:pt x="408" y="53"/>
                    </a:cubicBezTo>
                    <a:cubicBezTo>
                      <a:pt x="453" y="60"/>
                      <a:pt x="521" y="129"/>
                      <a:pt x="54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987">
                  <a:defRPr/>
                </a:pPr>
                <a:endParaRPr lang="ru-RU" sz="2399"/>
              </a:p>
            </p:txBody>
          </p:sp>
          <p:sp>
            <p:nvSpPr>
              <p:cNvPr id="56340" name="Line 11"/>
              <p:cNvSpPr>
                <a:spLocks noChangeShapeType="1"/>
              </p:cNvSpPr>
              <p:nvPr/>
            </p:nvSpPr>
            <p:spPr bwMode="auto">
              <a:xfrm>
                <a:off x="2249" y="3296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987">
                  <a:defRPr/>
                </a:pPr>
                <a:endParaRPr lang="ru-RU" sz="2399"/>
              </a:p>
            </p:txBody>
          </p:sp>
        </p:grpSp>
        <p:grpSp>
          <p:nvGrpSpPr>
            <p:cNvPr id="62474" name="Group 12"/>
            <p:cNvGrpSpPr>
              <a:grpSpLocks/>
            </p:cNvGrpSpPr>
            <p:nvPr/>
          </p:nvGrpSpPr>
          <p:grpSpPr bwMode="auto">
            <a:xfrm rot="7406889">
              <a:off x="5849939" y="3602038"/>
              <a:ext cx="935037" cy="300038"/>
              <a:chOff x="1701" y="3150"/>
              <a:chExt cx="589" cy="189"/>
            </a:xfrm>
          </p:grpSpPr>
          <p:sp>
            <p:nvSpPr>
              <p:cNvPr id="56337" name="Freeform 13"/>
              <p:cNvSpPr>
                <a:spLocks/>
              </p:cNvSpPr>
              <p:nvPr/>
            </p:nvSpPr>
            <p:spPr bwMode="auto">
              <a:xfrm>
                <a:off x="1701" y="3150"/>
                <a:ext cx="544" cy="144"/>
              </a:xfrm>
              <a:custGeom>
                <a:avLst/>
                <a:gdLst>
                  <a:gd name="T0" fmla="*/ 0 w 544"/>
                  <a:gd name="T1" fmla="*/ 53 h 144"/>
                  <a:gd name="T2" fmla="*/ 136 w 544"/>
                  <a:gd name="T3" fmla="*/ 8 h 144"/>
                  <a:gd name="T4" fmla="*/ 272 w 544"/>
                  <a:gd name="T5" fmla="*/ 99 h 144"/>
                  <a:gd name="T6" fmla="*/ 408 w 544"/>
                  <a:gd name="T7" fmla="*/ 53 h 144"/>
                  <a:gd name="T8" fmla="*/ 544 w 544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4" h="144">
                    <a:moveTo>
                      <a:pt x="0" y="53"/>
                    </a:moveTo>
                    <a:cubicBezTo>
                      <a:pt x="45" y="26"/>
                      <a:pt x="91" y="0"/>
                      <a:pt x="136" y="8"/>
                    </a:cubicBezTo>
                    <a:cubicBezTo>
                      <a:pt x="181" y="16"/>
                      <a:pt x="227" y="92"/>
                      <a:pt x="272" y="99"/>
                    </a:cubicBezTo>
                    <a:cubicBezTo>
                      <a:pt x="317" y="106"/>
                      <a:pt x="363" y="46"/>
                      <a:pt x="408" y="53"/>
                    </a:cubicBezTo>
                    <a:cubicBezTo>
                      <a:pt x="453" y="60"/>
                      <a:pt x="521" y="129"/>
                      <a:pt x="54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987">
                  <a:defRPr/>
                </a:pPr>
                <a:endParaRPr lang="ru-RU" sz="2399"/>
              </a:p>
            </p:txBody>
          </p:sp>
          <p:sp>
            <p:nvSpPr>
              <p:cNvPr id="56338" name="Line 14"/>
              <p:cNvSpPr>
                <a:spLocks noChangeShapeType="1"/>
              </p:cNvSpPr>
              <p:nvPr/>
            </p:nvSpPr>
            <p:spPr bwMode="auto">
              <a:xfrm>
                <a:off x="2245" y="3294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987">
                  <a:defRPr/>
                </a:pPr>
                <a:endParaRPr lang="ru-RU" sz="2399"/>
              </a:p>
            </p:txBody>
          </p:sp>
        </p:grpSp>
        <p:grpSp>
          <p:nvGrpSpPr>
            <p:cNvPr id="62475" name="Group 15"/>
            <p:cNvGrpSpPr>
              <a:grpSpLocks/>
            </p:cNvGrpSpPr>
            <p:nvPr/>
          </p:nvGrpSpPr>
          <p:grpSpPr bwMode="auto">
            <a:xfrm rot="2480111">
              <a:off x="6527802" y="3789364"/>
              <a:ext cx="935037" cy="300037"/>
              <a:chOff x="1701" y="3150"/>
              <a:chExt cx="589" cy="189"/>
            </a:xfrm>
          </p:grpSpPr>
          <p:sp>
            <p:nvSpPr>
              <p:cNvPr id="56335" name="Freeform 16"/>
              <p:cNvSpPr>
                <a:spLocks/>
              </p:cNvSpPr>
              <p:nvPr/>
            </p:nvSpPr>
            <p:spPr bwMode="auto">
              <a:xfrm>
                <a:off x="1698" y="3147"/>
                <a:ext cx="544" cy="144"/>
              </a:xfrm>
              <a:custGeom>
                <a:avLst/>
                <a:gdLst>
                  <a:gd name="T0" fmla="*/ 0 w 544"/>
                  <a:gd name="T1" fmla="*/ 53 h 144"/>
                  <a:gd name="T2" fmla="*/ 136 w 544"/>
                  <a:gd name="T3" fmla="*/ 8 h 144"/>
                  <a:gd name="T4" fmla="*/ 272 w 544"/>
                  <a:gd name="T5" fmla="*/ 99 h 144"/>
                  <a:gd name="T6" fmla="*/ 408 w 544"/>
                  <a:gd name="T7" fmla="*/ 53 h 144"/>
                  <a:gd name="T8" fmla="*/ 544 w 544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4" h="144">
                    <a:moveTo>
                      <a:pt x="0" y="53"/>
                    </a:moveTo>
                    <a:cubicBezTo>
                      <a:pt x="45" y="26"/>
                      <a:pt x="91" y="0"/>
                      <a:pt x="136" y="8"/>
                    </a:cubicBezTo>
                    <a:cubicBezTo>
                      <a:pt x="181" y="16"/>
                      <a:pt x="227" y="92"/>
                      <a:pt x="272" y="99"/>
                    </a:cubicBezTo>
                    <a:cubicBezTo>
                      <a:pt x="317" y="106"/>
                      <a:pt x="363" y="46"/>
                      <a:pt x="408" y="53"/>
                    </a:cubicBezTo>
                    <a:cubicBezTo>
                      <a:pt x="453" y="60"/>
                      <a:pt x="521" y="129"/>
                      <a:pt x="54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987">
                  <a:defRPr/>
                </a:pPr>
                <a:endParaRPr lang="ru-RU" sz="2399"/>
              </a:p>
            </p:txBody>
          </p:sp>
          <p:sp>
            <p:nvSpPr>
              <p:cNvPr id="56336" name="Line 17"/>
              <p:cNvSpPr>
                <a:spLocks noChangeShapeType="1"/>
              </p:cNvSpPr>
              <p:nvPr/>
            </p:nvSpPr>
            <p:spPr bwMode="auto">
              <a:xfrm>
                <a:off x="2243" y="3295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987">
                  <a:defRPr/>
                </a:pPr>
                <a:endParaRPr lang="ru-RU" sz="2399"/>
              </a:p>
            </p:txBody>
          </p:sp>
        </p:grpSp>
      </p:grpSp>
      <p:sp>
        <p:nvSpPr>
          <p:cNvPr id="56332" name="Text Box 18"/>
          <p:cNvSpPr txBox="1">
            <a:spLocks noChangeArrowheads="1"/>
          </p:cNvSpPr>
          <p:nvPr/>
        </p:nvSpPr>
        <p:spPr bwMode="auto">
          <a:xfrm>
            <a:off x="7449542" y="128591"/>
            <a:ext cx="422974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1218987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dirty="0">
                <a:latin typeface="+mn-lt"/>
              </a:rPr>
              <a:t>При таком вращении</a:t>
            </a:r>
            <a:br>
              <a:rPr lang="ru-RU" altLang="ru-RU" sz="2400" dirty="0">
                <a:latin typeface="+mn-lt"/>
              </a:rPr>
            </a:br>
            <a:r>
              <a:rPr lang="ru-RU" altLang="ru-RU" sz="2400" dirty="0">
                <a:latin typeface="+mn-lt"/>
              </a:rPr>
              <a:t>горячая часть будет </a:t>
            </a:r>
            <a:br>
              <a:rPr lang="ru-RU" altLang="ru-RU" sz="2400" dirty="0">
                <a:latin typeface="+mn-lt"/>
              </a:rPr>
            </a:br>
            <a:r>
              <a:rPr lang="ru-RU" altLang="ru-RU" sz="2400" dirty="0">
                <a:latin typeface="+mn-lt"/>
              </a:rPr>
              <a:t>разгонять объект.</a:t>
            </a:r>
            <a:br>
              <a:rPr lang="ru-RU" altLang="ru-RU" sz="2400" dirty="0">
                <a:latin typeface="+mn-lt"/>
              </a:rPr>
            </a:br>
            <a:r>
              <a:rPr lang="ru-RU" altLang="ru-RU" sz="2400" dirty="0">
                <a:latin typeface="+mn-lt"/>
              </a:rPr>
              <a:t>Т.е., орбита будет</a:t>
            </a:r>
            <a:br>
              <a:rPr lang="ru-RU" altLang="ru-RU" sz="2400" dirty="0">
                <a:latin typeface="+mn-lt"/>
              </a:rPr>
            </a:br>
            <a:r>
              <a:rPr lang="ru-RU" altLang="ru-RU" sz="2400" dirty="0">
                <a:latin typeface="+mn-lt"/>
              </a:rPr>
              <a:t>раскручивающейся спиралью.</a:t>
            </a:r>
          </a:p>
        </p:txBody>
      </p:sp>
      <p:pic>
        <p:nvPicPr>
          <p:cNvPr id="62477" name="Picture 19" descr="1-impactmiti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43" y="4327962"/>
            <a:ext cx="5792787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4" name="Text Box 20"/>
          <p:cNvSpPr txBox="1">
            <a:spLocks noChangeArrowheads="1"/>
          </p:cNvSpPr>
          <p:nvPr/>
        </p:nvSpPr>
        <p:spPr bwMode="auto">
          <a:xfrm>
            <a:off x="7959919" y="2913070"/>
            <a:ext cx="35579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1218987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dirty="0">
                <a:latin typeface="+mn-lt"/>
              </a:rPr>
              <a:t>При обратном вращении</a:t>
            </a:r>
            <a:br>
              <a:rPr lang="ru-RU" altLang="ru-RU" sz="2400" dirty="0">
                <a:latin typeface="+mn-lt"/>
              </a:rPr>
            </a:br>
            <a:r>
              <a:rPr lang="ru-RU" altLang="ru-RU" sz="2400" dirty="0">
                <a:latin typeface="+mn-lt"/>
              </a:rPr>
              <a:t>тело будет тормозиться</a:t>
            </a:r>
            <a:br>
              <a:rPr lang="ru-RU" altLang="ru-RU" sz="2400" dirty="0">
                <a:latin typeface="+mn-lt"/>
              </a:rPr>
            </a:br>
            <a:r>
              <a:rPr lang="ru-RU" altLang="ru-RU" sz="2400" dirty="0">
                <a:latin typeface="+mn-lt"/>
              </a:rPr>
              <a:t>и приближаться к звезде.</a:t>
            </a:r>
          </a:p>
        </p:txBody>
      </p:sp>
    </p:spTree>
    <p:extLst>
      <p:ext uri="{BB962C8B-B14F-4D97-AF65-F5344CB8AC3E}">
        <p14:creationId xmlns:p14="http://schemas.microsoft.com/office/powerpoint/2010/main" val="110728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396343" cy="4601183"/>
          </a:xfrm>
        </p:spPr>
        <p:txBody>
          <a:bodyPr/>
          <a:lstStyle/>
          <a:p>
            <a:r>
              <a:rPr lang="ru-RU" dirty="0"/>
              <a:t>Моделирование вариаций </a:t>
            </a:r>
            <a:br>
              <a:rPr lang="ru-RU" dirty="0"/>
            </a:br>
            <a:r>
              <a:rPr lang="ru-RU" dirty="0"/>
              <a:t>за счет пояса астероидов</a:t>
            </a: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11431311" y="5279964"/>
            <a:ext cx="115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1301.6429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530" y="759409"/>
            <a:ext cx="8213951" cy="4705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5464630"/>
            <a:ext cx="6971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Лучшие модели пояса астероидов с точки зрения описания данных.</a:t>
            </a:r>
            <a:br>
              <a:rPr lang="ru-RU" dirty="0"/>
            </a:br>
            <a:r>
              <a:rPr lang="ru-RU" dirty="0"/>
              <a:t>Черные кружки – более массивные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453489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2538" cy="4601183"/>
          </a:xfrm>
        </p:spPr>
        <p:txBody>
          <a:bodyPr/>
          <a:lstStyle/>
          <a:p>
            <a:r>
              <a:rPr lang="ru-RU" dirty="0"/>
              <a:t>Пульсар и пояс астероидов</a:t>
            </a:r>
            <a:r>
              <a:rPr lang="en-US" dirty="0"/>
              <a:t>-2</a:t>
            </a:r>
            <a:r>
              <a:rPr lang="ru-RU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11349445" y="5225535"/>
            <a:ext cx="1140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1311.3541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827314"/>
            <a:ext cx="76229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PSR J0738–4042</a:t>
            </a:r>
            <a:endParaRPr lang="ru-RU" dirty="0"/>
          </a:p>
          <a:p>
            <a:r>
              <a:rPr lang="ru-RU" dirty="0"/>
              <a:t>Нормальный пульсар. Период 0.375 сек.</a:t>
            </a:r>
          </a:p>
          <a:p>
            <a:br>
              <a:rPr lang="ru-RU" dirty="0"/>
            </a:br>
            <a:r>
              <a:rPr lang="ru-RU" dirty="0"/>
              <a:t>На протяжении длительного времени наблюдались эпизоды,</a:t>
            </a:r>
            <a:br>
              <a:rPr lang="ru-RU" dirty="0"/>
            </a:br>
            <a:r>
              <a:rPr lang="ru-RU" dirty="0"/>
              <a:t>когда резко менялся темп замедления пульсара и свойства его излучения.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9292"/>
            <a:ext cx="8229991" cy="44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4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Обитаемые планеты у пульсаров?</a:t>
            </a: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11381843" y="5062248"/>
            <a:ext cx="125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1705.07688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552" y="772886"/>
            <a:ext cx="5601230" cy="3973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201" y="4476564"/>
            <a:ext cx="4219458" cy="1858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9552" y="4746172"/>
            <a:ext cx="3710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Магнитное поле планеты может</a:t>
            </a:r>
            <a:br>
              <a:rPr lang="ru-RU" dirty="0"/>
            </a:br>
            <a:r>
              <a:rPr lang="ru-RU" dirty="0"/>
              <a:t>предотвратить потерю атмосферы.</a:t>
            </a:r>
          </a:p>
        </p:txBody>
      </p:sp>
    </p:spTree>
    <p:extLst>
      <p:ext uri="{BB962C8B-B14F-4D97-AF65-F5344CB8AC3E}">
        <p14:creationId xmlns:p14="http://schemas.microsoft.com/office/powerpoint/2010/main" val="3296402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1831" y="772886"/>
            <a:ext cx="69084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радиопульсаров</a:t>
            </a:r>
            <a:r>
              <a:rPr lang="ru-RU" dirty="0"/>
              <a:t> наблюдаются компаньоны планетных масс.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 всей видимости, основная масса объектов – это единичные</a:t>
            </a:r>
            <a:br>
              <a:rPr lang="ru-RU" dirty="0"/>
            </a:br>
            <a:r>
              <a:rPr lang="ru-RU" dirty="0"/>
              <a:t>остатки более массивных компаньонов, разрушенных</a:t>
            </a:r>
            <a:br>
              <a:rPr lang="ru-RU" dirty="0"/>
            </a:br>
            <a:r>
              <a:rPr lang="ru-RU" dirty="0"/>
              <a:t>(в основном – испаренных) пульсаром.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Особняком стоит несколько систем, где планеты имеют </a:t>
            </a:r>
            <a:br>
              <a:rPr lang="ru-RU" dirty="0"/>
            </a:br>
            <a:r>
              <a:rPr lang="ru-RU" dirty="0"/>
              <a:t>иное происхождение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планеты образуются вокруг пульсаров – не ясно.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Скорее всего это связано с разрушением относительно</a:t>
            </a:r>
            <a:br>
              <a:rPr lang="ru-RU" dirty="0"/>
            </a:br>
            <a:r>
              <a:rPr lang="ru-RU" dirty="0"/>
              <a:t>массивного компаньона и формированием диска.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Кроме того, пульсары могут захватывать планеты </a:t>
            </a:r>
            <a:br>
              <a:rPr lang="ru-RU" dirty="0"/>
            </a:br>
            <a:r>
              <a:rPr lang="ru-RU" dirty="0"/>
              <a:t>при тесном взаимодействии (например, в шаровых скоплениях).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 пары пульсаров возможно наблюдаются «пояса астероидов».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72" y="4189206"/>
            <a:ext cx="3135086" cy="2508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31" y="4189206"/>
            <a:ext cx="4012910" cy="25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6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открытия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78667" y="754064"/>
            <a:ext cx="7755389" cy="53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 Первая надежно подтвержденная планета, 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  вращающаяся вокруг другой нормальной звезды (51 Пегаса),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  была открыта в 1995 году Майором и </a:t>
            </a:r>
            <a:r>
              <a:rPr lang="ru-RU" altLang="ru-RU" dirty="0" err="1">
                <a:solidFill>
                  <a:srgbClr val="FFFFFF"/>
                </a:solidFill>
                <a:latin typeface="+mn-lt"/>
              </a:rPr>
              <a:t>Кело</a:t>
            </a:r>
            <a:r>
              <a:rPr lang="ru-RU" altLang="ru-RU" dirty="0">
                <a:solidFill>
                  <a:srgbClr val="FFFFFF"/>
                </a:solidFill>
                <a:latin typeface="+mn-lt"/>
              </a:rPr>
              <a:t>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  В результате конкурса имён МАС планета получила название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  </a:t>
            </a:r>
            <a:r>
              <a:rPr lang="ru-RU" altLang="ru-RU" dirty="0" err="1">
                <a:solidFill>
                  <a:srgbClr val="FFFFFF"/>
                </a:solidFill>
                <a:latin typeface="+mn-lt"/>
              </a:rPr>
              <a:t>Димидий</a:t>
            </a:r>
            <a:r>
              <a:rPr lang="ru-RU" altLang="ru-RU" dirty="0">
                <a:solidFill>
                  <a:srgbClr val="FFFFFF"/>
                </a:solidFill>
                <a:latin typeface="+mn-lt"/>
              </a:rPr>
              <a:t> (</a:t>
            </a:r>
            <a:r>
              <a:rPr lang="ru-RU" altLang="ru-RU" dirty="0" err="1">
                <a:solidFill>
                  <a:srgbClr val="FFFFFF"/>
                </a:solidFill>
                <a:latin typeface="+mn-lt"/>
              </a:rPr>
              <a:t>Dimidium</a:t>
            </a:r>
            <a:r>
              <a:rPr lang="ru-RU" altLang="ru-RU" dirty="0">
                <a:solidFill>
                  <a:srgbClr val="FFFFFF"/>
                </a:solidFill>
                <a:latin typeface="+mn-lt"/>
              </a:rPr>
              <a:t>).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endParaRPr lang="ru-RU" altLang="ru-RU" dirty="0">
              <a:solidFill>
                <a:srgbClr val="FFFFFF"/>
              </a:solidFill>
              <a:latin typeface="+mn-lt"/>
            </a:endParaRP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 Однако еще в 1992 году надежнейшее обнаружение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  планеты было сделано </a:t>
            </a:r>
            <a:r>
              <a:rPr lang="ru-RU" altLang="ru-RU" dirty="0" err="1">
                <a:solidFill>
                  <a:srgbClr val="FFFFFF"/>
                </a:solidFill>
                <a:latin typeface="+mn-lt"/>
              </a:rPr>
              <a:t>Вольцшаном</a:t>
            </a:r>
            <a:r>
              <a:rPr lang="ru-RU" altLang="ru-RU" dirty="0">
                <a:solidFill>
                  <a:srgbClr val="FFFFFF"/>
                </a:solidFill>
                <a:latin typeface="+mn-lt"/>
              </a:rPr>
              <a:t> и </a:t>
            </a:r>
            <a:r>
              <a:rPr lang="ru-RU" altLang="ru-RU" dirty="0" err="1">
                <a:solidFill>
                  <a:srgbClr val="FFFFFF"/>
                </a:solidFill>
                <a:latin typeface="+mn-lt"/>
              </a:rPr>
              <a:t>Фрейлом</a:t>
            </a:r>
            <a:r>
              <a:rPr lang="ru-RU" altLang="ru-RU" dirty="0">
                <a:solidFill>
                  <a:srgbClr val="FFFFFF"/>
                </a:solidFill>
                <a:latin typeface="+mn-lt"/>
              </a:rPr>
              <a:t>,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  но вращалась она вокруг … </a:t>
            </a:r>
            <a:r>
              <a:rPr lang="ru-RU" altLang="ru-RU" u="sng" dirty="0" err="1">
                <a:solidFill>
                  <a:srgbClr val="FFFFFF"/>
                </a:solidFill>
                <a:latin typeface="+mn-lt"/>
              </a:rPr>
              <a:t>радиопульсара</a:t>
            </a:r>
            <a:r>
              <a:rPr lang="ru-RU" altLang="ru-RU" dirty="0">
                <a:solidFill>
                  <a:srgbClr val="FFFFFF"/>
                </a:solidFill>
                <a:latin typeface="+mn-lt"/>
              </a:rPr>
              <a:t>!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  </a:t>
            </a:r>
            <a:r>
              <a:rPr lang="ru-RU" altLang="ru-RU" dirty="0">
                <a:solidFill>
                  <a:schemeClr val="tx1"/>
                </a:solidFill>
              </a:rPr>
              <a:t>Планета </a:t>
            </a:r>
            <a:r>
              <a:rPr lang="en-US" altLang="ru-RU" dirty="0">
                <a:solidFill>
                  <a:schemeClr val="tx1"/>
                </a:solidFill>
              </a:rPr>
              <a:t>PSR</a:t>
            </a:r>
            <a:r>
              <a:rPr lang="ru-RU" altLang="ru-RU" dirty="0">
                <a:solidFill>
                  <a:schemeClr val="tx1"/>
                </a:solidFill>
              </a:rPr>
              <a:t> В</a:t>
            </a:r>
            <a:r>
              <a:rPr lang="en-US" altLang="ru-RU" dirty="0">
                <a:solidFill>
                  <a:schemeClr val="tx1"/>
                </a:solidFill>
              </a:rPr>
              <a:t>1257+12c</a:t>
            </a:r>
            <a:r>
              <a:rPr lang="ru-RU" altLang="ru-RU" dirty="0">
                <a:solidFill>
                  <a:schemeClr val="tx1"/>
                </a:solidFill>
              </a:rPr>
              <a:t> получила имя Полтергейст.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endParaRPr lang="ru-RU" altLang="ru-RU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 В 1988 году появилась работа </a:t>
            </a:r>
            <a:r>
              <a:rPr lang="ru-RU" altLang="ru-RU" dirty="0" err="1">
                <a:solidFill>
                  <a:srgbClr val="FFFFFF"/>
                </a:solidFill>
                <a:latin typeface="+mn-lt"/>
              </a:rPr>
              <a:t>Кэмпбелла</a:t>
            </a:r>
            <a:r>
              <a:rPr lang="ru-RU" altLang="ru-RU" dirty="0">
                <a:solidFill>
                  <a:srgbClr val="FFFFFF"/>
                </a:solidFill>
                <a:latin typeface="+mn-lt"/>
              </a:rPr>
              <a:t> и др.,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   в которой говорилось о планетном кандидате,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   но надежно подтвердить его удалось только в 2003 году.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endParaRPr lang="ru-RU" altLang="ru-RU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 Наконец, в 1989 году Латам и др. открыли </a:t>
            </a:r>
          </a:p>
          <a:p>
            <a:pPr eaLnBrk="1" hangingPunct="1"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 спутник одной из звезд, у которого до сих пор </a:t>
            </a:r>
          </a:p>
          <a:p>
            <a:pPr eaLnBrk="1" hangingPunct="1"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FFFF"/>
                </a:solidFill>
                <a:latin typeface="+mn-lt"/>
              </a:rPr>
              <a:t> масса оценена недостаточно точно,</a:t>
            </a:r>
            <a:br>
              <a:rPr lang="ru-RU" altLang="ru-RU" dirty="0">
                <a:solidFill>
                  <a:srgbClr val="FFFFFF"/>
                </a:solidFill>
                <a:latin typeface="+mn-lt"/>
              </a:rPr>
            </a:br>
            <a:r>
              <a:rPr lang="ru-RU" altLang="ru-RU" dirty="0">
                <a:solidFill>
                  <a:srgbClr val="FFFFFF"/>
                </a:solidFill>
                <a:latin typeface="+mn-lt"/>
              </a:rPr>
              <a:t>  чтобы сказать, планета это или бурый карлик.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98" y="1910442"/>
            <a:ext cx="2256972" cy="1692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789170"/>
            <a:ext cx="2292122" cy="18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09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Важные статьи </a:t>
            </a:r>
            <a:br>
              <a:rPr lang="ru-RU" dirty="0"/>
            </a:br>
            <a:r>
              <a:rPr lang="ru-RU" dirty="0"/>
              <a:t>на сайте</a:t>
            </a:r>
            <a:br>
              <a:rPr lang="ru-RU" dirty="0"/>
            </a:br>
            <a:r>
              <a:rPr lang="en-US" dirty="0"/>
              <a:t>arXiv.org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52917" y="754505"/>
            <a:ext cx="741158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0908.0736 </a:t>
            </a:r>
            <a:r>
              <a:rPr lang="en-US" b="1" dirty="0"/>
              <a:t>The Pulsar Planets: A Test Case of Terrestrial Planet Assembly</a:t>
            </a:r>
          </a:p>
          <a:p>
            <a:endParaRPr lang="ru-RU" dirty="0"/>
          </a:p>
          <a:p>
            <a:r>
              <a:rPr lang="ru-RU" dirty="0"/>
              <a:t>1609.06409 </a:t>
            </a:r>
            <a:r>
              <a:rPr lang="en-US" b="1" dirty="0"/>
              <a:t>Why are pulsar planets rare?</a:t>
            </a:r>
            <a:r>
              <a:rPr lang="ru-RU" b="1" dirty="0"/>
              <a:t>   </a:t>
            </a:r>
            <a:endParaRPr lang="en-US" b="1" dirty="0"/>
          </a:p>
          <a:p>
            <a:endParaRPr lang="en-US" b="1" dirty="0"/>
          </a:p>
          <a:p>
            <a:r>
              <a:rPr lang="ru-RU" dirty="0"/>
              <a:t>1705.07688</a:t>
            </a:r>
            <a:r>
              <a:rPr lang="en-US" b="1" dirty="0"/>
              <a:t> Neutron Star Planets: Atmospheric processes and habitability</a:t>
            </a:r>
          </a:p>
          <a:p>
            <a:endParaRPr lang="en-US" b="1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633" y="2443843"/>
            <a:ext cx="7942351" cy="17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8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1040"/>
            <a:ext cx="4186394" cy="196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Такие разные</a:t>
            </a:r>
            <a:br>
              <a:rPr lang="ru-RU" dirty="0"/>
            </a:br>
            <a:r>
              <a:rPr lang="ru-RU" dirty="0" err="1"/>
              <a:t>экзопланеты</a:t>
            </a: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2930389"/>
            <a:ext cx="5122565" cy="312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3" y="740229"/>
            <a:ext cx="5420307" cy="328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67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:image/jpeg;base64,/9j/4AAQSkZJRgABAQAAAQABAAD/2wCEAAkGBxMSEhUTExMWFhUXGBUVGBgYGBUYGBcXGBcXFxgXFxcYHSggGBolHRcYITEhJSkrLi4uFx8zODMsNygtLisBCgoKDg0OGhAQGi0fHR0rLS0tLS0tLS0tLSstLS0tLS0tLS0tLS0tLS0tLS0tLSstLS0tLS0tLS0uLS0tLS0tLf/AABEIALgBEgMBIgACEQEDEQH/xAAcAAAABwEBAAAAAAAAAAAAAAAAAQIDBAUGBwj/xAA/EAABAwIEAwYDBgQFBAMAAAABAgMRACEEEjFBBVFhBhMicYHwB5GhFCMyQlKxcsHR8TNigpLhFSSismODw//EABoBAAIDAQEAAAAAAAAAAAAAAAMEAAECBQb/xAApEQADAAICAQQBAwUBAAAAAAAAAQIDERIhMQQTQVEiFGFxBTJCsfAj/9oADAMBAAIRAxEAPwDiKnSRB0EkWA1if2FJBoqE1CChyjlflQy8r0mjSsjSoQWlIUoRAn0APmdt560+gVHtb3F9PfOpjN7nptb6Viw2IeQialNIpDJgA+7cvp86lNKpW2x/GhxCPdqlITTbZ/rUlBFK22NyhxpNTWU1HaqYzSmRjEomYdNXGDTVY2BO+0zz3q1wYrm52E+C3wgq9RiO7SOomqPCpqVjXduVcrJPKtAaXLob4hiAqbVXNa0t9c0MMi9GlcZGcc6ReYFmU1YtsJFVmGURU5C6Qyb2KZU9+Rx5NMFpNZrtxxzGYdTQwzWZKpzKyFcmfw20rTMJUtCFKTlUUpKk/pVEkfOt1hqMc5G1qv376Axk70QcS2DcWNP9nMVDhSRZQj12pnFtETULBqKXAeRFFh/jsbqFeNr9idxNsAms9jBWl4ncms7ja36ZlY/CKHFCq14VZ4uq1012sJtkJ4C9RV+/70+8aiOH3b6jen4QGht2KjuqHvy1pbi4068qivLPp/X+1NRIvbEuGmHIBuNLHaDSHFVHWqmZgUuhyRR1GINCicAHJETLaf5j9qFHRUcUFttyFHMBAm8+K4EJtrefIGkA0KKoQdCFJKSRE3EjUTEjmLG/Sn0KqOlRtfp5D2TTyKxQbES0KJqU2rb3eN/T3JqG3UpulrHsZNbVUlo1DaqY0KVscgmNGpzKqgNCpzFJ5A8lmwKt8EapWF1a4Vdc3MgvwaDCKqXjWhGbpVVh3anqWSnn/SuZU6rYJp7K1WtLZVeiWyZogCKL00NS9lu2sVLZdqmadqYl0bn0pW8YLJjLIOTpSFukGqHh/fpeeU48FNKI7pATBQBMyflzqY5iqqsHF6T2BjE35QvE4vUUjhjIU6kkWkH5VA/EqrvAkIR9BW6/CegmX8Z1PyDiirms3jTVtjXqo8Yui+nnRULSRU4o1WOnWp2JVVa8a7WFGqIrv9PcVCcqW6ahu0/ACiM7UZ01Jc2qI7TUC9kZ2o6hT7hqM5TUCWQbmhRTRUQAM0tflGnOfkfdqSPdh00oqILhmipVEE1CBJ1qQimgjnV1w/gzzyR3bLiiTZRhLZTAgBSoEzP5vSsUFx9EVCeVS2kVteC/CfHOwVgNjedfXNltG6c1bjgXweYT/juFRGqQZjlCiACD1QaC4pjSzRJx7DIKjlSCo8kgk/IXrQ4Hs1iHBYJzfolSnBuCpLaVFA/iiu+cM7J4NgAIYTbmJE8wn8IPkBUhrAJw6SlhtKUEklIACQTJJ5+g0rP6ZfJP1r/xR5xdwq2yQtJEGPXkeR6GDT7JNr6V6DxeBbeGV7DpWNJEGPWyhWF7U9hWGm1vMOKaICj3aohVjKUyQRba9qVzekrzIzi9dL6taMGyqrHDOUwOHBPeeMnJGSEGHQeSifCRyNLwLas+RSFaTACs6RbxQQAfLekK9Dlr4Gv1mJfJd4ZdWuGXVBdBE6HQjQjp/TarDDYiuJnw0npoO9NbRcBmahvsXuQOXXypOMxDoaUWUKUuwECYnf0vWJx+DeQO8dBurKTmCjmIJgkE3tW/TehyWnT6X8Ct+p9t6XZrlSKSlZqr7LcQLh7lV4BIO9tj0rRfZRtesZcbx000N4/VK1siFw0hQJqcnDdKkt4ZIufkKA8iRus6RW4Vkny3qc47AgUb6htVa+9VJO3sC27exOKeqpxTlPYl+q192nsOMKkRcQuoDq7H08t9ffOpL5qC9XSxIxRHdVUVw064ajOGnYQGmMumojhqQtdo2/pv9TURw01CFbYyuo7h9xTzo2qOumpQnkYi1CioUTQDYgpqVwxgOPNIMQpaAZJSIJA1At59ai5utKZeKSFJNxpYHURoa0BOodo+y+BQwUoLbTiZUnx5lqVBhKsxnKSRWfc7I9ypKHEPOrISSGk5UAkZsgXCiswUzAETWmwQw7rbam20qXiS2GwqVBhUhKylRJNlhQERM30roDrCmkqx4kLaUiUaDu5EpA/VkME75zyoS66DtJ9mG4D2PfUlZawiWCjwqdcyhSVGxV96lbogGZTlrrHY9TaM2HWlsYpoJS4oJhTlvx5leJU63J1qVj2oUXmiCHAM6SQEuJIgFJ2VGk2PrWQ+KXfNpw3EcJIdZUSsXAUyEKUQsdADPS+wrRnXR06mXkH8SdR9RyNUnZrtbh8XhE4nOlsAQ4FqCe7VF0qnT+dRMX28w+jCVPnZSQUtE7feKHi/0hVa2gal7NS2sESPfSmsVjG24zrCZsATcnkkak+Vc84hxjHuhDmYYdt0pICB+WwzKdMnfYJMCdKbTw3DqR3hcV3oUFHVeYEZR4zcq3mbTWXRtYys7edqsaHwljFBvDqK0yhoNuJKYELccCoJMwQE6VVYPhasRDmY4hwSClx094SdCFLzEp1sDYgXg2m8WwjnclWGQS9ClkkhQKBqSk+FUgZTGhSDab1PDwp5gKLPdZ50/KpJgluPEASCCki0Vl9hFKTJSsM62Tmw6w5y75uQP4BvrrtzmneG411xQZVhXu7P4gkXSNQpBP8Ahn+EgHlVpw3gf4Qs+O4lWYOGCbQAAYPy3qzxTLrByq0jMmDObwk6EazA9aGzeisVwrKi6VoQTALzwVJ5hMWUY28t6cCCz3aWsinF3B/SmSnMpRAi4gAXMGoHHMdDv3Ks7q1pYGa5F0otOkkFWYbGrbDK+ziSoEEAJixMbkG+/O1Z4Tvlrs0qetJ9Fg/g3wCh0KWCCLEJBlKphOadPPzqRh+GsLQA8UwkSlGTMEgazmEWqqwuJW7LhUUpEi1jAtrvJtUTiPFmcNh3FJE5QVLEkylA/BJ0zEIT61ein4Kvtf2tYwZyBHeOkBSWRlQhtB/Cp0pFydQkXvMgETmeHfEpQUe+wzWUjLmYzIdSDqQVqUFeVtNawWKxS3XFuuKzLWoqUeZNz6dKJNF9udaaAc3vZ3PAcUC0pIcDiVDMhwCA4gGCSn8q0nwqTsY2IqWcXXKuxHEilZY2XK2+jqUmQP40Ao88nKtsrF15X+o/06cWTcL8Wdn0eT3Z78otXsVVdicRUJzE1GcemlseDQ6kkOvPVAecolvUwtdOxj0RsbcdphbtE8qoyz75U5EAqoN0VDfTaZGpEbiIuel/oaWp2kFwGmITQGmiG4qoyzU54A/QWgRHQanzqveEU1GmKZGMOKpsAGbx7086WsC19Z1B0tf9/lTCiKZlCdsSaFF72oVsDsRQoUYFWYOsfD/hzzCGHHEhac3epAIMJWm2ipPiyqgddzWx43xt5H/anMp15JbGVOUFldg4o6JucpPJNhXJOHcQeVhUlpxeZlXdqCSboVKm1R/vT5BNdT7MY84/hoTP37EDNFyEkTpewIVHURWaxNSr30MTrXRdcP4kWWU4S63UZZBIEJgSEpg5hy6HpSxinsSVYZowhaIVIBShJspZ/wBMgCYNqdwJR/g4oNrN5QM2YkWgZT4hvedfkzxriTGGUkNYdorjKgZE+DKSpShaSZIAG5E7VhFv9jmb/BVYbFhh2FobcCZUQkEE5UqBVOuZJ3ibRWp4UuxeICiITAJKWwqQTNylXI6jITvVV2rwAZxGGUskqeCC6TfxZ8xkn/KU/wC01OxPF3UMqwym5Q26tQX4UlWYkBWWDmAIXr+ocqjKXRLGOfWs4RZSUt5isiSEo2SATlE+W1P4YrsELVlSABckibBI3kzFudZns9iz3WIcM5lOXi9gLhXzn0Favsx3bzjbZcgqVnTG6kpkJM6bxY38qz2aTWheMxicLdw5sogCZCrkq6wDuTfXeKaYxf2hpxQShMLLcpMSoJSqB1ExPQ6U52n4WA+tJyq7ptDhJzE+JRARE33O1vK+c4YlOFZSkOIUp3O4sQcw/DAtdJvzv6VNF7NE1xZSW8zi5UZJIVlUDcAkEXMfp+lVfFu0qSUgFRKZiQSfxJVcAq3B5WNU+IdLh5DS1vQf11pCWgNqorZA+1Q8hwO5FJ0KkG0gpUZVYkpJG2vStm+oPQpCswATvBlXTp0tWbU0DtUVsqw6gtAlIMqQbgjfKNvLf61ZS6OmcB4MgpWlbqRZBCc1iT4ridNB51gfiZLTS2osp1CBtKZcd/8AzRXW+xWPaewiVpywSoEACJJ0j5GuU/Gd8LKcoASH1JEaQloAfsatLwU6fZyYpgxS00Hxf0ok0QCSsM+ptSVp/EghY80mR+1dIxi0AILZsUkkTMeNWXy+7yH1rmaK2WGc+6andtv6ISn+VI+vjljH/QVrJomLephbtNLXUZblcqcZ2HQ8t2kZzc7CJ6TUZTlNKco8wDdEl1yeVhH1OvM3qG8aPvoHX09zUd1dGiAdUIUrX3vUda6C10y6oTa46iPpNNTItdCi9G9KcfSdARYAyZkwJOgtN42nfWoal0wpdFUIWqyS+1y6e71BcFPoxHOnZzCB6+lEW15F60/BAoqlfZ6Fb5oFxZFoUop5X/4pNaMlz2WeHelomEvp7qb2WSC2r0WE+hNbTsRxp7CYxsOE5FEoIMQVHQTuT+H1HKuaCRB03Hv0rYYlal5MQ0qC8kOFIt96kw5ANj4xmjWFCj4dUnD+Q2N/B2d7EMN4xKVoT94kOMuCxUkwMoIiSCIjkU86ynaDCPuPKUkKsEuJUBORObwk+sTtQ7Pr/wCq4BTLpH2nDKWpBIIJQr8SYFxIO26RYxFUeD7QFou4fEJzJSkNtuZiS2Ao92sEWcSqQeRn5KOHLcv4N0y37WYMpYbcdcU66lRR3gEthK0hJQTpmSu1v1Coz3ahXdhCSlIZZJWuxKpIX3ZVE3gJyjUuXirvtw+l7hzK2SSlLaWXEAylK5byEeagL7yOtcqxLynGDBJhaZTGiINyOihU0YbIGL4o6pRXnKTJPhOW5M7V0nA8QQ2ltyA084lpYWkwhDqYUF5b+EkwoCAMxjSsR2c7OKfWlTv3bIIlSrBVxYb5eZ5TFX/G8L94Q3cEkI08QJhJAGxMn0NWyp2a/iHaEOPh3KUlxKEOoOgUjYHdIUFeYI5VSKUVQTcpzIB6T5nl9TWW4o26txLYVlnwiSSkSSR1itSyiAByAFZo2mOAUKFCsGgUShNHQqEE8B4uvBrcQlQCFAruCoJj8ZABFxM/Oh8RkIXhwptRUELbUSoQoz3qJ0H5XGb9DUPiIgoX+lQnyV4T9D9Kk43CrW2A4MqXkKaHIZSA2snMZ8Xdq2gSIFWvsy/GjmmI19KJNB0EKIUCCCQQdQRYg9aNNFAjqa1SlZUtJ5Nt/VCT/Os5gcMXXENjVRA8hufQSfSr3imIBdVGgsPIbemnpS3qe50O+iX57HC5TDh/n5/2vTQcpt1dIzHZ03QanKbU5TfekGdxfY/Q2NNplRgQNdSANJ1NtqMoBOxS3KYWukqXbX0+fv1plS6NMAaseUtMG5kRlgCDzKjPhtyn0qKsnWLaTtI2+o+dEtXz9xFMqXRlItVhuOTFhYRb9zzNMk0FGkE0VIXqgyfe9BtwpuCRYi1rEQR5EWpJNGR5c60BHO/NCmaFVxRe2GTQoCjI5VZQmtJ2aKHWnWXFFJR9+2oCYsEugjUjKEqtcBsm+lZxNTODY3uXm3CJCT4h+pB8K0+qSR61abl7RqXpm37N8VewGKacJCm1qSnOLpUm4kLHKTM3Am1XPxE4AGHBiWwHMK748twpokyRbVvMZjY25Tj3lKwzjjaSFom4UMyHEEBSVFO5IUkgi4ro/ZjjKeIYR7CkQ4gBSAokpJMgjMLlJg36npRPUy+rS6+Q/laAgMYxhLeETkfLXdLagwYStfeJQJMCJmdSABOvLsRhXWnlgtL+7VCt4JnRSbbEjyPWtrxLsnj+CqaxwdBT3iUlQBJRIIHeImCk3TM3zRYkUw4+pRVLhSFJbIVh1geBQByFd8qoIkG+ul6XB+TNYTjTyQAmFQcwKuRjUfpBB63vyp/D9qVSpSwAok+Kb3n8I2sTVbjcN3ctpzdRBAO4sJEab1GawpJBUQPrfynT51ekVtmiw+PS48gzmVYSrLNkkQABoBpvrWlFZLh2GQl1H3uZQMkJQYk81qM77DWtaKHRuQ6FChWTYKFChUIQ+Lj7lfkT8q1zHCmnsKkjvQ53fiKiC2UqHiSBmBSk9E6gHrWS4sfuV+UfO1aTAnFoQ2lACkuAhKeaRa99hE7VZRz/ALT8AdLmbIe+KcykgXeSNH2h+cwIWBcFJVoSRmUJ32r0PxDssH2kocRmy5SIMKQofmaXIKSDvv1qqxnYNbTS3TjXcyUSkZGe9K48KDiQnvDJgSL/AL1atGXHZz3g+AGEZcxL4hwpLbbZ1BWPzDZRBkjUIBmM6az5cosbxNbpBUdAQlI/CkG5gcybkkknc1FLlCtcmOYtQtExDlE45UQrg3pKnKx7Zt5B1S6aUumlLpBXvRVAKsg4pdNFdJcdJJJMkySTckm5JO5opTBmc0iIiIhUydQZy2jnpaiKQNWJUqjxL+czEAAAAbAaCTc+tE2mc1gYBNyBERe+p6Cmc1bSA1WwE0alzFha3ncm/W8egostKR5Sfn9K0Y02IoRTmWhlqtl8RBTQp3ujyoqmycRqhR0E1ZgBTeJoERRiPoefXlRVCGmQ73uFac1U1/26+e6mFW5pzJn/AOIVO7IcR+z4xpf5SciuWVUJk9M0X6GqfsssFxeHOj6SgTYB0EKZP+8BPks0Fev7EbD31vOtN4tXjcMPL6PVzTLeJw5bdSFoWktrSb5hEX9L15z7b9jVcNxHdkqUhRKmVwAFI3BVP+ImQCIvM712f4W8Z+0YVsk+KMih/nb8J+YvWg7U8Abx2HUw4NboXu2sTlWnqOW4JG9Ira6fwZpao81qxBcSYQZ8MQJMBMXt0rQ4Xs22UtrLuYOBKrIAIB1mYhQ5G1V2K4Ji8M6tstLU6glKiVHuwNQpMjcEG530qw4bh8WW8uZlvxKVJWZIUZMJCSOe9ZbNILEcJw6FS13qgAQCspTCjpYW1k+lTEVITwN2MynJOWAAmAYAid9qjrbKTBEb9Dzg8xvWWaFUKFCqLBQoUDUIR8S0XFtMp1ccQPQGT+31rsHD8EltIQnRO51N5rl/ZFpxeLS+hkuoQoNiCkZcwVLlzoCP/HqK6+yn61m/ouRQT/X38qi8YazMq5iFj01+k1MFHEiPMVhGjyl2gwhYxT7RGXI4sAHUJJlMj+Eiq/PWz+MuELXECuIDrbatrlI7sk9YSD61gw4JvPp5W+tMKdg3k0PlVJK6QsiLG8m3IU33la4lPKPE0gqpsqpSiIAAg7mZBk2MRa0c6vRh2GVUmhlP8/TSlCrKXYpLJuRcCJI0E6SdqBapwJ5ftH0pxKKy2GnGmMhujCKlpbo+4J+VZ2E9siBNDJU5OGpf2WpyNe0yuyUKsPsvSjquRPaZRzQJoUZFvfSjHPFJchJTAuQZi4idDsDN/IUg0BRlNQgpDhBBTIIMgjmDI+Vari5C1pfTYPpD1tErJIdH+lYVHmPXKo57afOtBwhzvMMtvVTKu/T/AAKytupHke6V5ZqLhrjf8m4fejf/AAZ4v3b62CQAsd4i/wCZMAj1BHyPp30XEivJXB+IHDvtvjVtQJPMaED0J+Y6GvVHBcUHGkqSZBAI8iJHvpVeonjk39/7N2tzv6OcfFjBFt9t9MgOJKFGUgZm7jMSNSlQ3/LVxwHgmRCXe+74KQkg5fynxAglSuZ0q4+IXD+9wazu0UujyTZf/gVVB7GYxC2ciVAls5SAZISq6Z5XB+VKZC8b6ArhDSjKgTG2YgecCL1G4l2eacZLaUpQoXSqNFdd4O/nWmWwCfPlz9zTf2XxRtEz79KF2F2jjOJZU0ooWCkixB2/qORoprrnEuz7GIEOJJI0ULKTPIxz2MisH2n7GfZmlvIcWpKSPClBzQd7SLDoK2mYM8TTCEqfV3behMKXoANwD/Pathwb4fJeQh118lCgFZQDMHYzA+hpvj/D04V3um4QgoSoWJV+k+LT8QNXshc9nSywtDDQEZQhSheVgFcDpAHzitakR6VzfgIWlct6p8Um4SAQTMDUgGwvXShfyNYo2gUdEDTeKxKWkFazAFvM6ADrNUQ4v8eOGqzNu/lSpQvv3mUwPIg/M8q5CquzfGPtY25hxhIBcUoOGI+7Skgpk8yJt5Hz40E63/5+dMx/aLZP7gACOXzvcWoZd4tMf8UYVAt5GQDruJokmOWvpWzAM1oi8zN58uX96CaUSLyL7RYTPlpE/SjbXBBgGIMXv0MQb6WNQtCm12IOh5QLiYvGk7UtKRH9/f76UWpJiJJgXgSepJpxuOVYbDxItM2EmBMC8CdY5TUlDX9Pfzow2BlhQMjNYGxP5VSBcQOYv1NSmGaG2OY4AyzPL5VPawYp3CYarjDYOaDV6Ohiw9dlSMBTg4fAmOny1/cVo2uHTtTquGgUF5kHWKTL/Zen0FFWm/6eOnzoVPdRfCTjgpRIjeZ52jyj+dJijAk10zyYaffpQQQJkbWvEHn1ogKMn31tUIFFT+B4sMvoWq6JyuD9TSxlcFuaFH6VAH9qV0i9Qho8ZhVMuLbJuhRGbaPyqHQiFDz+fcfgtxrvcIGlGVNHu7/oiW/pauIuud7h2HvzJH2dzzbEtKjq1Cf/AKjWp+FHGPs+OSkkhDw7s/x6oP7/AO4erWX/ANMXL5X/ADGPK/k9GPNhQIIkEEEcwbEVxvsOhWD4i9hlZiFFbJJ5pJU2sxYSNP467KhUia5p8RML3OLbfSI7wAzOX7xogAk6GxRr+mkrW0Djzo3Q0960pWx9xUfA4kOISsaKSFDfXUW5GpCBt6elACsM0N6G1ErSfWrIHv798qzXbHDt/cuOAlCV5VxayhImLxKf/KtKrb3raoHH8J3rDiAJJSSn+JPiT9Ux61CGT4Y5cFGYxOUaiBcEjbnYitZw10qbSVfiEg6baaaGCLbVztzEpEBKYIhP4osALlK5HyitJ2S4gQHUL0ELRrJGioB0H4dYtcxUa6NmjxeKS0kqUYA+ZPIczrXNPiP2ocZYKwQFkjIn9JM5fMgSvzCa0aVnEuF9xQSwjMRJgZQTeTzgEnqK4l8Ru0icXiMjUlhsqCTu4o/icPSwA6edXE7Zm60jKPPKUoqUSpSiSVG5JOpvTcUsacgYm3Kkrj3/AGpgVHAlSQFiQDIBBE2gHS41jrNM06E/5TbXb1+tIA61CBpF72HlQQJE8o29xQQdgJ/vty5UoJ9PfzqMtEjDxfTQ/inX/LG/U2pxo/z+tqjN1KZobG8aJbIk6D0t9BYVcYRmq3CCffKrzCD3792oFs6np4JmFZmtJgcKAJNVfDWritMyi/lSGe9dD6XaQtjCzr8qe+yD9NSMInepobBIrn1laZqsnF6RT/Zk/poVdnDjnQqvdoz+oR5gBHWbQR6zI56b7UiaFFXqzyAvMINr+9qTR2oxFQgEmLzejUB56UkClJE/vPSoQl4DHqbSpH5FlJWLaoJKVAnRQk/MirPDvZSlaSJBSpJvqDINtLi/y6VRZ4VItppPKpXD8XlOVU5TJteDz8rX6UbFl49PwbmtHrnsjxcYrCtPD86AojkYuD1mq74k8O73BqUAkqaIdEibCy4tI8JJtyrGfA3jcodwqjdJ71G8pX+KCNb3/wBQrquJCFoUhf4VJUlU6ZSIN/KgXPFuS6WnsxXw7xZOHLZn7s2n9C72kkwFBWtaV/iDTd1utp/iWkfua4ae22FZQWAe9glGaFd2YP8AiG0qFgQAascHxFDwSGMRhRbbKHOphcKNzQXLCppnVsV2jwrUFbyRmEiJUSOYCQTHXzqvV24wl8pcV5II/wDaKzeD7IodCirEGTlOdSLqMXH4jAFhMRUjD8CZaMLClRvIA8/wkfWq6LS2WS+3CDZDCzoJJCfnANR8V25UPCG0FZiEpKlhN5zLVAHoBfnUHieL4ej7sKbCyRAU+kEzb/DbVmUToBlNZ174hcKw4IQyl9Rm6GoSD/E5HzANRLZT0iaziMyhoATJCRbyA3qz47x/CsNjvXA2jKEqyzndg/4aBrEASQIEjlXOuO/FPGElpju8OiBdshxUHxRniN4smREbVz7FYhbiitalLUdVKJUo+ZNzRFj+zDy/Rre2Pb17GjuWx3OGGjYsVAaZiNv8otzJ1rHDpTjKU5k58wQSJIgkJmCQDAJ6WosQlIWoIJKMxylQglM2JAJgxtJraWgTbfkJSdI84vIubG17AG3Ohqbf0/fSiWekUkVZQZFGsibeX970eWfd9/6URFQgRVJk+fL9qcQnnYe+t700acKiY6afOf3JqmakeTUpoVDSqpjLsREzcHTQ2t6E0NjmNos8FY2/nV1hyAbfUfuNKocI5Vxhl0Czq4GanhL1ssDWZi+2/ver5g3I9ax+DegitJhn8wB3Fc/PHY4np7HuNtvrYUjDud25IIVpa8iYMai/SrThylpaQHFhbiUJClCwUoAZiB51GZWD0NPEQIpOltcWW8UuuX2S/tRoVGB8vnQrPAv25+jzhRpHrQoV6o8cLLfQ/wBL3NImKFCoQHX0pwyZIERc6cxH15ChQqEHHCkNpAKwoyVgxkVfwZY5CZn0plRGw/f3/ehQqENV8Oe0oweMZWswgEpUq9kLsUn/ACzB6RXUfjf247hkYLDq+8eTmdUPysqkBIPNf/rP6hQoVT7aNb6OC+GNTtaN4uZnmB86BAAFjeSZ01I8PT+YoUKsyBEjQxNrH96JajMkz5/80KFQgSVcv567ERQHKKFCoQUGxEyN7eQn15UnMJJ+XQ+5oUKhAvfuKKhQqEDzUFxt8uV9OtHQqECo0kdaFCoQTS0mjoVTNT5HEWNjBHu3Wnm6KhWGMwTsM5Bq1w7tChQaOjgbLFh6rXC40jehQoFSmdCX0WjXEedOq4j/AJqFCl3jkKuvAj7Z1o6FCq4InJn/2Q==">
            <a:extLst>
              <a:ext uri="{FF2B5EF4-FFF2-40B4-BE49-F238E27FC236}">
                <a16:creationId xmlns:a16="http://schemas.microsoft.com/office/drawing/2014/main" id="{59AB115F-F10A-4BE7-BBEE-03A23B1B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512" y="99833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54" y="3202318"/>
            <a:ext cx="3667208" cy="263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61" y="2662561"/>
            <a:ext cx="4190831" cy="32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39" y="1123837"/>
            <a:ext cx="3389747" cy="221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наблюдения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63" y="176667"/>
            <a:ext cx="2958420" cy="295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0863" y="176667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67057" y="2233778"/>
            <a:ext cx="860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PLATO</a:t>
            </a:r>
            <a:br>
              <a:rPr lang="en-US" dirty="0"/>
            </a:br>
            <a:r>
              <a:rPr lang="en-US" dirty="0"/>
              <a:t>(2026)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03371" y="5312229"/>
            <a:ext cx="131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JWST(2021)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657114" y="3313153"/>
            <a:ext cx="77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E-ELT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(2025)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C48620-E681-4085-9215-BEEB89DB5E9B}"/>
              </a:ext>
            </a:extLst>
          </p:cNvPr>
          <p:cNvSpPr txBox="1"/>
          <p:nvPr/>
        </p:nvSpPr>
        <p:spPr>
          <a:xfrm>
            <a:off x="10728517" y="1129804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CHEOPS</a:t>
            </a:r>
            <a:br>
              <a:rPr lang="en-US" dirty="0"/>
            </a:br>
            <a:r>
              <a:rPr lang="en-US" dirty="0"/>
              <a:t>(2019)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22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526971" cy="4601183"/>
          </a:xfrm>
        </p:spPr>
        <p:txBody>
          <a:bodyPr/>
          <a:lstStyle/>
          <a:p>
            <a:r>
              <a:rPr lang="ru-RU" dirty="0"/>
              <a:t>Нейтронные звезды вообще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err="1"/>
              <a:t>радиопульсары</a:t>
            </a:r>
            <a:br>
              <a:rPr lang="ru-RU" dirty="0"/>
            </a:br>
            <a:r>
              <a:rPr lang="ru-RU" dirty="0"/>
              <a:t>в частности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795791"/>
            <a:ext cx="7336972" cy="529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35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ru-RU" dirty="0" err="1"/>
              <a:t>Радиопульсары</a:t>
            </a:r>
            <a:endParaRPr lang="ru-RU" dirty="0"/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3" y="783771"/>
            <a:ext cx="8186295" cy="200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arkes64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4" y="3688027"/>
            <a:ext cx="4724048" cy="31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4313" y="2786743"/>
            <a:ext cx="3401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Известно более 2500 пульсаров.</a:t>
            </a:r>
            <a:br>
              <a:rPr lang="ru-RU" dirty="0"/>
            </a:br>
            <a:r>
              <a:rPr lang="ru-RU" dirty="0"/>
              <a:t>В Галактике их должно быть</a:t>
            </a:r>
            <a:br>
              <a:rPr lang="ru-RU" dirty="0"/>
            </a:br>
            <a:r>
              <a:rPr lang="ru-RU" dirty="0"/>
              <a:t>порядка 100 000.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2856194"/>
            <a:ext cx="2950265" cy="39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3C2D7-3376-4B0E-AD85-C26345D8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98B787-5104-4832-9542-3136E84B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9915"/>
            <a:ext cx="12192000" cy="19697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0B9F1-43E6-454F-A9A0-E75D594DD298}"/>
              </a:ext>
            </a:extLst>
          </p:cNvPr>
          <p:cNvSpPr/>
          <p:nvPr/>
        </p:nvSpPr>
        <p:spPr>
          <a:xfrm rot="16200000">
            <a:off x="10284747" y="2232662"/>
            <a:ext cx="344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exoplanetarchive.ipac.caltech.edu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E2747-EB4B-46D4-90A9-94FCFB0DBA63}"/>
              </a:ext>
            </a:extLst>
          </p:cNvPr>
          <p:cNvSpPr txBox="1"/>
          <p:nvPr/>
        </p:nvSpPr>
        <p:spPr>
          <a:xfrm>
            <a:off x="3724102" y="1123837"/>
            <a:ext cx="787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most guaranteed objects which can be really classified as planet are included.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6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2C97D-E341-4477-8005-C0AAEBFA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Exoplanet.eu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D36941-C02F-4BAB-9EC3-FCE6EFF7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064" y="1593433"/>
            <a:ext cx="8177025" cy="3671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6D948E-BD09-41B5-B069-0B748509F3D6}"/>
              </a:ext>
            </a:extLst>
          </p:cNvPr>
          <p:cNvSpPr txBox="1"/>
          <p:nvPr/>
        </p:nvSpPr>
        <p:spPr>
          <a:xfrm>
            <a:off x="4056611" y="5540354"/>
            <a:ext cx="658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published objects with planetary (or similar) masses are included.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504714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Рама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10994</TotalTime>
  <Words>806</Words>
  <Application>Microsoft Office PowerPoint</Application>
  <PresentationFormat>Широкоэкранный</PresentationFormat>
  <Paragraphs>257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Corbel</vt:lpstr>
      <vt:lpstr>Tahoma</vt:lpstr>
      <vt:lpstr>Wingdings 2</vt:lpstr>
      <vt:lpstr>Рама</vt:lpstr>
      <vt:lpstr>Планеты вокруг радиопульсаров</vt:lpstr>
      <vt:lpstr>Экзопланеты</vt:lpstr>
      <vt:lpstr>История открытия</vt:lpstr>
      <vt:lpstr>Такие разные экзопланеты</vt:lpstr>
      <vt:lpstr>Новые наблюдения</vt:lpstr>
      <vt:lpstr>Нейтронные звезды вообще и радиопульсары в частности</vt:lpstr>
      <vt:lpstr>Радиопульсары</vt:lpstr>
      <vt:lpstr>NASA</vt:lpstr>
      <vt:lpstr>Exoplanet.eu</vt:lpstr>
      <vt:lpstr>Список объектов планетной массы вокруг радиопульсаров</vt:lpstr>
      <vt:lpstr>В чем разница?</vt:lpstr>
      <vt:lpstr>Компаньоны радиопульсаров: обычные звезды, нейтронные звезды, планеты, остатки чего-то  и белые карлики</vt:lpstr>
      <vt:lpstr>Первые планеты вокруг пульсара</vt:lpstr>
      <vt:lpstr>PSR B1620-26  </vt:lpstr>
      <vt:lpstr>Пульсар, белый карлик и планета</vt:lpstr>
      <vt:lpstr>Механизмы формирования</vt:lpstr>
      <vt:lpstr>Распад системы после взрыва сверхновой</vt:lpstr>
      <vt:lpstr>Возвратная аккреция</vt:lpstr>
      <vt:lpstr>Разрушение компаньона радиопульсара</vt:lpstr>
      <vt:lpstr>Модель формирования планет вокруг PSR 1257+12</vt:lpstr>
      <vt:lpstr>Модель формирования планет вокруг PSR 1257+12</vt:lpstr>
      <vt:lpstr>Модель формирования планет вокруг PSR 1257+12</vt:lpstr>
      <vt:lpstr>Модель формирования планет вокруг PSR 1257+12</vt:lpstr>
      <vt:lpstr>Пульсар и пояс астероидов?</vt:lpstr>
      <vt:lpstr>Эффект  Ярковского</vt:lpstr>
      <vt:lpstr>Моделирование вариаций  за счет пояса астероидов</vt:lpstr>
      <vt:lpstr>Пульсар и пояс астероидов-2?</vt:lpstr>
      <vt:lpstr>Обитаемые планеты у пульсаров?</vt:lpstr>
      <vt:lpstr>Итого:</vt:lpstr>
      <vt:lpstr>Важные статьи  на сайте arXiv.org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вокруг радиопульсаров</dc:title>
  <dc:creator>Sergei Popov</dc:creator>
  <cp:lastModifiedBy>sergepolar</cp:lastModifiedBy>
  <cp:revision>93</cp:revision>
  <dcterms:created xsi:type="dcterms:W3CDTF">2018-11-23T18:42:31Z</dcterms:created>
  <dcterms:modified xsi:type="dcterms:W3CDTF">2019-10-01T15:42:44Z</dcterms:modified>
</cp:coreProperties>
</file>