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5" r:id="rId3"/>
    <p:sldId id="257" r:id="rId4"/>
    <p:sldId id="258" r:id="rId5"/>
    <p:sldId id="270" r:id="rId6"/>
    <p:sldId id="276" r:id="rId7"/>
    <p:sldId id="280" r:id="rId8"/>
    <p:sldId id="281" r:id="rId9"/>
    <p:sldId id="269" r:id="rId10"/>
    <p:sldId id="279" r:id="rId11"/>
    <p:sldId id="271" r:id="rId12"/>
    <p:sldId id="278" r:id="rId13"/>
    <p:sldId id="284" r:id="rId14"/>
    <p:sldId id="275" r:id="rId15"/>
    <p:sldId id="268" r:id="rId16"/>
    <p:sldId id="277" r:id="rId17"/>
    <p:sldId id="259" r:id="rId18"/>
    <p:sldId id="260" r:id="rId19"/>
    <p:sldId id="261" r:id="rId20"/>
    <p:sldId id="286" r:id="rId21"/>
    <p:sldId id="283" r:id="rId22"/>
    <p:sldId id="272" r:id="rId23"/>
    <p:sldId id="273" r:id="rId24"/>
    <p:sldId id="262" r:id="rId25"/>
    <p:sldId id="263" r:id="rId26"/>
    <p:sldId id="264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B2FCC-AE08-40B3-AD9B-DE22E47E6F0B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CDA52-B6E7-46AC-ACEF-77D742B2A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4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05E3ECD-1DA2-4FE6-8B6B-85A623CCDA8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>
                <a:buClrTx/>
                <a:buSzPct val="45000"/>
                <a:buFontTx/>
                <a:buNone/>
              </a:pPr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677863"/>
            <a:ext cx="612140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09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8FAADA2-2979-457A-A9C7-1AC57EDB092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>
                <a:buClrTx/>
                <a:buSzPct val="45000"/>
                <a:buFontTx/>
                <a:buNone/>
              </a:pPr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677863"/>
            <a:ext cx="612140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59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C00638D-120A-4CDB-912A-D1B5DC84BA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>
                <a:buClrTx/>
                <a:buSzPct val="45000"/>
                <a:buFontTx/>
                <a:buNone/>
              </a:pPr>
              <a:t>17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103F18E-758C-4C76-B6B5-2BB1BEBFA469}" type="slidenum">
              <a:rPr lang="ru-RU" altLang="ru-RU" sz="120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ru-RU" altLang="ru-RU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65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latin typeface="Arial" panose="020B0604020202020204" pitchFamily="34" charset="0"/>
                <a:ea typeface="Droid Sans" charset="0"/>
                <a:cs typeface="Droid Sans" charset="0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374707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E68884B-B8A0-47C0-BEAA-59D7984444E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>
                <a:buClrTx/>
                <a:buSzPct val="45000"/>
                <a:buFontTx/>
                <a:buNone/>
              </a:pPr>
              <a:t>18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9FC2943-1EBC-4621-9A73-DA46FA9EAC07}" type="slidenum">
              <a:rPr lang="ru-RU" altLang="ru-RU" sz="120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ru-RU" altLang="ru-RU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854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latin typeface="Arial" panose="020B0604020202020204" pitchFamily="34" charset="0"/>
                <a:ea typeface="Droid Sans" charset="0"/>
                <a:cs typeface="Droid Sans" charset="0"/>
              </a:rPr>
              <a:t>http://sci.esa.int/cosmic-vision/49469-cheops/</a:t>
            </a:r>
          </a:p>
        </p:txBody>
      </p:sp>
    </p:spTree>
    <p:extLst>
      <p:ext uri="{BB962C8B-B14F-4D97-AF65-F5344CB8AC3E}">
        <p14:creationId xmlns:p14="http://schemas.microsoft.com/office/powerpoint/2010/main" val="112060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B17F46D-2FED-466C-8BA0-85E9D3BDD47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>
                <a:buClrTx/>
                <a:buSzPct val="45000"/>
                <a:buFontTx/>
                <a:buNone/>
              </a:pPr>
              <a:t>19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A41B3CF-85E5-4FB8-9C26-986A72FF715B}" type="slidenum">
              <a:rPr lang="ru-RU" altLang="ru-RU" sz="120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ru-RU" altLang="ru-RU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05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latin typeface="Arial" panose="020B0604020202020204" pitchFamily="34" charset="0"/>
                <a:ea typeface="Droid Sans" charset="0"/>
                <a:cs typeface="Droid Sans" charset="0"/>
              </a:rPr>
              <a:t>http://www.ucl.ac.uk/maps-faculty/maps-news-publication/maps1408</a:t>
            </a:r>
            <a:br>
              <a:rPr lang="ru-RU" altLang="ru-RU">
                <a:latin typeface="Arial" panose="020B0604020202020204" pitchFamily="34" charset="0"/>
                <a:ea typeface="Droid Sans" charset="0"/>
                <a:cs typeface="Droid Sans" charset="0"/>
              </a:rPr>
            </a:br>
            <a:r>
              <a:rPr lang="ru-RU" altLang="ru-RU">
                <a:latin typeface="Arial" panose="020B0604020202020204" pitchFamily="34" charset="0"/>
                <a:ea typeface="Droid Sans" charset="0"/>
                <a:cs typeface="Droid Sans" charset="0"/>
              </a:rPr>
              <a:t>Credit: Thales Alenia Space, European Space Agency, Digitized Sky Survey 2 (STScI) </a:t>
            </a:r>
          </a:p>
        </p:txBody>
      </p:sp>
    </p:spTree>
    <p:extLst>
      <p:ext uri="{BB962C8B-B14F-4D97-AF65-F5344CB8AC3E}">
        <p14:creationId xmlns:p14="http://schemas.microsoft.com/office/powerpoint/2010/main" val="2048933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CC97E40-6A8D-4385-B620-6F9304FD1DD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>
                <a:buClrTx/>
                <a:buSzPct val="45000"/>
                <a:buFontTx/>
                <a:buNone/>
              </a:pPr>
              <a:t>24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F2AF9F5-6665-4121-81CD-1C1989FFCFAF}" type="slidenum">
              <a:rPr lang="ru-RU" altLang="ru-RU" sz="120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ru-RU" altLang="ru-RU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674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latin typeface="Arial" panose="020B0604020202020204" pitchFamily="34" charset="0"/>
                <a:ea typeface="Droid Sans" charset="0"/>
                <a:cs typeface="Droid Sans" charset="0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233771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B42FF0B-1667-43A5-96F9-0D310A230CE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>
                <a:buClrTx/>
                <a:buSzPct val="45000"/>
                <a:buFontTx/>
                <a:buNone/>
              </a:pPr>
              <a:t>25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677863"/>
            <a:ext cx="612140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472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FA530E4-B640-4C44-AF52-CF2F7F08B53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>
                <a:buClrTx/>
                <a:buSzPct val="45000"/>
                <a:buFontTx/>
                <a:buNone/>
              </a:pPr>
              <a:t>26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1228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677863"/>
            <a:ext cx="612140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25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5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51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0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851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508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70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85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79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4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3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8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7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23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5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3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9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8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5C700-077A-44D0-BF53-A707296E64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BED9-9A5B-439F-B796-AAF002F2C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25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910.0783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Популяции</a:t>
            </a:r>
            <a:br>
              <a:rPr lang="ru-RU" dirty="0"/>
            </a:br>
            <a:r>
              <a:rPr lang="ru-RU" dirty="0"/>
              <a:t>экзопланет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Сергей Попов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1AF476-B9A1-6009-73A0-BC9712385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1" y="3756416"/>
            <a:ext cx="5013960" cy="31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4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CC44F-A7D9-4448-B513-315C196B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110B26-FE5D-4589-AFD4-337E50DB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63" y="391610"/>
            <a:ext cx="11757001" cy="62406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738647-8EA3-4C7A-9540-CD491C8AF62B}"/>
              </a:ext>
            </a:extLst>
          </p:cNvPr>
          <p:cNvSpPr txBox="1"/>
          <p:nvPr/>
        </p:nvSpPr>
        <p:spPr>
          <a:xfrm>
            <a:off x="10679406" y="6005252"/>
            <a:ext cx="1512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M stars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Kepler DR25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C74C1-43C1-46F8-803D-A5E68E71B445}"/>
              </a:ext>
            </a:extLst>
          </p:cNvPr>
          <p:cNvSpPr txBox="1"/>
          <p:nvPr/>
        </p:nvSpPr>
        <p:spPr>
          <a:xfrm rot="16200000">
            <a:off x="-2889539" y="323468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2002.02573</a:t>
            </a:r>
            <a:r>
              <a:rPr lang="en-US" dirty="0"/>
              <a:t>, see also 2107.03802 about RV statistics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797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26" y="0"/>
            <a:ext cx="11689252" cy="1326321"/>
          </a:xfrm>
        </p:spPr>
        <p:txBody>
          <a:bodyPr/>
          <a:lstStyle/>
          <a:p>
            <a:r>
              <a:rPr lang="ru-RU" dirty="0"/>
              <a:t>Зависимость Свойств планет от их звезд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76" y="1111986"/>
            <a:ext cx="3784631" cy="36941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-537554" y="3880176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1805.00023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951" y="1022774"/>
            <a:ext cx="4926663" cy="4004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009" y="3271997"/>
            <a:ext cx="4592338" cy="35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4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36058-4F42-42E0-B8C6-6C27BEFA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67109"/>
            <a:ext cx="10353761" cy="1326321"/>
          </a:xfrm>
        </p:spPr>
        <p:txBody>
          <a:bodyPr/>
          <a:lstStyle/>
          <a:p>
            <a:r>
              <a:rPr lang="ru-RU" dirty="0"/>
              <a:t>Роль металличности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16770-9B67-472E-91E2-3CE325C576C3}"/>
              </a:ext>
            </a:extLst>
          </p:cNvPr>
          <p:cNvSpPr txBox="1"/>
          <p:nvPr/>
        </p:nvSpPr>
        <p:spPr>
          <a:xfrm>
            <a:off x="-1773" y="4826675"/>
            <a:ext cx="60977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Данные </a:t>
            </a:r>
            <a:br>
              <a:rPr lang="ru-RU" dirty="0"/>
            </a:br>
            <a:r>
              <a:rPr lang="ru-RU" dirty="0"/>
              <a:t>Кеплер</a:t>
            </a:r>
            <a:br>
              <a:rPr lang="ru-RU" dirty="0"/>
            </a:br>
            <a:r>
              <a:rPr lang="ru-RU" dirty="0"/>
              <a:t>(кроме</a:t>
            </a:r>
            <a:br>
              <a:rPr lang="ru-RU" dirty="0"/>
            </a:br>
            <a:r>
              <a:rPr lang="ru-RU" dirty="0"/>
              <a:t> «толстых</a:t>
            </a:r>
            <a:br>
              <a:rPr lang="ru-RU" dirty="0"/>
            </a:br>
            <a:r>
              <a:rPr lang="ru-RU" dirty="0"/>
              <a:t>бубликов»</a:t>
            </a:r>
            <a:br>
              <a:rPr lang="ru-RU" dirty="0"/>
            </a:br>
            <a:r>
              <a:rPr lang="ru-RU" dirty="0"/>
              <a:t>на </a:t>
            </a:r>
            <a:r>
              <a:rPr lang="en-US" dirty="0"/>
              <a:t>&gt;400</a:t>
            </a:r>
            <a:r>
              <a:rPr lang="ru-RU" dirty="0"/>
              <a:t> днях)</a:t>
            </a:r>
          </a:p>
          <a:p>
            <a:r>
              <a:rPr lang="ru-RU" dirty="0"/>
              <a:t>2103.02127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2EDFD2-A93E-46CD-A535-111339CC2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57" y="1586220"/>
            <a:ext cx="10571993" cy="51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2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887EF-B77B-0071-42DF-6DABDBDC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4" y="250785"/>
            <a:ext cx="10353761" cy="1326321"/>
          </a:xfrm>
        </p:spPr>
        <p:txBody>
          <a:bodyPr/>
          <a:lstStyle/>
          <a:p>
            <a:r>
              <a:rPr lang="ru-RU" dirty="0"/>
              <a:t>Толстый и тонкий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997A8-8112-2F46-BE6E-E223283FAA5A}"/>
              </a:ext>
            </a:extLst>
          </p:cNvPr>
          <p:cNvSpPr txBox="1"/>
          <p:nvPr/>
        </p:nvSpPr>
        <p:spPr>
          <a:xfrm rot="16200000">
            <a:off x="8920000" y="258071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2112.03927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A9AC37-9C64-ED65-699B-D114CD2A6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4" y="1479870"/>
            <a:ext cx="10788478" cy="4332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A48662-F348-FDA8-3039-1AAB815FF2DA}"/>
              </a:ext>
            </a:extLst>
          </p:cNvPr>
          <p:cNvSpPr txBox="1"/>
          <p:nvPr/>
        </p:nvSpPr>
        <p:spPr>
          <a:xfrm>
            <a:off x="924444" y="5934670"/>
            <a:ext cx="1094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Показано распределение частоты встречаемости (слева) и распределение звезд с планетами (Справа)</a:t>
            </a:r>
            <a:br>
              <a:rPr lang="ru-RU" dirty="0"/>
            </a:br>
            <a:r>
              <a:rPr lang="ru-RU" dirty="0"/>
              <a:t>для толстого (красный) и тонкого (синий) диска. </a:t>
            </a:r>
            <a:br>
              <a:rPr lang="ru-RU" dirty="0"/>
            </a:br>
            <a:r>
              <a:rPr lang="ru-RU" dirty="0"/>
              <a:t>Статистика для планет с радиусом 0.5-10 земных и орбитальными периодами 3-300 дней.</a:t>
            </a:r>
          </a:p>
        </p:txBody>
      </p:sp>
    </p:spTree>
    <p:extLst>
      <p:ext uri="{BB962C8B-B14F-4D97-AF65-F5344CB8AC3E}">
        <p14:creationId xmlns:p14="http://schemas.microsoft.com/office/powerpoint/2010/main" val="3757049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28108-F960-41EF-9070-3CD8C968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19743"/>
            <a:ext cx="10353761" cy="1326321"/>
          </a:xfrm>
        </p:spPr>
        <p:txBody>
          <a:bodyPr/>
          <a:lstStyle/>
          <a:p>
            <a:r>
              <a:rPr lang="ru-RU" dirty="0"/>
              <a:t>Данные </a:t>
            </a:r>
            <a:r>
              <a:rPr lang="en-US" dirty="0"/>
              <a:t>Gaia</a:t>
            </a:r>
            <a:r>
              <a:rPr lang="ru-RU" dirty="0"/>
              <a:t> и </a:t>
            </a:r>
            <a:r>
              <a:rPr lang="en-US" dirty="0"/>
              <a:t>Kepler </a:t>
            </a:r>
            <a:r>
              <a:rPr lang="ru-RU" dirty="0"/>
              <a:t>вместе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2D2EAD-A60E-4CC5-9DCE-CBA02C862C0E}"/>
              </a:ext>
            </a:extLst>
          </p:cNvPr>
          <p:cNvSpPr/>
          <p:nvPr/>
        </p:nvSpPr>
        <p:spPr>
          <a:xfrm>
            <a:off x="149550" y="6368925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2005.14671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98C5A6-11D9-4270-8368-B7A0F77B2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1" y="1219288"/>
            <a:ext cx="5332955" cy="24208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B6697F-221C-46C5-BF91-0429FBE33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19" y="3845432"/>
            <a:ext cx="5369773" cy="23182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B67689-1F85-4EFF-81F8-97C543875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074" y="1219287"/>
            <a:ext cx="5337748" cy="24208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A0021C-68CE-4132-9EB2-18B80B0BB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702" y="4330340"/>
            <a:ext cx="5337748" cy="240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02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методов регистрации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9083" y="2185639"/>
            <a:ext cx="4724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Различные методы</a:t>
            </a:r>
            <a:br>
              <a:rPr lang="ru-RU" dirty="0"/>
            </a:br>
            <a:r>
              <a:rPr lang="ru-RU" dirty="0"/>
              <a:t>дополняют друг друга,</a:t>
            </a:r>
            <a:br>
              <a:rPr lang="ru-RU" dirty="0"/>
            </a:br>
            <a:r>
              <a:rPr lang="ru-RU" dirty="0"/>
              <a:t>поскольку пока чувствительны</a:t>
            </a:r>
            <a:br>
              <a:rPr lang="ru-RU" dirty="0"/>
            </a:br>
            <a:r>
              <a:rPr lang="ru-RU" dirty="0"/>
              <a:t>к планетам с разными параметрами.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2BFA2-C776-4CBB-8C8B-E43EAA6C7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1644630"/>
            <a:ext cx="6080678" cy="50730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172964-2D79-4F2D-B63E-D03AD119D24E}"/>
              </a:ext>
            </a:extLst>
          </p:cNvPr>
          <p:cNvSpPr txBox="1"/>
          <p:nvPr/>
        </p:nvSpPr>
        <p:spPr>
          <a:xfrm rot="16200000">
            <a:off x="-2482516" y="347196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2011.04703</a:t>
            </a:r>
          </a:p>
        </p:txBody>
      </p:sp>
    </p:spTree>
    <p:extLst>
      <p:ext uri="{BB962C8B-B14F-4D97-AF65-F5344CB8AC3E}">
        <p14:creationId xmlns:p14="http://schemas.microsoft.com/office/powerpoint/2010/main" val="373523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1226-FA61-4377-B403-C85AEE71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10" y="98839"/>
            <a:ext cx="10353761" cy="1326321"/>
          </a:xfrm>
        </p:spPr>
        <p:txBody>
          <a:bodyPr/>
          <a:lstStyle/>
          <a:p>
            <a:r>
              <a:rPr lang="ru-RU" dirty="0"/>
              <a:t>История спутников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0FB4BA-11B8-457C-A1E1-A95D8641F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777" y="1258650"/>
            <a:ext cx="10244702" cy="5500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DA2C0-BEF4-4778-BB35-F36F58C219DF}"/>
              </a:ext>
            </a:extLst>
          </p:cNvPr>
          <p:cNvSpPr txBox="1"/>
          <p:nvPr/>
        </p:nvSpPr>
        <p:spPr>
          <a:xfrm rot="16200000">
            <a:off x="-1938890" y="3625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2009.02321</a:t>
            </a:r>
          </a:p>
        </p:txBody>
      </p:sp>
    </p:spTree>
    <p:extLst>
      <p:ext uri="{BB962C8B-B14F-4D97-AF65-F5344CB8AC3E}">
        <p14:creationId xmlns:p14="http://schemas.microsoft.com/office/powerpoint/2010/main" val="517565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-679035" y="7011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4400" dirty="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TESS</a:t>
            </a:r>
          </a:p>
        </p:txBody>
      </p:sp>
      <p:sp>
        <p:nvSpPr>
          <p:cNvPr id="105475" name="Rectangle 2"/>
          <p:cNvSpPr>
            <a:spLocks noChangeArrowheads="1"/>
          </p:cNvSpPr>
          <p:nvPr/>
        </p:nvSpPr>
        <p:spPr bwMode="auto">
          <a:xfrm>
            <a:off x="7550565" y="5225993"/>
            <a:ext cx="363930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Transiting</a:t>
            </a:r>
            <a:r>
              <a:rPr lang="ru-RU" altLang="ru-RU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ru-RU" altLang="ru-RU" b="1" dirty="0" err="1">
                <a:solidFill>
                  <a:srgbClr val="FFFFFF"/>
                </a:solidFill>
                <a:latin typeface="Calibri" panose="020F0502020204030204" pitchFamily="34" charset="0"/>
              </a:rPr>
              <a:t>Exoplanet</a:t>
            </a:r>
            <a:r>
              <a:rPr lang="ru-RU" altLang="ru-RU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ru-RU" altLang="ru-RU" b="1" dirty="0" err="1">
                <a:solidFill>
                  <a:srgbClr val="FFFFFF"/>
                </a:solidFill>
                <a:latin typeface="Calibri" panose="020F0502020204030204" pitchFamily="34" charset="0"/>
              </a:rPr>
              <a:t>Survey</a:t>
            </a:r>
            <a:r>
              <a:rPr lang="ru-RU" altLang="ru-RU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ru-RU" altLang="ru-RU" b="1" dirty="0" err="1">
                <a:solidFill>
                  <a:srgbClr val="FFFFFF"/>
                </a:solidFill>
                <a:latin typeface="Calibri" panose="020F0502020204030204" pitchFamily="34" charset="0"/>
              </a:rPr>
              <a:t>Satellite</a:t>
            </a:r>
            <a:endParaRPr lang="ru-RU" altLang="ru-RU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54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6" y="274638"/>
            <a:ext cx="4814887" cy="481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8929687" y="5733974"/>
            <a:ext cx="1281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NASA, 2018</a:t>
            </a:r>
          </a:p>
        </p:txBody>
      </p:sp>
      <p:sp>
        <p:nvSpPr>
          <p:cNvPr id="105478" name="Text Box 5"/>
          <p:cNvSpPr txBox="1">
            <a:spLocks noChangeArrowheads="1"/>
          </p:cNvSpPr>
          <p:nvPr/>
        </p:nvSpPr>
        <p:spPr bwMode="auto">
          <a:xfrm>
            <a:off x="501877" y="1336204"/>
            <a:ext cx="4981576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</a:rPr>
              <a:t>Поиск транзитных </a:t>
            </a:r>
            <a:r>
              <a:rPr lang="ru-RU" altLang="ru-RU" dirty="0" err="1">
                <a:solidFill>
                  <a:srgbClr val="FFFFFF"/>
                </a:solidFill>
              </a:rPr>
              <a:t>экзопланет</a:t>
            </a:r>
            <a:br>
              <a:rPr lang="ru-RU" altLang="ru-RU" dirty="0">
                <a:solidFill>
                  <a:srgbClr val="FFFFFF"/>
                </a:solidFill>
              </a:rPr>
            </a:br>
            <a:r>
              <a:rPr lang="ru-RU" altLang="ru-RU" dirty="0">
                <a:solidFill>
                  <a:srgbClr val="FFFFFF"/>
                </a:solidFill>
              </a:rPr>
              <a:t>у близких (ярких) звезд.</a:t>
            </a:r>
          </a:p>
          <a:p>
            <a:pPr eaLnBrk="1" hangingPunct="1">
              <a:buClrTx/>
              <a:buFontTx/>
              <a:buNone/>
            </a:pPr>
            <a:endParaRPr lang="ru-RU" altLang="ru-RU" dirty="0">
              <a:solidFill>
                <a:srgbClr val="FFFFFF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</a:rPr>
              <a:t>Ожидается, что будут открыты</a:t>
            </a:r>
            <a:br>
              <a:rPr lang="ru-RU" altLang="ru-RU" dirty="0">
                <a:solidFill>
                  <a:srgbClr val="FFFFFF"/>
                </a:solidFill>
              </a:rPr>
            </a:br>
            <a:r>
              <a:rPr lang="ru-RU" altLang="ru-RU" dirty="0">
                <a:solidFill>
                  <a:srgbClr val="FFFFFF"/>
                </a:solidFill>
              </a:rPr>
              <a:t>каменные планеты в зонах обитаемости,</a:t>
            </a:r>
            <a:br>
              <a:rPr lang="ru-RU" altLang="ru-RU" dirty="0">
                <a:solidFill>
                  <a:srgbClr val="FFFFFF"/>
                </a:solidFill>
              </a:rPr>
            </a:br>
            <a:r>
              <a:rPr lang="ru-RU" altLang="ru-RU" dirty="0">
                <a:solidFill>
                  <a:srgbClr val="FFFFFF"/>
                </a:solidFill>
              </a:rPr>
              <a:t>которые потом можно будет </a:t>
            </a:r>
            <a:br>
              <a:rPr lang="ru-RU" altLang="ru-RU" dirty="0">
                <a:solidFill>
                  <a:srgbClr val="FFFFFF"/>
                </a:solidFill>
              </a:rPr>
            </a:br>
            <a:r>
              <a:rPr lang="ru-RU" altLang="ru-RU" dirty="0">
                <a:solidFill>
                  <a:srgbClr val="FFFFFF"/>
                </a:solidFill>
              </a:rPr>
              <a:t>изучать на JWST.</a:t>
            </a:r>
            <a:br>
              <a:rPr lang="ru-RU" altLang="ru-RU" dirty="0">
                <a:solidFill>
                  <a:srgbClr val="FFFFFF"/>
                </a:solidFill>
              </a:rPr>
            </a:br>
            <a:br>
              <a:rPr lang="ru-RU" altLang="ru-RU" dirty="0">
                <a:solidFill>
                  <a:srgbClr val="FFFFFF"/>
                </a:solidFill>
              </a:rPr>
            </a:br>
            <a:r>
              <a:rPr lang="ru-RU" altLang="ru-RU" dirty="0">
                <a:solidFill>
                  <a:srgbClr val="FFFFFF"/>
                </a:solidFill>
              </a:rPr>
              <a:t>Примерно полмиллиона звезд классов G и K</a:t>
            </a:r>
            <a:br>
              <a:rPr lang="ru-RU" altLang="ru-RU" dirty="0">
                <a:solidFill>
                  <a:srgbClr val="FFFFFF"/>
                </a:solidFill>
              </a:rPr>
            </a:br>
            <a:br>
              <a:rPr lang="ru-RU" altLang="ru-RU" dirty="0">
                <a:solidFill>
                  <a:srgbClr val="FFFFFF"/>
                </a:solidFill>
              </a:rPr>
            </a:br>
            <a:r>
              <a:rPr lang="ru-RU" altLang="ru-RU" dirty="0">
                <a:solidFill>
                  <a:srgbClr val="FFFFFF"/>
                </a:solidFill>
              </a:rPr>
              <a:t>За несколько работы уже открыто</a:t>
            </a:r>
            <a:br>
              <a:rPr lang="ru-RU" altLang="ru-RU" dirty="0">
                <a:solidFill>
                  <a:srgbClr val="FFFFFF"/>
                </a:solidFill>
              </a:rPr>
            </a:br>
            <a:r>
              <a:rPr lang="ru-RU" altLang="ru-RU" dirty="0">
                <a:solidFill>
                  <a:srgbClr val="FFFFFF"/>
                </a:solidFill>
              </a:rPr>
              <a:t>множество планет и есть </a:t>
            </a:r>
            <a:r>
              <a:rPr lang="en-US" altLang="ru-RU" dirty="0">
                <a:solidFill>
                  <a:srgbClr val="FFFFFF"/>
                </a:solidFill>
              </a:rPr>
              <a:t>&gt;5000</a:t>
            </a:r>
            <a:r>
              <a:rPr lang="ru-RU" altLang="ru-RU" dirty="0">
                <a:solidFill>
                  <a:srgbClr val="FFFFFF"/>
                </a:solidFill>
              </a:rPr>
              <a:t> кандидатов.</a:t>
            </a:r>
          </a:p>
        </p:txBody>
      </p:sp>
    </p:spTree>
    <p:extLst>
      <p:ext uri="{BB962C8B-B14F-4D97-AF65-F5344CB8AC3E}">
        <p14:creationId xmlns:p14="http://schemas.microsoft.com/office/powerpoint/2010/main" val="2776222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-370114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4400" dirty="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CHEOPS</a:t>
            </a:r>
          </a:p>
        </p:txBody>
      </p:sp>
      <p:sp>
        <p:nvSpPr>
          <p:cNvPr id="107523" name="Rectangle 2"/>
          <p:cNvSpPr>
            <a:spLocks noChangeArrowheads="1"/>
          </p:cNvSpPr>
          <p:nvPr/>
        </p:nvSpPr>
        <p:spPr bwMode="auto">
          <a:xfrm>
            <a:off x="7623808" y="5790964"/>
            <a:ext cx="351164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 dirty="0" err="1">
                <a:solidFill>
                  <a:srgbClr val="FFFFFF"/>
                </a:solidFill>
                <a:latin typeface="Calibri" panose="020F0502020204030204" pitchFamily="34" charset="0"/>
              </a:rPr>
              <a:t>CH</a:t>
            </a:r>
            <a:r>
              <a:rPr lang="ru-RU" altLang="ru-RU" dirty="0" err="1">
                <a:solidFill>
                  <a:srgbClr val="FFFFFF"/>
                </a:solidFill>
                <a:latin typeface="Calibri" panose="020F0502020204030204" pitchFamily="34" charset="0"/>
              </a:rPr>
              <a:t>aracterising</a:t>
            </a: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ru-RU" altLang="ru-RU" b="1" dirty="0" err="1">
                <a:solidFill>
                  <a:srgbClr val="FFFFFF"/>
                </a:solidFill>
                <a:latin typeface="Calibri" panose="020F0502020204030204" pitchFamily="34" charset="0"/>
              </a:rPr>
              <a:t>E</a:t>
            </a:r>
            <a:r>
              <a:rPr lang="ru-RU" altLang="ru-RU" dirty="0" err="1">
                <a:solidFill>
                  <a:srgbClr val="FFFFFF"/>
                </a:solidFill>
                <a:latin typeface="Calibri" panose="020F0502020204030204" pitchFamily="34" charset="0"/>
              </a:rPr>
              <a:t>x</a:t>
            </a:r>
            <a:r>
              <a:rPr lang="ru-RU" altLang="ru-RU" b="1" dirty="0" err="1">
                <a:solidFill>
                  <a:srgbClr val="FFFFFF"/>
                </a:solidFill>
                <a:latin typeface="Calibri" panose="020F0502020204030204" pitchFamily="34" charset="0"/>
              </a:rPr>
              <a:t>OP</a:t>
            </a:r>
            <a:r>
              <a:rPr lang="ru-RU" altLang="ru-RU" dirty="0" err="1">
                <a:solidFill>
                  <a:srgbClr val="FFFFFF"/>
                </a:solidFill>
                <a:latin typeface="Calibri" panose="020F0502020204030204" pitchFamily="34" charset="0"/>
              </a:rPr>
              <a:t>lanets</a:t>
            </a: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ru-RU" altLang="ru-RU" b="1" dirty="0" err="1">
                <a:solidFill>
                  <a:srgbClr val="FFFFFF"/>
                </a:solidFill>
                <a:latin typeface="Calibri" panose="020F0502020204030204" pitchFamily="34" charset="0"/>
              </a:rPr>
              <a:t>S</a:t>
            </a:r>
            <a:r>
              <a:rPr lang="ru-RU" altLang="ru-RU" dirty="0" err="1">
                <a:solidFill>
                  <a:srgbClr val="FFFFFF"/>
                </a:solidFill>
                <a:latin typeface="Calibri" panose="020F0502020204030204" pitchFamily="34" charset="0"/>
              </a:rPr>
              <a:t>atellite</a:t>
            </a: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75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4553"/>
            <a:ext cx="5043261" cy="555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5" name="Text Box 4"/>
          <p:cNvSpPr txBox="1">
            <a:spLocks noChangeArrowheads="1"/>
          </p:cNvSpPr>
          <p:nvPr/>
        </p:nvSpPr>
        <p:spPr bwMode="auto">
          <a:xfrm>
            <a:off x="8519659" y="6263823"/>
            <a:ext cx="110925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ESA, 201</a:t>
            </a:r>
            <a:r>
              <a:rPr lang="en-US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9</a:t>
            </a:r>
            <a:endParaRPr lang="ru-RU" alt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7526" name="Text Box 5"/>
          <p:cNvSpPr txBox="1">
            <a:spLocks noChangeArrowheads="1"/>
          </p:cNvSpPr>
          <p:nvPr/>
        </p:nvSpPr>
        <p:spPr bwMode="auto">
          <a:xfrm>
            <a:off x="906918" y="1636032"/>
            <a:ext cx="3980939" cy="20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Небольшой спутник для определения </a:t>
            </a:r>
          </a:p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радиусов </a:t>
            </a:r>
            <a:r>
              <a:rPr lang="ru-RU" altLang="ru-RU" dirty="0" err="1">
                <a:solidFill>
                  <a:srgbClr val="FFFFFF"/>
                </a:solidFill>
                <a:latin typeface="Calibri" panose="020F0502020204030204" pitchFamily="34" charset="0"/>
              </a:rPr>
              <a:t>экзопланет</a:t>
            </a: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 у близких звезд, </a:t>
            </a:r>
          </a:p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для которых с помощью наземных </a:t>
            </a:r>
          </a:p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телескопов уже получены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оценки массы.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ru-RU" alt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15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-664028" y="7621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4400" dirty="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PLATO</a:t>
            </a:r>
          </a:p>
        </p:txBody>
      </p:sp>
      <p:sp>
        <p:nvSpPr>
          <p:cNvPr id="109571" name="Rectangle 2"/>
          <p:cNvSpPr>
            <a:spLocks noChangeArrowheads="1"/>
          </p:cNvSpPr>
          <p:nvPr/>
        </p:nvSpPr>
        <p:spPr bwMode="auto">
          <a:xfrm>
            <a:off x="6921499" y="4986807"/>
            <a:ext cx="425434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 dirty="0" err="1">
                <a:solidFill>
                  <a:srgbClr val="FFFFFF"/>
                </a:solidFill>
                <a:latin typeface="Calibri" panose="020F0502020204030204" pitchFamily="34" charset="0"/>
              </a:rPr>
              <a:t>Planetary</a:t>
            </a:r>
            <a:r>
              <a:rPr lang="ru-RU" altLang="ru-RU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ru-RU" altLang="ru-RU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Transits</a:t>
            </a:r>
            <a:r>
              <a:rPr lang="ru-RU" altLang="ru-RU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ru-RU" altLang="ru-RU" b="1" dirty="0" err="1">
                <a:solidFill>
                  <a:srgbClr val="FFFFFF"/>
                </a:solidFill>
                <a:latin typeface="Calibri" panose="020F0502020204030204" pitchFamily="34" charset="0"/>
              </a:rPr>
              <a:t>and</a:t>
            </a:r>
            <a:r>
              <a:rPr lang="ru-RU" altLang="ru-RU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ru-RU" altLang="ru-RU" b="1" dirty="0" err="1">
                <a:solidFill>
                  <a:srgbClr val="FFFFFF"/>
                </a:solidFill>
                <a:latin typeface="Calibri" panose="020F0502020204030204" pitchFamily="34" charset="0"/>
              </a:rPr>
              <a:t>Oscillations</a:t>
            </a:r>
            <a:r>
              <a:rPr lang="ru-RU" altLang="ru-RU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ru-RU" altLang="ru-RU" b="1" dirty="0" err="1">
                <a:solidFill>
                  <a:srgbClr val="FFFFFF"/>
                </a:solidFill>
                <a:latin typeface="Calibri" panose="020F0502020204030204" pitchFamily="34" charset="0"/>
              </a:rPr>
              <a:t>of</a:t>
            </a:r>
            <a:r>
              <a:rPr lang="ru-RU" altLang="ru-RU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ru-RU" altLang="ru-RU" b="1" dirty="0" err="1">
                <a:solidFill>
                  <a:srgbClr val="FFFFFF"/>
                </a:solidFill>
                <a:latin typeface="Calibri" panose="020F0502020204030204" pitchFamily="34" charset="0"/>
              </a:rPr>
              <a:t>stars</a:t>
            </a: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95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57" y="247666"/>
            <a:ext cx="7099301" cy="464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8330067" y="5358320"/>
            <a:ext cx="11096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ESA, 2026</a:t>
            </a:r>
          </a:p>
        </p:txBody>
      </p:sp>
      <p:sp>
        <p:nvSpPr>
          <p:cNvPr id="109574" name="Text Box 5"/>
          <p:cNvSpPr txBox="1">
            <a:spLocks noChangeArrowheads="1"/>
          </p:cNvSpPr>
          <p:nvPr/>
        </p:nvSpPr>
        <p:spPr bwMode="auto">
          <a:xfrm>
            <a:off x="250826" y="1701821"/>
            <a:ext cx="42608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>
                <a:solidFill>
                  <a:srgbClr val="FFFFFF"/>
                </a:solidFill>
              </a:rPr>
              <a:t>С помощью 34 небольших телескопов</a:t>
            </a:r>
            <a:br>
              <a:rPr lang="ru-RU" altLang="ru-RU">
                <a:solidFill>
                  <a:srgbClr val="FFFFFF"/>
                </a:solidFill>
              </a:rPr>
            </a:br>
            <a:r>
              <a:rPr lang="ru-RU" altLang="ru-RU">
                <a:solidFill>
                  <a:srgbClr val="FFFFFF"/>
                </a:solidFill>
              </a:rPr>
              <a:t>будет проведен поиск планет</a:t>
            </a:r>
            <a:br>
              <a:rPr lang="ru-RU" altLang="ru-RU">
                <a:solidFill>
                  <a:srgbClr val="FFFFFF"/>
                </a:solidFill>
              </a:rPr>
            </a:br>
            <a:r>
              <a:rPr lang="ru-RU" altLang="ru-RU">
                <a:solidFill>
                  <a:srgbClr val="FFFFFF"/>
                </a:solidFill>
              </a:rPr>
              <a:t>типа Земли у миллиона звезд.</a:t>
            </a:r>
          </a:p>
        </p:txBody>
      </p:sp>
    </p:spTree>
    <p:extLst>
      <p:ext uri="{BB962C8B-B14F-4D97-AF65-F5344CB8AC3E}">
        <p14:creationId xmlns:p14="http://schemas.microsoft.com/office/powerpoint/2010/main" val="3226078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372421-740A-5239-A382-2D17B1A8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экзопланета?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0CDD4-72FB-724C-B455-7040ADE33847}"/>
              </a:ext>
            </a:extLst>
          </p:cNvPr>
          <p:cNvSpPr txBox="1"/>
          <p:nvPr/>
        </p:nvSpPr>
        <p:spPr>
          <a:xfrm>
            <a:off x="370390" y="6488668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2203.09520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2C08B4-A095-4BBE-042C-60CD9900CA69}"/>
              </a:ext>
            </a:extLst>
          </p:cNvPr>
          <p:cNvSpPr txBox="1"/>
          <p:nvPr/>
        </p:nvSpPr>
        <p:spPr>
          <a:xfrm>
            <a:off x="370390" y="2293670"/>
            <a:ext cx="1163255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The current working definition of an exoplanet, as amended in August 2018 by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IAU Commission F2 “Exoplanets and the Solar System”, reads as follows:</a:t>
            </a:r>
            <a:endParaRPr lang="ru-RU" dirty="0">
              <a:effectLst/>
              <a:latin typeface="Arial" panose="020B0604020202020204" pitchFamily="34" charset="0"/>
            </a:endParaRPr>
          </a:p>
          <a:p>
            <a:br>
              <a:rPr lang="en-US" dirty="0"/>
            </a:br>
            <a:r>
              <a:rPr lang="en-US" i="1" dirty="0">
                <a:effectLst/>
                <a:latin typeface="Arial" panose="020B0604020202020204" pitchFamily="34" charset="0"/>
              </a:rPr>
              <a:t>Objects with true masses below the limiting mass for thermonuclear fusion of deuterium</a:t>
            </a:r>
            <a:br>
              <a:rPr lang="en-US" i="1" dirty="0"/>
            </a:br>
            <a:r>
              <a:rPr lang="en-US" i="1" dirty="0">
                <a:effectLst/>
                <a:latin typeface="Arial" panose="020B0604020202020204" pitchFamily="34" charset="0"/>
              </a:rPr>
              <a:t>(currently calculated to be 13 Jupiter masses for objects of solar metallicity) that orbit stars,</a:t>
            </a:r>
            <a:br>
              <a:rPr lang="en-US" i="1" dirty="0"/>
            </a:br>
            <a:r>
              <a:rPr lang="en-US" i="1" dirty="0">
                <a:effectLst/>
                <a:latin typeface="Arial" panose="020B0604020202020204" pitchFamily="34" charset="0"/>
              </a:rPr>
              <a:t>brown dwarfs or stellar remnants and that have a mass ratio with the central object below</a:t>
            </a:r>
            <a:br>
              <a:rPr lang="en-US" i="1" dirty="0"/>
            </a:br>
            <a:r>
              <a:rPr lang="en-US" i="1" dirty="0">
                <a:effectLst/>
                <a:latin typeface="Arial" panose="020B0604020202020204" pitchFamily="34" charset="0"/>
              </a:rPr>
              <a:t>the L4 / L5 instability (M/</a:t>
            </a:r>
            <a:r>
              <a:rPr lang="en-US" i="1" dirty="0" err="1">
                <a:effectLst/>
                <a:latin typeface="Arial" panose="020B0604020202020204" pitchFamily="34" charset="0"/>
              </a:rPr>
              <a:t>Mcentral</a:t>
            </a:r>
            <a:r>
              <a:rPr lang="en-US" i="1" dirty="0">
                <a:effectLst/>
                <a:latin typeface="Arial" panose="020B0604020202020204" pitchFamily="34" charset="0"/>
              </a:rPr>
              <a:t> &lt; 2/(25 + √621) ≈ 1/25) are “planets”, no matter how</a:t>
            </a:r>
            <a:br>
              <a:rPr lang="en-US" i="1" dirty="0"/>
            </a:br>
            <a:r>
              <a:rPr lang="en-US" i="1" dirty="0">
                <a:effectLst/>
                <a:latin typeface="Arial" panose="020B0604020202020204" pitchFamily="34" charset="0"/>
              </a:rPr>
              <a:t>they formed.</a:t>
            </a:r>
            <a:br>
              <a:rPr lang="en-US" i="1" dirty="0"/>
            </a:br>
            <a:r>
              <a:rPr lang="en-US" i="1" dirty="0">
                <a:effectLst/>
                <a:latin typeface="Arial" panose="020B0604020202020204" pitchFamily="34" charset="0"/>
              </a:rPr>
              <a:t>The minimum mass/size required for an extrasolar object to be considered a planet should be</a:t>
            </a:r>
            <a:br>
              <a:rPr lang="en-US" i="1" dirty="0"/>
            </a:br>
            <a:r>
              <a:rPr lang="en-US" i="1" dirty="0">
                <a:effectLst/>
                <a:latin typeface="Arial" panose="020B0604020202020204" pitchFamily="34" charset="0"/>
              </a:rPr>
              <a:t>the same as that used in our Solar System, which is a mass sufficient both for self-gravity to</a:t>
            </a:r>
            <a:br>
              <a:rPr lang="en-US" i="1" dirty="0"/>
            </a:br>
            <a:r>
              <a:rPr lang="en-US" i="1" dirty="0">
                <a:effectLst/>
                <a:latin typeface="Arial" panose="020B0604020202020204" pitchFamily="34" charset="0"/>
              </a:rPr>
              <a:t>overcome rigid body forces and for clearing the neighborhood around the object’s orbit.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46363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B1ACEE-DAF1-BBD8-35E1-349CBBF63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1032272"/>
            <a:ext cx="9525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55AB01-0777-C1EF-50F8-22297AA2AA03}"/>
              </a:ext>
            </a:extLst>
          </p:cNvPr>
          <p:cNvSpPr txBox="1"/>
          <p:nvPr/>
        </p:nvSpPr>
        <p:spPr>
          <a:xfrm>
            <a:off x="10904220" y="637794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2027</a:t>
            </a:r>
            <a:endParaRPr lang="ru-RU" dirty="0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232371E3-160C-5B92-8C86-74A4D5EF3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" y="-74117"/>
            <a:ext cx="1136577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ru-RU" sz="4400" dirty="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Nancy Grace Roman Telescope (WFIRST)</a:t>
            </a:r>
            <a:endParaRPr lang="ru-RU" altLang="ru-RU" sz="4400" dirty="0">
              <a:solidFill>
                <a:srgbClr val="DFDEF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55125-E791-9EE6-576B-3FB1F1F5D212}"/>
              </a:ext>
            </a:extLst>
          </p:cNvPr>
          <p:cNvSpPr txBox="1"/>
          <p:nvPr/>
        </p:nvSpPr>
        <p:spPr>
          <a:xfrm>
            <a:off x="102870" y="1360170"/>
            <a:ext cx="29910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NASA</a:t>
            </a:r>
          </a:p>
          <a:p>
            <a:br>
              <a:rPr lang="ru-RU" dirty="0"/>
            </a:br>
            <a:r>
              <a:rPr lang="ru-RU" dirty="0"/>
              <a:t>2.4 метра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Поиск экзопланет</a:t>
            </a:r>
            <a:br>
              <a:rPr lang="ru-RU" dirty="0"/>
            </a:br>
            <a:r>
              <a:rPr lang="ru-RU" dirty="0"/>
              <a:t>по наблюдений</a:t>
            </a:r>
            <a:br>
              <a:rPr lang="ru-RU" dirty="0"/>
            </a:br>
            <a:r>
              <a:rPr lang="ru-RU" dirty="0" err="1"/>
              <a:t>гравлинзирования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 частности, </a:t>
            </a:r>
            <a:br>
              <a:rPr lang="ru-RU" dirty="0"/>
            </a:br>
            <a:r>
              <a:rPr lang="ru-RU" dirty="0"/>
              <a:t>будет открыто</a:t>
            </a:r>
            <a:br>
              <a:rPr lang="ru-RU" dirty="0"/>
            </a:br>
            <a:r>
              <a:rPr lang="ru-RU" dirty="0"/>
              <a:t>много свободно летающих</a:t>
            </a:r>
            <a:br>
              <a:rPr lang="ru-RU" dirty="0"/>
            </a:br>
            <a:r>
              <a:rPr lang="ru-RU" dirty="0"/>
              <a:t>планет малой массы.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Коронограф для</a:t>
            </a:r>
            <a:br>
              <a:rPr lang="ru-RU" dirty="0"/>
            </a:br>
            <a:r>
              <a:rPr lang="ru-RU" dirty="0"/>
              <a:t>детального изучения</a:t>
            </a:r>
            <a:br>
              <a:rPr lang="ru-RU" dirty="0"/>
            </a:br>
            <a:r>
              <a:rPr lang="ru-RU" dirty="0"/>
              <a:t>экзопланет.</a:t>
            </a:r>
          </a:p>
        </p:txBody>
      </p:sp>
    </p:spTree>
    <p:extLst>
      <p:ext uri="{BB962C8B-B14F-4D97-AF65-F5344CB8AC3E}">
        <p14:creationId xmlns:p14="http://schemas.microsoft.com/office/powerpoint/2010/main" val="1948757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3C0768-E5BC-4FEB-A031-BAADD45F4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99" y="0"/>
            <a:ext cx="6600825" cy="6848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FEAD24-DABA-4E91-80ED-05DD8BC7D363}"/>
              </a:ext>
            </a:extLst>
          </p:cNvPr>
          <p:cNvSpPr txBox="1"/>
          <p:nvPr/>
        </p:nvSpPr>
        <p:spPr>
          <a:xfrm rot="16200000">
            <a:off x="-1015983" y="5472685"/>
            <a:ext cx="240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Decadal Survey 2021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DE5AD6-37ED-C6FA-11F9-F7FBA5879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951" y="666749"/>
            <a:ext cx="42862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05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953" y="0"/>
            <a:ext cx="10353761" cy="1326321"/>
          </a:xfrm>
        </p:spPr>
        <p:txBody>
          <a:bodyPr/>
          <a:lstStyle/>
          <a:p>
            <a:r>
              <a:rPr lang="ru-RU" dirty="0"/>
              <a:t>Сколько откроем?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268760"/>
            <a:ext cx="5472608" cy="52168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05113" y="6449496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1911.12114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4153" y="1417639"/>
            <a:ext cx="431489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ближайшем будущем</a:t>
            </a:r>
            <a:br>
              <a:rPr lang="ru-RU" dirty="0"/>
            </a:br>
            <a:r>
              <a:rPr lang="ru-RU" dirty="0"/>
              <a:t>большое прибавление</a:t>
            </a:r>
            <a:br>
              <a:rPr lang="ru-RU" dirty="0"/>
            </a:br>
            <a:r>
              <a:rPr lang="ru-RU" dirty="0"/>
              <a:t>будет связано с </a:t>
            </a:r>
            <a:r>
              <a:rPr lang="en-US" dirty="0"/>
              <a:t>GAIA.</a:t>
            </a:r>
            <a:br>
              <a:rPr lang="en-US" dirty="0"/>
            </a:br>
            <a:r>
              <a:rPr lang="ru-RU" dirty="0"/>
              <a:t>Затем – с </a:t>
            </a:r>
            <a:r>
              <a:rPr lang="en-US" dirty="0"/>
              <a:t>PLATO.</a:t>
            </a:r>
            <a:br>
              <a:rPr lang="ru-RU" dirty="0"/>
            </a:br>
            <a:r>
              <a:rPr lang="ru-RU" dirty="0"/>
              <a:t>Затем, вероятно, </a:t>
            </a:r>
            <a:r>
              <a:rPr lang="en-US" dirty="0"/>
              <a:t>WFIRST</a:t>
            </a:r>
            <a:br>
              <a:rPr lang="ru-RU" dirty="0"/>
            </a:br>
            <a:r>
              <a:rPr lang="ru-RU" dirty="0"/>
              <a:t>даст много интересных планет</a:t>
            </a:r>
            <a:br>
              <a:rPr lang="ru-RU" dirty="0"/>
            </a:br>
            <a:r>
              <a:rPr lang="ru-RU" dirty="0"/>
              <a:t>с большими орбитальными периодами</a:t>
            </a:r>
            <a:br>
              <a:rPr lang="ru-RU" dirty="0"/>
            </a:br>
            <a:r>
              <a:rPr lang="ru-RU" dirty="0"/>
              <a:t>(аналоги Урана и Нептуна).</a:t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br>
              <a:rPr lang="ru-RU" dirty="0"/>
            </a:br>
            <a:r>
              <a:rPr lang="ru-RU" dirty="0"/>
              <a:t>Постепенное обнаружение</a:t>
            </a:r>
            <a:br>
              <a:rPr lang="ru-RU" dirty="0"/>
            </a:br>
            <a:r>
              <a:rPr lang="ru-RU" dirty="0"/>
              <a:t>большо числа планет с РАЗНЫМИ</a:t>
            </a:r>
            <a:br>
              <a:rPr lang="ru-RU" dirty="0"/>
            </a:br>
            <a:r>
              <a:rPr lang="ru-RU" dirty="0"/>
              <a:t>параметрами позволит понять,</a:t>
            </a:r>
            <a:br>
              <a:rPr lang="ru-RU" dirty="0"/>
            </a:br>
            <a:r>
              <a:rPr lang="ru-RU" dirty="0"/>
              <a:t>как формируются и эволюционируют</a:t>
            </a:r>
            <a:br>
              <a:rPr lang="ru-RU" dirty="0"/>
            </a:br>
            <a:r>
              <a:rPr lang="ru-RU" dirty="0"/>
              <a:t>планетные системы.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01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02" y="63643"/>
            <a:ext cx="10353761" cy="13263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ARIEL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6396" y="1992410"/>
            <a:ext cx="26479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~1</a:t>
            </a:r>
            <a:r>
              <a:rPr lang="ru-RU" dirty="0"/>
              <a:t>-метровый телескоп.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Одновременное исследование</a:t>
            </a:r>
            <a:br>
              <a:rPr lang="ru-RU" dirty="0"/>
            </a:br>
            <a:r>
              <a:rPr lang="en-US" dirty="0"/>
              <a:t>~</a:t>
            </a:r>
            <a:r>
              <a:rPr lang="ru-RU" dirty="0"/>
              <a:t>1000 транзитных</a:t>
            </a:r>
            <a:br>
              <a:rPr lang="ru-RU" dirty="0"/>
            </a:br>
            <a:r>
              <a:rPr lang="ru-RU" dirty="0"/>
              <a:t>планет в </a:t>
            </a:r>
            <a:br>
              <a:rPr lang="ru-RU" dirty="0"/>
            </a:br>
            <a:r>
              <a:rPr lang="ru-RU" dirty="0"/>
              <a:t>оптическом и ИК-</a:t>
            </a:r>
            <a:br>
              <a:rPr lang="ru-RU" dirty="0"/>
            </a:br>
            <a:r>
              <a:rPr lang="ru-RU" dirty="0"/>
              <a:t>диапазонах.</a:t>
            </a:r>
          </a:p>
          <a:p>
            <a:br>
              <a:rPr lang="ru-RU" dirty="0"/>
            </a:br>
            <a:r>
              <a:rPr lang="ru-RU" dirty="0"/>
              <a:t>Изучение атмосфер.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59671" y="6434297"/>
            <a:ext cx="121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ESA, 202</a:t>
            </a:r>
            <a:r>
              <a:rPr lang="ru-RU" dirty="0"/>
              <a:t>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10" y="1076967"/>
            <a:ext cx="7392933" cy="52291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5A37BD-BE82-1457-2F95-FD6B73C83C69}"/>
              </a:ext>
            </a:extLst>
          </p:cNvPr>
          <p:cNvSpPr txBox="1"/>
          <p:nvPr/>
        </p:nvSpPr>
        <p:spPr>
          <a:xfrm>
            <a:off x="1296365" y="5131731"/>
            <a:ext cx="2001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См., например,</a:t>
            </a:r>
            <a:br>
              <a:rPr lang="ru-RU" dirty="0"/>
            </a:br>
            <a:r>
              <a:rPr lang="en-US" dirty="0" err="1"/>
              <a:t>arXiv</a:t>
            </a:r>
            <a:r>
              <a:rPr lang="en-US" dirty="0"/>
              <a:t>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2104.04824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561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-544286" y="2078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4400" b="1" dirty="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ELT</a:t>
            </a:r>
            <a:br>
              <a:rPr lang="ru-RU" altLang="ru-RU" sz="3000" b="1" dirty="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altLang="ru-RU" sz="3000" b="1" dirty="0">
              <a:solidFill>
                <a:srgbClr val="DFDEF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7609114" y="5591376"/>
            <a:ext cx="42560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altLang="ru-RU" b="1" dirty="0" err="1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European</a:t>
            </a:r>
            <a:r>
              <a:rPr lang="ru-RU" altLang="ru-RU" b="1" dirty="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b="1" dirty="0" err="1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Extremely</a:t>
            </a:r>
            <a:r>
              <a:rPr lang="ru-RU" altLang="ru-RU" b="1" dirty="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b="1" dirty="0" err="1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Large</a:t>
            </a:r>
            <a:r>
              <a:rPr lang="ru-RU" altLang="ru-RU" b="1" dirty="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b="1" dirty="0" err="1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Telescope</a:t>
            </a:r>
            <a:endParaRPr lang="ru-RU" altLang="ru-RU" b="1" dirty="0">
              <a:solidFill>
                <a:srgbClr val="DFDEF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57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15" y="274637"/>
            <a:ext cx="7056440" cy="507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717" name="Text Box 4"/>
          <p:cNvSpPr txBox="1">
            <a:spLocks noChangeArrowheads="1"/>
          </p:cNvSpPr>
          <p:nvPr/>
        </p:nvSpPr>
        <p:spPr bwMode="auto">
          <a:xfrm>
            <a:off x="1565359" y="5437188"/>
            <a:ext cx="4530641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Эффективный размер  - почти 40 метров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Европейская южная обсерватория (ESO).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Пустыня </a:t>
            </a:r>
            <a:r>
              <a:rPr lang="ru-RU" altLang="ru-RU" dirty="0" err="1">
                <a:solidFill>
                  <a:srgbClr val="FFFFFF"/>
                </a:solidFill>
                <a:latin typeface="Calibri" panose="020F0502020204030204" pitchFamily="34" charset="0"/>
              </a:rPr>
              <a:t>Атакама</a:t>
            </a: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, Чили.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Планируемые сроки первого света – 2027 г. </a:t>
            </a:r>
          </a:p>
        </p:txBody>
      </p:sp>
      <p:sp>
        <p:nvSpPr>
          <p:cNvPr id="115718" name="Text Box 5"/>
          <p:cNvSpPr txBox="1">
            <a:spLocks noChangeArrowheads="1"/>
          </p:cNvSpPr>
          <p:nvPr/>
        </p:nvSpPr>
        <p:spPr bwMode="auto">
          <a:xfrm>
            <a:off x="468086" y="1481138"/>
            <a:ext cx="3276964" cy="36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Этот инструмент сможет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внести большой вклад в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изучение </a:t>
            </a:r>
            <a:r>
              <a:rPr lang="ru-RU" altLang="ru-RU" dirty="0" err="1">
                <a:solidFill>
                  <a:srgbClr val="FFFFFF"/>
                </a:solidFill>
                <a:latin typeface="Calibri" panose="020F0502020204030204" pitchFamily="34" charset="0"/>
              </a:rPr>
              <a:t>экзопланет</a:t>
            </a: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Уже запланировано, что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на нем будет стоять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несколько специальных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инструментов.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Можно будет непосредственно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регистрировать планеты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земного размера.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Для более крупных планет 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будет возможно получать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хорошие спектры атмосфер.</a:t>
            </a:r>
          </a:p>
        </p:txBody>
      </p:sp>
    </p:spTree>
    <p:extLst>
      <p:ext uri="{BB962C8B-B14F-4D97-AF65-F5344CB8AC3E}">
        <p14:creationId xmlns:p14="http://schemas.microsoft.com/office/powerpoint/2010/main" val="2453717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981200" y="130176"/>
            <a:ext cx="8229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ru-RU" sz="4400" dirty="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James Webb Space Telescope (JWST)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5" y="1768476"/>
            <a:ext cx="6303735" cy="489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812" name="Text Box 3"/>
          <p:cNvSpPr txBox="1">
            <a:spLocks noChangeArrowheads="1"/>
          </p:cNvSpPr>
          <p:nvPr/>
        </p:nvSpPr>
        <p:spPr bwMode="auto">
          <a:xfrm>
            <a:off x="7535863" y="1989139"/>
            <a:ext cx="2963866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Инфракрасный диапазон.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Раскладывающееся зеркало</a:t>
            </a:r>
            <a:b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6.5 метра</a:t>
            </a:r>
          </a:p>
        </p:txBody>
      </p:sp>
    </p:spTree>
    <p:extLst>
      <p:ext uri="{BB962C8B-B14F-4D97-AF65-F5344CB8AC3E}">
        <p14:creationId xmlns:p14="http://schemas.microsoft.com/office/powerpoint/2010/main" val="1638641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44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Далекое будущее</a:t>
            </a:r>
          </a:p>
        </p:txBody>
      </p:sp>
      <p:sp>
        <p:nvSpPr>
          <p:cNvPr id="121859" name="Text Box 2"/>
          <p:cNvSpPr txBox="1">
            <a:spLocks noChangeArrowheads="1"/>
          </p:cNvSpPr>
          <p:nvPr/>
        </p:nvSpPr>
        <p:spPr bwMode="auto">
          <a:xfrm>
            <a:off x="0" y="3846513"/>
            <a:ext cx="458757" cy="82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dirty="0" err="1">
                <a:solidFill>
                  <a:srgbClr val="FFFFFF"/>
                </a:solidFill>
                <a:latin typeface="Calibri" panose="020F0502020204030204" pitchFamily="34" charset="0"/>
              </a:rPr>
              <a:t>Darwin</a:t>
            </a: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21860" name="Text Box 3"/>
          <p:cNvSpPr txBox="1">
            <a:spLocks noChangeArrowheads="1"/>
          </p:cNvSpPr>
          <p:nvPr/>
        </p:nvSpPr>
        <p:spPr bwMode="auto">
          <a:xfrm>
            <a:off x="11633459" y="1220789"/>
            <a:ext cx="458757" cy="233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dirty="0" err="1">
                <a:solidFill>
                  <a:srgbClr val="FFFFFF"/>
                </a:solidFill>
                <a:latin typeface="Calibri" panose="020F0502020204030204" pitchFamily="34" charset="0"/>
              </a:rPr>
              <a:t>Terrestrial</a:t>
            </a: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solidFill>
                  <a:srgbClr val="FFFFFF"/>
                </a:solidFill>
                <a:latin typeface="Calibri" panose="020F0502020204030204" pitchFamily="34" charset="0"/>
              </a:rPr>
              <a:t>Planet</a:t>
            </a: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ru-RU" altLang="ru-RU" dirty="0" err="1">
                <a:solidFill>
                  <a:srgbClr val="FFFFFF"/>
                </a:solidFill>
                <a:latin typeface="Calibri" panose="020F0502020204030204" pitchFamily="34" charset="0"/>
              </a:rPr>
              <a:t>Finder</a:t>
            </a:r>
            <a:endParaRPr lang="ru-RU" alt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218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25550"/>
            <a:ext cx="4635759" cy="32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6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7" y="2492690"/>
            <a:ext cx="5092957" cy="420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863" name="Text Box 6"/>
          <p:cNvSpPr txBox="1">
            <a:spLocks noChangeArrowheads="1"/>
          </p:cNvSpPr>
          <p:nvPr/>
        </p:nvSpPr>
        <p:spPr bwMode="auto">
          <a:xfrm>
            <a:off x="5768976" y="4508500"/>
            <a:ext cx="3356025" cy="20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t>Космические коронографы и</a:t>
            </a:r>
            <a:br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t>космические интерферометры</a:t>
            </a:r>
            <a:br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t>для детального исследования</a:t>
            </a:r>
            <a:br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t>атмосфер планет типа Земли</a:t>
            </a:r>
            <a:br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t>в зонах обитаемости на орбитах</a:t>
            </a:r>
            <a:br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t>вокруг планет типа Солнца </a:t>
            </a:r>
            <a:br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t>в наших окрестностях.</a:t>
            </a:r>
          </a:p>
        </p:txBody>
      </p:sp>
    </p:spTree>
    <p:extLst>
      <p:ext uri="{BB962C8B-B14F-4D97-AF65-F5344CB8AC3E}">
        <p14:creationId xmlns:p14="http://schemas.microsoft.com/office/powerpoint/2010/main" val="2885732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EF746-9DAC-42EE-8DE4-B9C7C833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C20B4-DA9C-48F8-A3A7-57E86D52D8D9}"/>
              </a:ext>
            </a:extLst>
          </p:cNvPr>
          <p:cNvSpPr txBox="1"/>
          <p:nvPr/>
        </p:nvSpPr>
        <p:spPr>
          <a:xfrm>
            <a:off x="462987" y="1828800"/>
            <a:ext cx="6988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Demographics of exoplanets. 2011.04703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Exoplanet statistics and theoretical implications. 2103.02127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Demographics of Wide-Separation Planets. </a:t>
            </a:r>
            <a:r>
              <a:rPr lang="ru-RU" dirty="0"/>
              <a:t>2102.01715</a:t>
            </a:r>
          </a:p>
        </p:txBody>
      </p:sp>
    </p:spTree>
    <p:extLst>
      <p:ext uri="{BB962C8B-B14F-4D97-AF65-F5344CB8AC3E}">
        <p14:creationId xmlns:p14="http://schemas.microsoft.com/office/powerpoint/2010/main" val="341446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2057400" indent="-2238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44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Экзопланеты</a:t>
            </a:r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304800" y="4267201"/>
            <a:ext cx="3957638" cy="2416628"/>
            <a:chOff x="96" y="2832"/>
            <a:chExt cx="1629" cy="1254"/>
          </a:xfrm>
        </p:grpSpPr>
        <p:pic>
          <p:nvPicPr>
            <p:cNvPr id="615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32"/>
              <a:ext cx="1629" cy="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3" name="Text Box 4"/>
            <p:cNvSpPr txBox="1">
              <a:spLocks noChangeArrowheads="1"/>
            </p:cNvSpPr>
            <p:nvPr/>
          </p:nvSpPr>
          <p:spPr bwMode="auto">
            <a:xfrm>
              <a:off x="96" y="2832"/>
              <a:ext cx="1629" cy="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1251582"/>
            <a:ext cx="3779837" cy="282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763713" y="1484314"/>
            <a:ext cx="574675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</a:rPr>
              <a:t>Одним из самых важных открытий </a:t>
            </a:r>
            <a:br>
              <a:rPr lang="ru-RU" altLang="ru-RU" dirty="0">
                <a:solidFill>
                  <a:srgbClr val="FFFFFF"/>
                </a:solidFill>
              </a:rPr>
            </a:br>
            <a:r>
              <a:rPr lang="ru-RU" altLang="ru-RU" dirty="0">
                <a:solidFill>
                  <a:srgbClr val="FFFFFF"/>
                </a:solidFill>
              </a:rPr>
              <a:t>последних 30 лет стало обнаружение экзопланет.</a:t>
            </a:r>
            <a:br>
              <a:rPr lang="ru-RU" altLang="ru-RU" dirty="0">
                <a:solidFill>
                  <a:srgbClr val="FFFFFF"/>
                </a:solidFill>
              </a:rPr>
            </a:br>
            <a:br>
              <a:rPr lang="ru-RU" altLang="ru-RU" dirty="0">
                <a:solidFill>
                  <a:srgbClr val="FFFFFF"/>
                </a:solidFill>
              </a:rPr>
            </a:br>
            <a:r>
              <a:rPr lang="ru-RU" altLang="ru-RU" dirty="0">
                <a:solidFill>
                  <a:srgbClr val="FFFFFF"/>
                </a:solidFill>
              </a:rPr>
              <a:t>Сейчас специализированные наземные программы</a:t>
            </a:r>
            <a:br>
              <a:rPr lang="ru-RU" altLang="ru-RU" dirty="0">
                <a:solidFill>
                  <a:srgbClr val="FFFFFF"/>
                </a:solidFill>
              </a:rPr>
            </a:br>
            <a:r>
              <a:rPr lang="ru-RU" altLang="ru-RU" dirty="0">
                <a:solidFill>
                  <a:srgbClr val="FFFFFF"/>
                </a:solidFill>
              </a:rPr>
              <a:t>и спутники существенно увеличили число</a:t>
            </a:r>
            <a:br>
              <a:rPr lang="ru-RU" altLang="ru-RU" dirty="0">
                <a:solidFill>
                  <a:srgbClr val="FFFFFF"/>
                </a:solidFill>
              </a:rPr>
            </a:br>
            <a:r>
              <a:rPr lang="ru-RU" altLang="ru-RU" dirty="0">
                <a:solidFill>
                  <a:srgbClr val="FFFFFF"/>
                </a:solidFill>
              </a:rPr>
              <a:t>известных планет у других звезд.</a:t>
            </a:r>
            <a:br>
              <a:rPr lang="ru-RU" altLang="ru-RU" dirty="0">
                <a:solidFill>
                  <a:srgbClr val="FFFFFF"/>
                </a:solidFill>
              </a:rPr>
            </a:br>
            <a:br>
              <a:rPr lang="ru-RU" altLang="ru-RU" dirty="0">
                <a:solidFill>
                  <a:srgbClr val="FFFFFF"/>
                </a:solidFill>
              </a:rPr>
            </a:br>
            <a:r>
              <a:rPr lang="ru-RU" altLang="ru-RU" dirty="0">
                <a:solidFill>
                  <a:srgbClr val="FFFFFF"/>
                </a:solidFill>
              </a:rPr>
              <a:t>На данный момент </a:t>
            </a:r>
            <a:r>
              <a:rPr lang="en-US" altLang="ru-RU" dirty="0">
                <a:solidFill>
                  <a:srgbClr val="FFFFFF"/>
                </a:solidFill>
              </a:rPr>
              <a:t>&gt;</a:t>
            </a:r>
            <a:r>
              <a:rPr lang="ru-RU" altLang="ru-RU" dirty="0">
                <a:solidFill>
                  <a:srgbClr val="FFFFFF"/>
                </a:solidFill>
              </a:rPr>
              <a:t>5000 планет (exoplanet.eu)</a:t>
            </a:r>
            <a:br>
              <a:rPr lang="ru-RU" altLang="ru-RU" dirty="0">
                <a:solidFill>
                  <a:srgbClr val="FFFFFF"/>
                </a:solidFill>
              </a:rPr>
            </a:br>
            <a:r>
              <a:rPr lang="ru-RU" altLang="ru-RU" dirty="0">
                <a:solidFill>
                  <a:srgbClr val="FFFFFF"/>
                </a:solidFill>
              </a:rPr>
              <a:t>плюс несколько тысяч кандидатов.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4708525" y="4168775"/>
            <a:ext cx="5458972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>
                <a:solidFill>
                  <a:srgbClr val="FFFFFF"/>
                </a:solidFill>
              </a:rPr>
              <a:t>Область быстро развивается и с точки зрения</a:t>
            </a:r>
            <a:br>
              <a:rPr lang="ru-RU" altLang="ru-RU">
                <a:solidFill>
                  <a:srgbClr val="FFFFFF"/>
                </a:solidFill>
              </a:rPr>
            </a:br>
            <a:r>
              <a:rPr lang="ru-RU" altLang="ru-RU">
                <a:solidFill>
                  <a:srgbClr val="FFFFFF"/>
                </a:solidFill>
              </a:rPr>
              <a:t>новых наблюдений (и постройки приборов), и</a:t>
            </a:r>
            <a:br>
              <a:rPr lang="ru-RU" altLang="ru-RU">
                <a:solidFill>
                  <a:srgbClr val="FFFFFF"/>
                </a:solidFill>
              </a:rPr>
            </a:br>
            <a:r>
              <a:rPr lang="ru-RU" altLang="ru-RU">
                <a:solidFill>
                  <a:srgbClr val="FFFFFF"/>
                </a:solidFill>
              </a:rPr>
              <a:t>с точки зрения теории (т.к. оказалось, что многое</a:t>
            </a:r>
            <a:br>
              <a:rPr lang="ru-RU" altLang="ru-RU">
                <a:solidFill>
                  <a:srgbClr val="FFFFFF"/>
                </a:solidFill>
              </a:rPr>
            </a:br>
            <a:r>
              <a:rPr lang="ru-RU" altLang="ru-RU">
                <a:solidFill>
                  <a:srgbClr val="FFFFFF"/>
                </a:solidFill>
              </a:rPr>
              <a:t>мы не понимали или понимали не так).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4457701" y="5732463"/>
            <a:ext cx="573936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</a:rPr>
              <a:t>В 2015 г. впервые экзопланетам присвоили имена.</a:t>
            </a:r>
            <a:br>
              <a:rPr lang="ru-RU" altLang="ru-RU" dirty="0">
                <a:solidFill>
                  <a:srgbClr val="FFFFFF"/>
                </a:solidFill>
              </a:rPr>
            </a:br>
            <a:r>
              <a:rPr lang="ru-RU" altLang="ru-RU" dirty="0">
                <a:solidFill>
                  <a:srgbClr val="FFFFFF"/>
                </a:solidFill>
              </a:rPr>
              <a:t>Сейчас запускается новый этап присуждения имен.</a:t>
            </a:r>
          </a:p>
        </p:txBody>
      </p:sp>
    </p:spTree>
    <p:extLst>
      <p:ext uri="{BB962C8B-B14F-4D97-AF65-F5344CB8AC3E}">
        <p14:creationId xmlns:p14="http://schemas.microsoft.com/office/powerpoint/2010/main" val="3390197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58925" y="274638"/>
            <a:ext cx="9074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50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Какая экзопланета была открыта первой?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98011" y="1222150"/>
            <a:ext cx="7750433" cy="501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FFFFFF"/>
                </a:solidFill>
              </a:rPr>
              <a:t> Первая надежно подтвержденная планета, </a:t>
            </a:r>
            <a:br>
              <a:rPr lang="ru-RU" altLang="ru-RU" sz="2000" dirty="0">
                <a:solidFill>
                  <a:srgbClr val="FFFFFF"/>
                </a:solidFill>
              </a:rPr>
            </a:br>
            <a:r>
              <a:rPr lang="ru-RU" altLang="ru-RU" sz="2000" dirty="0">
                <a:solidFill>
                  <a:srgbClr val="FFFFFF"/>
                </a:solidFill>
              </a:rPr>
              <a:t>  вращающаяся вокруг другой нормальной звезды (51 Пегаса),</a:t>
            </a:r>
            <a:br>
              <a:rPr lang="ru-RU" altLang="ru-RU" sz="2000" dirty="0">
                <a:solidFill>
                  <a:srgbClr val="FFFFFF"/>
                </a:solidFill>
              </a:rPr>
            </a:br>
            <a:r>
              <a:rPr lang="ru-RU" altLang="ru-RU" sz="2000" dirty="0">
                <a:solidFill>
                  <a:srgbClr val="FFFFFF"/>
                </a:solidFill>
              </a:rPr>
              <a:t>  была открыта в 1995 году Майором и </a:t>
            </a:r>
            <a:r>
              <a:rPr lang="ru-RU" altLang="ru-RU" sz="2000" dirty="0" err="1">
                <a:solidFill>
                  <a:srgbClr val="FFFFFF"/>
                </a:solidFill>
              </a:rPr>
              <a:t>Кело</a:t>
            </a:r>
            <a:r>
              <a:rPr lang="ru-RU" altLang="ru-RU" sz="2000" dirty="0">
                <a:solidFill>
                  <a:srgbClr val="FFFFFF"/>
                </a:solidFill>
              </a:rPr>
              <a:t>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>
                <a:solidFill>
                  <a:srgbClr val="FFFFFF"/>
                </a:solidFill>
              </a:rPr>
              <a:t>  В результате конкурса имён МАС планета получила название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FFFFFF"/>
                </a:solidFill>
              </a:rPr>
              <a:t>  </a:t>
            </a:r>
            <a:r>
              <a:rPr lang="ru-RU" altLang="ru-RU" sz="2000" dirty="0" err="1">
                <a:solidFill>
                  <a:srgbClr val="FFFFFF"/>
                </a:solidFill>
              </a:rPr>
              <a:t>Димидий</a:t>
            </a:r>
            <a:r>
              <a:rPr lang="ru-RU" altLang="ru-RU" sz="2000" dirty="0">
                <a:solidFill>
                  <a:srgbClr val="FFFFFF"/>
                </a:solidFill>
              </a:rPr>
              <a:t> (</a:t>
            </a:r>
            <a:r>
              <a:rPr lang="ru-RU" altLang="ru-RU" sz="2000" dirty="0" err="1">
                <a:solidFill>
                  <a:srgbClr val="FFFFFF"/>
                </a:solidFill>
              </a:rPr>
              <a:t>Dimidium</a:t>
            </a:r>
            <a:r>
              <a:rPr lang="ru-RU" altLang="ru-RU" sz="2000" dirty="0">
                <a:solidFill>
                  <a:srgbClr val="FFFFFF"/>
                </a:solidFill>
              </a:rPr>
              <a:t>)</a:t>
            </a:r>
          </a:p>
          <a:p>
            <a:pPr eaLnBrk="1" hangingPunct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FFFFFF"/>
                </a:solidFill>
              </a:rPr>
              <a:t> Однако еще в 1992 году надежнейшее обнаружение</a:t>
            </a:r>
            <a:br>
              <a:rPr lang="ru-RU" altLang="ru-RU" sz="2000" dirty="0">
                <a:solidFill>
                  <a:srgbClr val="FFFFFF"/>
                </a:solidFill>
              </a:rPr>
            </a:br>
            <a:r>
              <a:rPr lang="ru-RU" altLang="ru-RU" sz="2000" dirty="0">
                <a:solidFill>
                  <a:srgbClr val="FFFFFF"/>
                </a:solidFill>
              </a:rPr>
              <a:t>  планеты было сделано </a:t>
            </a:r>
            <a:r>
              <a:rPr lang="ru-RU" altLang="ru-RU" sz="2000" dirty="0" err="1">
                <a:solidFill>
                  <a:srgbClr val="FFFFFF"/>
                </a:solidFill>
              </a:rPr>
              <a:t>Вольцшаном</a:t>
            </a:r>
            <a:r>
              <a:rPr lang="ru-RU" altLang="ru-RU" sz="2000" dirty="0">
                <a:solidFill>
                  <a:srgbClr val="FFFFFF"/>
                </a:solidFill>
              </a:rPr>
              <a:t> и </a:t>
            </a:r>
            <a:r>
              <a:rPr lang="ru-RU" altLang="ru-RU" sz="2000" dirty="0" err="1">
                <a:solidFill>
                  <a:srgbClr val="FFFFFF"/>
                </a:solidFill>
              </a:rPr>
              <a:t>Фрейлом</a:t>
            </a:r>
            <a:r>
              <a:rPr lang="ru-RU" altLang="ru-RU" sz="2000" dirty="0">
                <a:solidFill>
                  <a:srgbClr val="FFFFFF"/>
                </a:solidFill>
              </a:rPr>
              <a:t>,</a:t>
            </a:r>
            <a:br>
              <a:rPr lang="ru-RU" altLang="ru-RU" sz="2000" dirty="0">
                <a:solidFill>
                  <a:srgbClr val="FFFFFF"/>
                </a:solidFill>
              </a:rPr>
            </a:br>
            <a:r>
              <a:rPr lang="ru-RU" altLang="ru-RU" sz="2000" dirty="0">
                <a:solidFill>
                  <a:srgbClr val="FFFFFF"/>
                </a:solidFill>
              </a:rPr>
              <a:t>  но вращалась она вокруг … </a:t>
            </a:r>
            <a:r>
              <a:rPr lang="ru-RU" altLang="ru-RU" sz="2000" dirty="0" err="1">
                <a:solidFill>
                  <a:srgbClr val="FFFFFF"/>
                </a:solidFill>
              </a:rPr>
              <a:t>радиопульсара</a:t>
            </a:r>
            <a:r>
              <a:rPr lang="ru-RU" altLang="ru-RU" sz="2000" dirty="0">
                <a:solidFill>
                  <a:srgbClr val="FFFFFF"/>
                </a:solidFill>
              </a:rPr>
              <a:t>!</a:t>
            </a:r>
          </a:p>
          <a:p>
            <a:pPr eaLnBrk="1" hangingPunct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FFFFFF"/>
                </a:solidFill>
              </a:rPr>
              <a:t> В 1988 году появилась работа </a:t>
            </a:r>
            <a:r>
              <a:rPr lang="ru-RU" altLang="ru-RU" sz="2000" dirty="0" err="1">
                <a:solidFill>
                  <a:srgbClr val="FFFFFF"/>
                </a:solidFill>
              </a:rPr>
              <a:t>Кэмпбелла</a:t>
            </a:r>
            <a:r>
              <a:rPr lang="ru-RU" altLang="ru-RU" sz="2000" dirty="0">
                <a:solidFill>
                  <a:srgbClr val="FFFFFF"/>
                </a:solidFill>
              </a:rPr>
              <a:t> и др.,</a:t>
            </a:r>
            <a:br>
              <a:rPr lang="ru-RU" altLang="ru-RU" sz="2000" dirty="0">
                <a:solidFill>
                  <a:srgbClr val="FFFFFF"/>
                </a:solidFill>
              </a:rPr>
            </a:br>
            <a:r>
              <a:rPr lang="ru-RU" altLang="ru-RU" sz="2000" dirty="0">
                <a:solidFill>
                  <a:srgbClr val="FFFFFF"/>
                </a:solidFill>
              </a:rPr>
              <a:t>   в которой говорилось о планетном кандидате,</a:t>
            </a:r>
            <a:br>
              <a:rPr lang="ru-RU" altLang="ru-RU" sz="2000" dirty="0">
                <a:solidFill>
                  <a:srgbClr val="FFFFFF"/>
                </a:solidFill>
              </a:rPr>
            </a:br>
            <a:r>
              <a:rPr lang="ru-RU" altLang="ru-RU" sz="2000" dirty="0">
                <a:solidFill>
                  <a:srgbClr val="FFFFFF"/>
                </a:solidFill>
              </a:rPr>
              <a:t>   но надежно подтвердить его удалось только в 2003 году.</a:t>
            </a:r>
          </a:p>
          <a:p>
            <a:pPr eaLnBrk="1" hangingPunct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FFFFFF"/>
                </a:solidFill>
              </a:rPr>
              <a:t> Наконец, в 1989 году Латам и др. открыли </a:t>
            </a:r>
          </a:p>
          <a:p>
            <a:pPr eaLnBrk="1" hangingPunct="1"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FFFFFF"/>
                </a:solidFill>
              </a:rPr>
              <a:t> спутник одной из звезд, у которого долгое время</a:t>
            </a:r>
          </a:p>
          <a:p>
            <a:pPr eaLnBrk="1" hangingPunct="1"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FFFFFF"/>
                </a:solidFill>
              </a:rPr>
              <a:t> масса была оценена недостаточно точно,</a:t>
            </a:r>
            <a:br>
              <a:rPr lang="ru-RU" altLang="ru-RU" sz="2000" dirty="0">
                <a:solidFill>
                  <a:srgbClr val="FFFFFF"/>
                </a:solidFill>
              </a:rPr>
            </a:br>
            <a:r>
              <a:rPr lang="ru-RU" altLang="ru-RU" sz="2000" dirty="0">
                <a:solidFill>
                  <a:srgbClr val="FFFFFF"/>
                </a:solidFill>
              </a:rPr>
              <a:t>  чтобы сказать, планета это или бурый карлик. </a:t>
            </a:r>
            <a:br>
              <a:rPr lang="ru-RU" altLang="ru-RU" sz="2000" dirty="0">
                <a:solidFill>
                  <a:srgbClr val="FFFFFF"/>
                </a:solidFill>
              </a:rPr>
            </a:br>
            <a:r>
              <a:rPr lang="ru-RU" altLang="ru-RU" sz="2000" dirty="0">
                <a:solidFill>
                  <a:srgbClr val="FFFFFF"/>
                </a:solidFill>
              </a:rPr>
              <a:t>  </a:t>
            </a:r>
            <a:r>
              <a:rPr lang="ru-RU" altLang="ru-RU" sz="2000" dirty="0">
                <a:solidFill>
                  <a:schemeClr val="tx1"/>
                </a:solidFill>
              </a:rPr>
              <a:t>Теперь мы знаем – что это бурый карлик</a:t>
            </a:r>
            <a:r>
              <a:rPr lang="en-US" altLang="ru-RU" sz="2000" dirty="0">
                <a:solidFill>
                  <a:schemeClr val="tx1"/>
                </a:solidFill>
              </a:rPr>
              <a:t> (</a:t>
            </a:r>
            <a:r>
              <a:rPr lang="ru-RU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1910.07835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ru-RU" altLang="ru-RU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276600" y="1538289"/>
            <a:ext cx="56388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57" y="3715475"/>
            <a:ext cx="4463143" cy="296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786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0696" y="5584809"/>
            <a:ext cx="3843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exoplanetarchive.ipac.caltech.edu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340B92-91DC-AB9B-F4A9-6763296D0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975" y="3310359"/>
            <a:ext cx="7517329" cy="3433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4E22CE-BA4E-37A3-DAFA-3EC3C596B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1" y="178586"/>
            <a:ext cx="9285164" cy="42680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1544E0-B3D2-0F21-950B-CB8503DF2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779" y="2185586"/>
            <a:ext cx="49530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BE4848-BF0B-4D0D-ADDC-245FB6AB8831}"/>
              </a:ext>
            </a:extLst>
          </p:cNvPr>
          <p:cNvSpPr txBox="1"/>
          <p:nvPr/>
        </p:nvSpPr>
        <p:spPr>
          <a:xfrm rot="16200000">
            <a:off x="-2863334" y="35068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2009.02321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9A71B2-D284-4491-8328-AE24D05B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133158"/>
            <a:ext cx="10001176" cy="65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5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587CA-DD66-424A-805C-C8A03BD7D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33" y="0"/>
            <a:ext cx="987878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F75BF7-F643-428D-B9D6-9C82AE7F22E8}"/>
              </a:ext>
            </a:extLst>
          </p:cNvPr>
          <p:cNvSpPr txBox="1"/>
          <p:nvPr/>
        </p:nvSpPr>
        <p:spPr>
          <a:xfrm rot="16200000">
            <a:off x="-2862369" y="362629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2005.14671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267F58-601A-439D-9176-B873140C4A4A}"/>
              </a:ext>
            </a:extLst>
          </p:cNvPr>
          <p:cNvSpPr txBox="1"/>
          <p:nvPr/>
        </p:nvSpPr>
        <p:spPr>
          <a:xfrm>
            <a:off x="10347767" y="544010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Kepler data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20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4D0DB2-D57E-4BAC-921C-6BC86DBC0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63" y="95807"/>
            <a:ext cx="11368673" cy="6666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62833-85CF-452E-9E2C-D85F1ADE2224}"/>
              </a:ext>
            </a:extLst>
          </p:cNvPr>
          <p:cNvSpPr txBox="1"/>
          <p:nvPr/>
        </p:nvSpPr>
        <p:spPr>
          <a:xfrm rot="16200000">
            <a:off x="-2820038" y="3530492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2010.14812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FB62D-ABC5-474E-9B4D-6BA2B5429168}"/>
              </a:ext>
            </a:extLst>
          </p:cNvPr>
          <p:cNvSpPr txBox="1"/>
          <p:nvPr/>
        </p:nvSpPr>
        <p:spPr>
          <a:xfrm rot="16200000">
            <a:off x="10440193" y="4907667"/>
            <a:ext cx="304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Kepler rocky planets. DR25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90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85725"/>
            <a:ext cx="11420475" cy="66865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-563924" y="4582481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1902.01417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17204" y="6125944"/>
            <a:ext cx="1682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FGK stars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Kepler DR25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97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43350</TotalTime>
  <Words>1090</Words>
  <Application>Microsoft Office PowerPoint</Application>
  <PresentationFormat>Широкоэкранный</PresentationFormat>
  <Paragraphs>107</Paragraphs>
  <Slides>27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Bookman Old Style</vt:lpstr>
      <vt:lpstr>Calibri</vt:lpstr>
      <vt:lpstr>Rockwell</vt:lpstr>
      <vt:lpstr>Times New Roman</vt:lpstr>
      <vt:lpstr>Damask</vt:lpstr>
      <vt:lpstr>Популяции экзопланет</vt:lpstr>
      <vt:lpstr>Что такое экзопланета?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Зависимость Свойств планет от их звезд</vt:lpstr>
      <vt:lpstr>Роль металличности</vt:lpstr>
      <vt:lpstr>Толстый и тонкий</vt:lpstr>
      <vt:lpstr>Данные Gaia и Kepler вместе</vt:lpstr>
      <vt:lpstr>Сравнение методов регистрации</vt:lpstr>
      <vt:lpstr>История спутников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откроем?</vt:lpstr>
      <vt:lpstr>ARIEL</vt:lpstr>
      <vt:lpstr>Презентация PowerPoint</vt:lpstr>
      <vt:lpstr>Презентация PowerPoint</vt:lpstr>
      <vt:lpstr>Презентация PowerPoint</vt:lpstr>
      <vt:lpstr>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Экзопланеты: введение</dc:title>
  <dc:creator>Sergei Popov</dc:creator>
  <cp:lastModifiedBy>Sergei Popov</cp:lastModifiedBy>
  <cp:revision>50</cp:revision>
  <dcterms:created xsi:type="dcterms:W3CDTF">2018-08-31T19:45:38Z</dcterms:created>
  <dcterms:modified xsi:type="dcterms:W3CDTF">2022-09-05T20:06:26Z</dcterms:modified>
</cp:coreProperties>
</file>