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2" r:id="rId9"/>
    <p:sldId id="263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4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4858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34859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92304-31EC-4084-AC61-56E05D96D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C8CE0-C952-4F62-BE71-DCC9A155B5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516A29-E4E9-4E6F-84B2-F402EDDFA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DE43E-B4BF-429D-8E2E-C0D8BCB7D5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6500B-46BB-421D-9DCF-4415CD893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35EDB-BC95-44F5-AE7B-4A654075D4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7F4A-A0FC-41F6-8FC5-BCDBAEAB45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B1BF4-C946-4727-B2B3-5880845E79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AEFB5-15AC-428E-87AE-F78B95AF9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8118B-6548-4F22-8A27-B76A80BF88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51BFF-0700-4F5B-83DD-0FA41416AA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3379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9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9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9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79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0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1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2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83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3383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83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3834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33835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33836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37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38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72172AE5-9390-43DC-98E0-4242AE5D8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5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Звёзды? Звёзды. Звёзды! Звёзды. Звёзды?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Сергей Попов</a:t>
            </a:r>
            <a:br>
              <a:rPr lang="ru-RU"/>
            </a:br>
            <a:r>
              <a:rPr lang="ru-RU"/>
              <a:t>(ГАИШ МГУ)</a:t>
            </a:r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1447800"/>
            <a:ext cx="7772400" cy="444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Эволюция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Эволюция звёзд</a:t>
            </a:r>
            <a:endParaRPr lang="en-US" smtClean="0"/>
          </a:p>
        </p:txBody>
      </p:sp>
      <p:pic>
        <p:nvPicPr>
          <p:cNvPr id="2355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28194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2800" y="1447800"/>
            <a:ext cx="25146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72200" y="1447800"/>
            <a:ext cx="2867025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212725" y="3998913"/>
            <a:ext cx="534511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Популяция </a:t>
            </a:r>
            <a:r>
              <a:rPr lang="en-US"/>
              <a:t>III</a:t>
            </a:r>
            <a:r>
              <a:rPr lang="ru-RU"/>
              <a:t> – самые первые звёзды</a:t>
            </a:r>
          </a:p>
          <a:p>
            <a:r>
              <a:rPr lang="ru-RU"/>
              <a:t>Популяция </a:t>
            </a:r>
            <a:r>
              <a:rPr lang="en-US"/>
              <a:t>II – </a:t>
            </a:r>
            <a:r>
              <a:rPr lang="ru-RU"/>
              <a:t>старые звёзды в Галактике</a:t>
            </a:r>
          </a:p>
          <a:p>
            <a:r>
              <a:rPr lang="ru-RU"/>
              <a:t>Популяция</a:t>
            </a:r>
            <a:r>
              <a:rPr lang="en-US"/>
              <a:t> I </a:t>
            </a:r>
            <a:r>
              <a:rPr lang="ru-RU"/>
              <a:t>– «современные» звёзды (Солнце)</a:t>
            </a:r>
            <a:r>
              <a:rPr lang="en-US"/>
              <a:t> </a:t>
            </a:r>
          </a:p>
        </p:txBody>
      </p:sp>
      <p:sp>
        <p:nvSpPr>
          <p:cNvPr id="55305" name="Text Box 9"/>
          <p:cNvSpPr txBox="1">
            <a:spLocks noChangeArrowheads="1"/>
          </p:cNvSpPr>
          <p:nvPr/>
        </p:nvSpPr>
        <p:spPr bwMode="auto">
          <a:xfrm>
            <a:off x="0" y="5410200"/>
            <a:ext cx="91424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4</a:t>
            </a:r>
            <a:r>
              <a:rPr lang="ru-RU" sz="2400"/>
              <a:t>: меняется состав звёзд, меняются звёзды, </a:t>
            </a:r>
            <a:br>
              <a:rPr lang="ru-RU" sz="2400"/>
            </a:br>
            <a:r>
              <a:rPr lang="ru-RU" sz="2400"/>
              <a:t>                                                                        меняется их судьба 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4" grpId="0"/>
      <p:bldP spid="5530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Крошки на пиру гигантов</a:t>
            </a:r>
            <a:endParaRPr lang="en-US"/>
          </a:p>
        </p:txBody>
      </p:sp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5486400" cy="390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65125" y="5602288"/>
            <a:ext cx="5668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5</a:t>
            </a:r>
            <a:r>
              <a:rPr lang="ru-RU" sz="2400"/>
              <a:t>: Мы все из звёздного вещества</a:t>
            </a:r>
            <a:endParaRPr lang="en-US" sz="2400"/>
          </a:p>
        </p:txBody>
      </p:sp>
      <p:sp>
        <p:nvSpPr>
          <p:cNvPr id="24580" name="Text Box 7"/>
          <p:cNvSpPr txBox="1">
            <a:spLocks noChangeArrowheads="1"/>
          </p:cNvSpPr>
          <p:nvPr/>
        </p:nvSpPr>
        <p:spPr bwMode="auto">
          <a:xfrm>
            <a:off x="6080125" y="1408113"/>
            <a:ext cx="31750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Химическая эволюция</a:t>
            </a:r>
          </a:p>
          <a:p>
            <a:r>
              <a:rPr lang="ru-RU"/>
              <a:t>приводит к тому, что</a:t>
            </a:r>
            <a:br>
              <a:rPr lang="ru-RU"/>
            </a:br>
            <a:r>
              <a:rPr lang="ru-RU"/>
              <a:t>тяжелых элементов</a:t>
            </a:r>
            <a:br>
              <a:rPr lang="ru-RU"/>
            </a:br>
            <a:r>
              <a:rPr lang="ru-RU"/>
              <a:t>становится все больше.</a:t>
            </a:r>
          </a:p>
          <a:p>
            <a:endParaRPr lang="ru-RU"/>
          </a:p>
          <a:p>
            <a:r>
              <a:rPr lang="ru-RU"/>
              <a:t>Поэтому у новых поколений</a:t>
            </a:r>
            <a:br>
              <a:rPr lang="ru-RU"/>
            </a:br>
            <a:r>
              <a:rPr lang="ru-RU"/>
              <a:t>звёзд другой состав.</a:t>
            </a:r>
          </a:p>
          <a:p>
            <a:endParaRPr lang="ru-RU"/>
          </a:p>
          <a:p>
            <a:r>
              <a:rPr lang="ru-RU"/>
              <a:t>Из «остатков» вещества </a:t>
            </a:r>
            <a:br>
              <a:rPr lang="ru-RU"/>
            </a:br>
            <a:r>
              <a:rPr lang="ru-RU"/>
              <a:t>при образовании звёзд</a:t>
            </a:r>
            <a:br>
              <a:rPr lang="ru-RU"/>
            </a:br>
            <a:r>
              <a:rPr lang="ru-RU"/>
              <a:t>могут образовываться</a:t>
            </a:r>
            <a:br>
              <a:rPr lang="ru-RU"/>
            </a:br>
            <a:r>
              <a:rPr lang="ru-RU"/>
              <a:t>планеты, а на планетах …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Звёзды? Звёзды. Звёзды! Звёзды. Звёзды?</a:t>
            </a:r>
            <a:endParaRPr lang="en-US" sz="4000" smtClean="0"/>
          </a:p>
        </p:txBody>
      </p:sp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593725" y="1712913"/>
            <a:ext cx="78359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Факт 1. Мы видим мир, потому что есть свет звёзд</a:t>
            </a:r>
          </a:p>
          <a:p>
            <a:endParaRPr lang="ru-RU"/>
          </a:p>
          <a:p>
            <a:r>
              <a:rPr lang="ru-RU"/>
              <a:t>Факт 2. Звёзды когда-то возникли</a:t>
            </a:r>
          </a:p>
          <a:p>
            <a:endParaRPr lang="ru-RU"/>
          </a:p>
          <a:p>
            <a:r>
              <a:rPr lang="ru-RU"/>
              <a:t>Факт 3. Звёзды образуются раньше галактик</a:t>
            </a:r>
          </a:p>
          <a:p>
            <a:endParaRPr lang="ru-RU"/>
          </a:p>
          <a:p>
            <a:r>
              <a:rPr lang="ru-RU"/>
              <a:t>Факт 4. Меняется состав звёзд, меняются звёзды,  меняется их судьба </a:t>
            </a:r>
          </a:p>
          <a:p>
            <a:endParaRPr lang="ru-RU"/>
          </a:p>
          <a:p>
            <a:r>
              <a:rPr lang="ru-RU"/>
              <a:t>Факт 5.</a:t>
            </a:r>
            <a:r>
              <a:rPr lang="en-US"/>
              <a:t> </a:t>
            </a:r>
            <a:r>
              <a:rPr lang="ru-RU"/>
              <a:t>Мы все из звёздного вещества</a:t>
            </a:r>
            <a:endParaRPr lang="en-US"/>
          </a:p>
          <a:p>
            <a:endParaRPr lang="en-US"/>
          </a:p>
        </p:txBody>
      </p:sp>
      <p:pic>
        <p:nvPicPr>
          <p:cNvPr id="2560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24600" y="4724400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4724400"/>
            <a:ext cx="1866900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724400"/>
            <a:ext cx="3362325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16"/>
          <p:cNvGrpSpPr>
            <a:grpSpLocks/>
          </p:cNvGrpSpPr>
          <p:nvPr/>
        </p:nvGrpSpPr>
        <p:grpSpPr bwMode="auto">
          <a:xfrm>
            <a:off x="3619500" y="2000250"/>
            <a:ext cx="1905000" cy="2857500"/>
            <a:chOff x="2280" y="1260"/>
            <a:chExt cx="1200" cy="1800"/>
          </a:xfrm>
        </p:grpSpPr>
        <p:pic>
          <p:nvPicPr>
            <p:cNvPr id="14347" name="Picture 7" descr="siluet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280" y="1260"/>
              <a:ext cx="1200" cy="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8" name="Text Box 12"/>
            <p:cNvSpPr txBox="1">
              <a:spLocks noChangeArrowheads="1"/>
            </p:cNvSpPr>
            <p:nvPr/>
          </p:nvSpPr>
          <p:spPr bwMode="auto">
            <a:xfrm>
              <a:off x="2688" y="1536"/>
              <a:ext cx="386" cy="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sz="4800" b="1"/>
                <a:t>Ч</a:t>
              </a:r>
              <a:endParaRPr lang="en-US" sz="4800" b="1"/>
            </a:p>
          </p:txBody>
        </p:sp>
      </p:grpSp>
      <p:grpSp>
        <p:nvGrpSpPr>
          <p:cNvPr id="19473" name="Group 17"/>
          <p:cNvGrpSpPr>
            <a:grpSpLocks/>
          </p:cNvGrpSpPr>
          <p:nvPr/>
        </p:nvGrpSpPr>
        <p:grpSpPr bwMode="auto">
          <a:xfrm>
            <a:off x="1828800" y="914400"/>
            <a:ext cx="5654675" cy="3706813"/>
            <a:chOff x="1152" y="576"/>
            <a:chExt cx="3562" cy="2335"/>
          </a:xfrm>
        </p:grpSpPr>
        <p:sp>
          <p:nvSpPr>
            <p:cNvPr id="19464" name="Text Box 8"/>
            <p:cNvSpPr txBox="1">
              <a:spLocks noChangeArrowheads="1"/>
            </p:cNvSpPr>
            <p:nvPr/>
          </p:nvSpPr>
          <p:spPr bwMode="auto">
            <a:xfrm rot="17310126">
              <a:off x="1240" y="2360"/>
              <a:ext cx="461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П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465" name="Text Box 9"/>
            <p:cNvSpPr txBox="1">
              <a:spLocks noChangeArrowheads="1"/>
            </p:cNvSpPr>
            <p:nvPr/>
          </p:nvSpPr>
          <p:spPr bwMode="auto">
            <a:xfrm rot="-3319758">
              <a:off x="1550" y="1665"/>
              <a:ext cx="415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У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466" name="Text Box 10"/>
            <p:cNvSpPr txBox="1">
              <a:spLocks noChangeArrowheads="1"/>
            </p:cNvSpPr>
            <p:nvPr/>
          </p:nvSpPr>
          <p:spPr bwMode="auto">
            <a:xfrm rot="-3157478">
              <a:off x="1861" y="971"/>
              <a:ext cx="46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С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467" name="Text Box 11"/>
            <p:cNvSpPr txBox="1">
              <a:spLocks noChangeArrowheads="1"/>
            </p:cNvSpPr>
            <p:nvPr/>
          </p:nvSpPr>
          <p:spPr bwMode="auto">
            <a:xfrm>
              <a:off x="2688" y="576"/>
              <a:ext cx="409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469" name="Text Box 13"/>
            <p:cNvSpPr txBox="1">
              <a:spLocks noChangeArrowheads="1"/>
            </p:cNvSpPr>
            <p:nvPr/>
          </p:nvSpPr>
          <p:spPr bwMode="auto">
            <a:xfrm rot="1725745">
              <a:off x="3312" y="960"/>
              <a:ext cx="489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О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470" name="Text Box 14"/>
            <p:cNvSpPr txBox="1">
              <a:spLocks noChangeArrowheads="1"/>
            </p:cNvSpPr>
            <p:nvPr/>
          </p:nvSpPr>
          <p:spPr bwMode="auto">
            <a:xfrm rot="2864214">
              <a:off x="3858" y="1662"/>
              <a:ext cx="409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Т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9471" name="Text Box 15"/>
            <p:cNvSpPr txBox="1">
              <a:spLocks noChangeArrowheads="1"/>
            </p:cNvSpPr>
            <p:nvPr/>
          </p:nvSpPr>
          <p:spPr bwMode="auto">
            <a:xfrm rot="3860639">
              <a:off x="4166" y="2361"/>
              <a:ext cx="463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6000" b="1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А</a:t>
              </a:r>
              <a:endPara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Oval 5"/>
          <p:cNvSpPr>
            <a:spLocks noChangeArrowheads="1"/>
          </p:cNvSpPr>
          <p:nvPr/>
        </p:nvSpPr>
        <p:spPr bwMode="auto">
          <a:xfrm>
            <a:off x="4419600" y="2895600"/>
            <a:ext cx="838200" cy="838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/>
              <a:t>&gt;99.9%</a:t>
            </a:r>
            <a:br>
              <a:rPr lang="en-US"/>
            </a:br>
            <a:r>
              <a:rPr lang="ru-RU"/>
              <a:t>массы</a:t>
            </a:r>
            <a:endParaRPr lang="en-US"/>
          </a:p>
        </p:txBody>
      </p:sp>
      <p:sp>
        <p:nvSpPr>
          <p:cNvPr id="15362" name="Oval 7"/>
          <p:cNvSpPr>
            <a:spLocks noChangeArrowheads="1"/>
          </p:cNvSpPr>
          <p:nvPr/>
        </p:nvSpPr>
        <p:spPr bwMode="auto">
          <a:xfrm>
            <a:off x="1066800" y="0"/>
            <a:ext cx="7543800" cy="6858000"/>
          </a:xfrm>
          <a:prstGeom prst="ellips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3" name="Line 8"/>
          <p:cNvSpPr>
            <a:spLocks noChangeShapeType="1"/>
          </p:cNvSpPr>
          <p:nvPr/>
        </p:nvSpPr>
        <p:spPr bwMode="auto">
          <a:xfrm>
            <a:off x="4114800" y="26670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4" name="Line 9"/>
          <p:cNvSpPr>
            <a:spLocks noChangeShapeType="1"/>
          </p:cNvSpPr>
          <p:nvPr/>
        </p:nvSpPr>
        <p:spPr bwMode="auto">
          <a:xfrm flipH="1" flipV="1">
            <a:off x="5105400" y="3581400"/>
            <a:ext cx="3810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5" name="Line 10"/>
          <p:cNvSpPr>
            <a:spLocks noChangeShapeType="1"/>
          </p:cNvSpPr>
          <p:nvPr/>
        </p:nvSpPr>
        <p:spPr bwMode="auto">
          <a:xfrm flipV="1">
            <a:off x="7162800" y="1371600"/>
            <a:ext cx="6858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6" name="Line 11"/>
          <p:cNvSpPr>
            <a:spLocks noChangeShapeType="1"/>
          </p:cNvSpPr>
          <p:nvPr/>
        </p:nvSpPr>
        <p:spPr bwMode="auto">
          <a:xfrm flipH="1">
            <a:off x="1676400" y="4724400"/>
            <a:ext cx="914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67" name="Text Box 12"/>
          <p:cNvSpPr txBox="1">
            <a:spLocks noChangeArrowheads="1"/>
          </p:cNvSpPr>
          <p:nvPr/>
        </p:nvSpPr>
        <p:spPr bwMode="auto">
          <a:xfrm>
            <a:off x="2422525" y="4837113"/>
            <a:ext cx="25765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Размер атома </a:t>
            </a:r>
            <a:r>
              <a:rPr lang="en-US"/>
              <a:t>~10</a:t>
            </a:r>
            <a:r>
              <a:rPr lang="en-US" baseline="30000"/>
              <a:t>-1</a:t>
            </a:r>
            <a:r>
              <a:rPr lang="ru-RU" baseline="30000"/>
              <a:t>0</a:t>
            </a:r>
            <a:r>
              <a:rPr lang="en-US"/>
              <a:t> </a:t>
            </a:r>
            <a:r>
              <a:rPr lang="ru-RU"/>
              <a:t>м</a:t>
            </a:r>
            <a:endParaRPr lang="en-US"/>
          </a:p>
        </p:txBody>
      </p:sp>
      <p:sp>
        <p:nvSpPr>
          <p:cNvPr id="15368" name="Text Box 13"/>
          <p:cNvSpPr txBox="1">
            <a:spLocks noChangeArrowheads="1"/>
          </p:cNvSpPr>
          <p:nvPr/>
        </p:nvSpPr>
        <p:spPr bwMode="auto">
          <a:xfrm>
            <a:off x="5334000" y="2971800"/>
            <a:ext cx="244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Размер ядра </a:t>
            </a:r>
            <a:r>
              <a:rPr lang="en-US"/>
              <a:t>~10</a:t>
            </a:r>
            <a:r>
              <a:rPr lang="en-US" baseline="30000"/>
              <a:t>-1</a:t>
            </a:r>
            <a:r>
              <a:rPr lang="ru-RU" baseline="30000"/>
              <a:t>4</a:t>
            </a:r>
            <a:r>
              <a:rPr lang="en-US"/>
              <a:t> </a:t>
            </a:r>
            <a:r>
              <a:rPr lang="ru-RU"/>
              <a:t>м</a:t>
            </a:r>
            <a:endParaRPr lang="en-US"/>
          </a:p>
        </p:txBody>
      </p:sp>
      <p:sp>
        <p:nvSpPr>
          <p:cNvPr id="15369" name="Text Box 14"/>
          <p:cNvSpPr txBox="1">
            <a:spLocks noChangeArrowheads="1"/>
          </p:cNvSpPr>
          <p:nvPr/>
        </p:nvSpPr>
        <p:spPr bwMode="auto">
          <a:xfrm>
            <a:off x="2803525" y="1179513"/>
            <a:ext cx="37973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Объем человека </a:t>
            </a:r>
            <a:r>
              <a:rPr lang="en-US"/>
              <a:t>&lt;100 </a:t>
            </a:r>
            <a:r>
              <a:rPr lang="ru-RU"/>
              <a:t>литров</a:t>
            </a:r>
            <a:br>
              <a:rPr lang="ru-RU"/>
            </a:br>
            <a:r>
              <a:rPr lang="ru-RU"/>
              <a:t>Объем ядер атомов </a:t>
            </a:r>
            <a:r>
              <a:rPr lang="en-US"/>
              <a:t>&lt;10</a:t>
            </a:r>
            <a:r>
              <a:rPr lang="en-US" baseline="30000"/>
              <a:t>-11</a:t>
            </a:r>
            <a:r>
              <a:rPr lang="en-US"/>
              <a:t> </a:t>
            </a:r>
            <a:r>
              <a:rPr lang="ru-RU"/>
              <a:t>литров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92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609600" y="2514600"/>
            <a:ext cx="8040688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600" b="1"/>
              <a:t>V</a:t>
            </a:r>
            <a:r>
              <a:rPr lang="ru-RU" sz="6600" b="1" baseline="-25000"/>
              <a:t>звёзд</a:t>
            </a:r>
            <a:r>
              <a:rPr lang="en-US" sz="6600" b="1"/>
              <a:t>&lt;10</a:t>
            </a:r>
            <a:r>
              <a:rPr lang="en-US" sz="6600" b="1" baseline="30000"/>
              <a:t>-30</a:t>
            </a:r>
            <a:r>
              <a:rPr lang="en-US" sz="6600" b="1"/>
              <a:t>V</a:t>
            </a:r>
            <a:r>
              <a:rPr lang="ru-RU" sz="6600" b="1" baseline="-25000"/>
              <a:t>вселенная</a:t>
            </a:r>
            <a:endParaRPr lang="en-US" sz="6600" b="1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Галактики и звёзды</a:t>
            </a:r>
            <a:endParaRPr lang="en-US" smtClean="0"/>
          </a:p>
        </p:txBody>
      </p:sp>
      <p:pic>
        <p:nvPicPr>
          <p:cNvPr id="1741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524000"/>
            <a:ext cx="64770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Свет звёзд</a:t>
            </a:r>
            <a:endParaRPr lang="en-US" smtClean="0"/>
          </a:p>
        </p:txBody>
      </p:sp>
      <p:pic>
        <p:nvPicPr>
          <p:cNvPr id="184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600200"/>
            <a:ext cx="23717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15240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438400"/>
            <a:ext cx="2628900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685800" y="4572000"/>
            <a:ext cx="749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1</a:t>
            </a:r>
            <a:r>
              <a:rPr lang="ru-RU" sz="2400"/>
              <a:t>: Мы видим мир, потому что есть свет звёзд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/>
              <a:t>Парадокс Ольберса</a:t>
            </a:r>
            <a:endParaRPr lang="en-US"/>
          </a:p>
        </p:txBody>
      </p:sp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371600"/>
            <a:ext cx="39624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4708525" y="1331913"/>
            <a:ext cx="45037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Значит, звёзды где-то «заканчиваются».</a:t>
            </a:r>
            <a:endParaRPr lang="en-US"/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800600" y="2057400"/>
            <a:ext cx="27162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Мы смотрим в прошлое</a:t>
            </a:r>
            <a:endParaRPr lang="en-US"/>
          </a:p>
        </p:txBody>
      </p:sp>
      <p:sp>
        <p:nvSpPr>
          <p:cNvPr id="51208" name="Text Box 8"/>
          <p:cNvSpPr txBox="1">
            <a:spLocks noChangeArrowheads="1"/>
          </p:cNvSpPr>
          <p:nvPr/>
        </p:nvSpPr>
        <p:spPr bwMode="auto">
          <a:xfrm>
            <a:off x="288925" y="5373688"/>
            <a:ext cx="5048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2</a:t>
            </a:r>
            <a:r>
              <a:rPr lang="ru-RU"/>
              <a:t>: </a:t>
            </a:r>
            <a:r>
              <a:rPr lang="ru-RU" sz="2400"/>
              <a:t>Звёзды когда-то возникли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Образование звёзд</a:t>
            </a:r>
            <a:endParaRPr lang="en-US" smtClean="0"/>
          </a:p>
        </p:txBody>
      </p:sp>
      <p:pic>
        <p:nvPicPr>
          <p:cNvPr id="2048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447800"/>
            <a:ext cx="33337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600200"/>
            <a:ext cx="20955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4098925" y="3922713"/>
            <a:ext cx="4449763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Мы видим звёзды разных возрастов.</a:t>
            </a:r>
            <a:br>
              <a:rPr lang="ru-RU"/>
            </a:br>
            <a:r>
              <a:rPr lang="ru-RU"/>
              <a:t>В том числе и молодые и только-только</a:t>
            </a:r>
            <a:br>
              <a:rPr lang="ru-RU"/>
            </a:br>
            <a:r>
              <a:rPr lang="ru-RU"/>
              <a:t>образующиеся на наших глазах.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Первые звёзды</a:t>
            </a:r>
            <a:endParaRPr lang="en-US" smtClean="0"/>
          </a:p>
        </p:txBody>
      </p:sp>
      <p:pic>
        <p:nvPicPr>
          <p:cNvPr id="2150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295400"/>
            <a:ext cx="47625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1295400" y="6096000"/>
            <a:ext cx="6657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ФАКТ 3</a:t>
            </a:r>
            <a:r>
              <a:rPr lang="ru-RU" sz="2400"/>
              <a:t>: Звёзды образуются раньше галактик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/>
    </p:bldLst>
  </p:timing>
</p:sld>
</file>

<file path=ppt/theme/theme1.xml><?xml version="1.0" encoding="utf-8"?>
<a:theme xmlns:a="http://schemas.openxmlformats.org/drawingml/2006/main" name="Лучи">
  <a:themeElements>
    <a:clrScheme name="Лучи 3">
      <a:dk1>
        <a:srgbClr val="3F4873"/>
      </a:dk1>
      <a:lt1>
        <a:srgbClr val="FFFFFF"/>
      </a:lt1>
      <a:dk2>
        <a:srgbClr val="4F598D"/>
      </a:dk2>
      <a:lt2>
        <a:srgbClr val="CCECFF"/>
      </a:lt2>
      <a:accent1>
        <a:srgbClr val="0099CC"/>
      </a:accent1>
      <a:accent2>
        <a:srgbClr val="4C8470"/>
      </a:accent2>
      <a:accent3>
        <a:srgbClr val="B2B5C5"/>
      </a:accent3>
      <a:accent4>
        <a:srgbClr val="DADADA"/>
      </a:accent4>
      <a:accent5>
        <a:srgbClr val="AACAE2"/>
      </a:accent5>
      <a:accent6>
        <a:srgbClr val="447765"/>
      </a:accent6>
      <a:hlink>
        <a:srgbClr val="99CC00"/>
      </a:hlink>
      <a:folHlink>
        <a:srgbClr val="96A4C8"/>
      </a:folHlink>
    </a:clrScheme>
    <a:fontScheme name="Луч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Лучи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Лучи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431</TotalTime>
  <Words>211</Words>
  <Application>Microsoft Office PowerPoint</Application>
  <PresentationFormat>On-screen Show (4:3)</PresentationFormat>
  <Paragraphs>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Шаблон оформления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Wingdings</vt:lpstr>
      <vt:lpstr>Calibri</vt:lpstr>
      <vt:lpstr>Лучи</vt:lpstr>
      <vt:lpstr>Лучи</vt:lpstr>
      <vt:lpstr>Звёзды? Звёзды. Звёзды! Звёзды. Звёзды?</vt:lpstr>
      <vt:lpstr>Слайд 2</vt:lpstr>
      <vt:lpstr>Слайд 3</vt:lpstr>
      <vt:lpstr>Слайд 4</vt:lpstr>
      <vt:lpstr>Галактики и звёзды</vt:lpstr>
      <vt:lpstr>Свет звёзд</vt:lpstr>
      <vt:lpstr>Парадокс Ольберса</vt:lpstr>
      <vt:lpstr>Образование звёзд</vt:lpstr>
      <vt:lpstr>Первые звёзды</vt:lpstr>
      <vt:lpstr>Эволюция</vt:lpstr>
      <vt:lpstr>Эволюция звёзд</vt:lpstr>
      <vt:lpstr>Крошки на пиру гигантов</vt:lpstr>
      <vt:lpstr>Звёзды? Звёзды. Звёзды! Звёзды. Звёзды?</vt:lpstr>
    </vt:vector>
  </TitlesOfParts>
  <Company>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Звезды? Звезды. Звезды! Звезды. Звезды?</dc:title>
  <dc:creator>sternberg pk</dc:creator>
  <cp:lastModifiedBy>sternberg pk</cp:lastModifiedBy>
  <cp:revision>17</cp:revision>
  <dcterms:created xsi:type="dcterms:W3CDTF">2011-02-12T11:26:19Z</dcterms:created>
  <dcterms:modified xsi:type="dcterms:W3CDTF">2011-02-20T09:47:25Z</dcterms:modified>
</cp:coreProperties>
</file>