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2EEE5-FA48-4918-930C-34ECCFA4044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4A90F-D815-40BD-AA82-961C203E4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752BAB-5055-42A0-8D6A-B073311E296F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77718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8A2DE5-25CE-41B4-BA5F-924EEAA4A479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/>
              <a:t>1212.1716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69905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/>
              <a:t>http://www.nature.com/news/quantum-bounce-could-make-black-holes-explode-1.15573</a:t>
            </a:r>
            <a:r>
              <a:rPr lang="ru-RU" altLang="ru-RU" smtClean="0"/>
              <a:t>  важная статья</a:t>
            </a:r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47E201-80E8-4A89-A40D-72FB73AD64FF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41313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3DFA23-E865-40E7-9337-31509E0DEC78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https://cosmologyandtime.files.wordpress.com/2014/12/d5106st2.jpg</a:t>
            </a:r>
          </a:p>
        </p:txBody>
      </p:sp>
    </p:spTree>
    <p:extLst>
      <p:ext uri="{BB962C8B-B14F-4D97-AF65-F5344CB8AC3E}">
        <p14:creationId xmlns:p14="http://schemas.microsoft.com/office/powerpoint/2010/main" val="310559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62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45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84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608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45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72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31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37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99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2168" y="1676400"/>
            <a:ext cx="5592233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2168" y="3963989"/>
            <a:ext cx="5592233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5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5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13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2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9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0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25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4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7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BCC12E0-E4E9-49E8-BC3E-F823D780B2FA}" type="datetimeFigureOut">
              <a:rPr lang="ru-RU" smtClean="0"/>
              <a:t>17.03.2019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8D51503-F360-4DC9-9F0A-76BCDFA31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55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Sergei\Documents\presentations\popular\frb\0000-0609.avi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7429" y="2207005"/>
            <a:ext cx="9144000" cy="1641490"/>
          </a:xfrm>
        </p:spPr>
        <p:txBody>
          <a:bodyPr>
            <a:normAutofit/>
          </a:bodyPr>
          <a:lstStyle/>
          <a:p>
            <a:r>
              <a:rPr lang="ru-RU" sz="8800" dirty="0" smtClean="0"/>
              <a:t>Быстрые </a:t>
            </a:r>
            <a:r>
              <a:rPr lang="ru-RU" sz="8800" dirty="0" err="1" smtClean="0"/>
              <a:t>радиовсплески</a:t>
            </a:r>
            <a:endParaRPr lang="ru-RU" sz="8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С.Б. Попов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8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847850" y="44451"/>
            <a:ext cx="7886700" cy="1325563"/>
          </a:xfrm>
        </p:spPr>
        <p:txBody>
          <a:bodyPr/>
          <a:lstStyle/>
          <a:p>
            <a:r>
              <a:rPr lang="ru-RU" altLang="ru-RU" sz="4000"/>
              <a:t>Миллисекундные радиовсплески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9339264" y="6491288"/>
            <a:ext cx="13287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zh-CN"/>
              <a:t>1307.1628 </a:t>
            </a:r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1125538"/>
            <a:ext cx="4146550" cy="535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692275" y="1052513"/>
            <a:ext cx="47879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В 2007 г. был обнаружен первый всплеск.</a:t>
            </a:r>
            <a:br>
              <a:rPr lang="ru-RU" altLang="ru-RU"/>
            </a:br>
            <a:r>
              <a:rPr lang="ru-RU" altLang="ru-RU"/>
              <a:t>Но пока он был один – были сомнения.</a:t>
            </a:r>
            <a:br>
              <a:rPr lang="ru-RU" altLang="ru-RU"/>
            </a:br>
            <a:r>
              <a:rPr lang="ru-RU" altLang="ru-RU"/>
              <a:t>В 2012 – еще один, но сомнения остались.</a:t>
            </a:r>
          </a:p>
          <a:p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В 2013 – сомнения долой! Еще четыре!</a:t>
            </a:r>
            <a:endParaRPr lang="en-US" altLang="ru-RU"/>
          </a:p>
          <a:p>
            <a:r>
              <a:rPr lang="en-US" altLang="ru-RU"/>
              <a:t/>
            </a:r>
            <a:br>
              <a:rPr lang="en-US" altLang="ru-RU"/>
            </a:br>
            <a:r>
              <a:rPr lang="ru-RU" altLang="ru-RU"/>
              <a:t>Темп </a:t>
            </a:r>
            <a:r>
              <a:rPr lang="en-US" altLang="ru-RU"/>
              <a:t>~</a:t>
            </a:r>
            <a:r>
              <a:rPr lang="ru-RU" altLang="ru-RU"/>
              <a:t> неск. тысяч в день на всем небе.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Это явно новый класс событий,</a:t>
            </a:r>
            <a:br>
              <a:rPr lang="ru-RU" altLang="ru-RU"/>
            </a:br>
            <a:r>
              <a:rPr lang="ru-RU" altLang="ru-RU"/>
              <a:t>происхождение которых неизвестно:</a:t>
            </a:r>
            <a:br>
              <a:rPr lang="ru-RU" altLang="ru-RU"/>
            </a:br>
            <a:endParaRPr lang="ru-RU" altLang="ru-RU"/>
          </a:p>
          <a:p>
            <a:pPr>
              <a:buFontTx/>
              <a:buChar char="-"/>
            </a:pPr>
            <a:r>
              <a:rPr lang="ru-RU" altLang="ru-RU"/>
              <a:t> магнитары</a:t>
            </a:r>
            <a:br>
              <a:rPr lang="ru-RU" altLang="ru-RU"/>
            </a:br>
            <a:r>
              <a:rPr lang="ru-RU" altLang="ru-RU"/>
              <a:t>- гамма-всплески</a:t>
            </a:r>
          </a:p>
          <a:p>
            <a:pPr>
              <a:buFontTx/>
              <a:buChar char="-"/>
            </a:pPr>
            <a:r>
              <a:rPr lang="ru-RU" altLang="ru-RU"/>
              <a:t> слияния нейтронных звезд</a:t>
            </a:r>
          </a:p>
          <a:p>
            <a:r>
              <a:rPr lang="ru-RU" altLang="ru-RU"/>
              <a:t>- сверхновые</a:t>
            </a:r>
            <a:br>
              <a:rPr lang="ru-RU" altLang="ru-RU"/>
            </a:br>
            <a:r>
              <a:rPr lang="ru-RU" altLang="ru-RU"/>
              <a:t>- слияния белых карликов</a:t>
            </a:r>
            <a:br>
              <a:rPr lang="ru-RU" altLang="ru-RU"/>
            </a:br>
            <a:r>
              <a:rPr lang="ru-RU" altLang="ru-RU"/>
              <a:t>- массивные нейтронные звезды</a:t>
            </a:r>
            <a:br>
              <a:rPr lang="ru-RU" altLang="ru-RU"/>
            </a:br>
            <a:r>
              <a:rPr lang="ru-RU" altLang="ru-RU"/>
              <a:t>- вспышки на обычных звездах (?)</a:t>
            </a:r>
          </a:p>
        </p:txBody>
      </p:sp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1557339" y="6211888"/>
            <a:ext cx="3870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Появилось устоявшееся название</a:t>
            </a:r>
            <a:br>
              <a:rPr lang="ru-RU" altLang="ru-RU"/>
            </a:br>
            <a:r>
              <a:rPr lang="en-US" altLang="ru-RU"/>
              <a:t>Fast Radio Bursts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8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3"/>
          <p:cNvSpPr>
            <a:spLocks noGrp="1"/>
          </p:cNvSpPr>
          <p:nvPr>
            <p:ph type="title"/>
          </p:nvPr>
        </p:nvSpPr>
        <p:spPr>
          <a:xfrm>
            <a:off x="1817688" y="6985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altLang="ru-RU" smtClean="0"/>
              <a:t>Перитоны – микроволновки!</a:t>
            </a:r>
          </a:p>
        </p:txBody>
      </p:sp>
      <p:pic>
        <p:nvPicPr>
          <p:cNvPr id="28675" name="Picture 2" descr="https://encrypted-tbn3.gstatic.com/images?q=tbn:ANd9GcTGve1g08HAiqpdqMC1NvOeJpxxqxuMfRyzry0OlgM9l0LHlG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3357564"/>
            <a:ext cx="47783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Mystery of peryton reception at Australian observatory solved: It's from microwave ov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303338"/>
            <a:ext cx="762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Прямоугольник 4"/>
          <p:cNvSpPr>
            <a:spLocks noChangeArrowheads="1"/>
          </p:cNvSpPr>
          <p:nvPr/>
        </p:nvSpPr>
        <p:spPr bwMode="auto">
          <a:xfrm rot="-5400000">
            <a:off x="945356" y="1785144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1504.02165</a:t>
            </a:r>
          </a:p>
        </p:txBody>
      </p:sp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6743701" y="3357563"/>
            <a:ext cx="40751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Исследование показало, что </a:t>
            </a:r>
            <a:br>
              <a:rPr lang="ru-RU" altLang="ru-RU"/>
            </a:br>
            <a:r>
              <a:rPr lang="ru-RU" altLang="ru-RU"/>
              <a:t>перитоны возникают при</a:t>
            </a:r>
            <a:br>
              <a:rPr lang="ru-RU" altLang="ru-RU"/>
            </a:br>
            <a:r>
              <a:rPr lang="ru-RU" altLang="ru-RU"/>
              <a:t>преждевременном открытии</a:t>
            </a:r>
            <a:br>
              <a:rPr lang="ru-RU" altLang="ru-RU"/>
            </a:br>
            <a:r>
              <a:rPr lang="ru-RU" altLang="ru-RU"/>
              <a:t>дверцы микроволновки, если</a:t>
            </a:r>
            <a:br>
              <a:rPr lang="ru-RU" altLang="ru-RU"/>
            </a:br>
            <a:r>
              <a:rPr lang="ru-RU" altLang="ru-RU"/>
              <a:t>телескоп находится в некотором</a:t>
            </a:r>
            <a:br>
              <a:rPr lang="ru-RU" altLang="ru-RU"/>
            </a:br>
            <a:r>
              <a:rPr lang="ru-RU" altLang="ru-RU"/>
              <a:t>особом положении.</a:t>
            </a:r>
            <a:br>
              <a:rPr lang="ru-RU" altLang="ru-RU"/>
            </a:br>
            <a:r>
              <a:rPr lang="ru-RU" altLang="ru-RU"/>
              <a:t>Идентификация источника этих</a:t>
            </a:r>
            <a:br>
              <a:rPr lang="ru-RU" altLang="ru-RU"/>
            </a:br>
            <a:r>
              <a:rPr lang="ru-RU" altLang="ru-RU"/>
              <a:t>помех сделала еще более</a:t>
            </a:r>
            <a:br>
              <a:rPr lang="ru-RU" altLang="ru-RU"/>
            </a:br>
            <a:r>
              <a:rPr lang="ru-RU" altLang="ru-RU"/>
              <a:t>надежным представление о том,</a:t>
            </a:r>
            <a:br>
              <a:rPr lang="ru-RU" altLang="ru-RU"/>
            </a:br>
            <a:r>
              <a:rPr lang="ru-RU" altLang="ru-RU"/>
              <a:t>что сами быстрые радиовсплески – </a:t>
            </a:r>
            <a:br>
              <a:rPr lang="ru-RU" altLang="ru-RU"/>
            </a:br>
            <a:r>
              <a:rPr lang="ru-RU" altLang="ru-RU"/>
              <a:t>это реальный астрономический </a:t>
            </a:r>
            <a:br>
              <a:rPr lang="ru-RU" altLang="ru-RU"/>
            </a:br>
            <a:r>
              <a:rPr lang="ru-RU" altLang="ru-RU"/>
              <a:t>феномен.</a:t>
            </a:r>
          </a:p>
        </p:txBody>
      </p:sp>
    </p:spTree>
    <p:extLst>
      <p:ext uri="{BB962C8B-B14F-4D97-AF65-F5344CB8AC3E}">
        <p14:creationId xmlns:p14="http://schemas.microsoft.com/office/powerpoint/2010/main" val="9836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208213" y="41276"/>
            <a:ext cx="7886700" cy="1325563"/>
          </a:xfrm>
        </p:spPr>
        <p:txBody>
          <a:bodyPr/>
          <a:lstStyle/>
          <a:p>
            <a:r>
              <a:rPr lang="ru-RU" altLang="ru-RU" smtClean="0"/>
              <a:t>Радиотранзиенты</a:t>
            </a:r>
          </a:p>
        </p:txBody>
      </p:sp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 rot="-5400000">
            <a:off x="407194" y="5371306"/>
            <a:ext cx="260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1507.00729, 1411.1067</a:t>
            </a:r>
          </a:p>
        </p:txBody>
      </p:sp>
      <p:pic>
        <p:nvPicPr>
          <p:cNvPr id="2970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987425"/>
            <a:ext cx="8191500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98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>
          <a:xfrm>
            <a:off x="148683" y="-176213"/>
            <a:ext cx="12043317" cy="1325563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Первый всплеск в реальном времени</a:t>
            </a:r>
          </a:p>
        </p:txBody>
      </p:sp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676278" y="4719641"/>
            <a:ext cx="25177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Отсутствие данные </a:t>
            </a:r>
          </a:p>
          <a:p>
            <a:r>
              <a:rPr lang="ru-RU" altLang="ru-RU" dirty="0"/>
              <a:t>в других </a:t>
            </a:r>
            <a:r>
              <a:rPr lang="ru-RU" altLang="ru-RU" dirty="0" smtClean="0"/>
              <a:t>диапазонах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закрывает модель </a:t>
            </a:r>
          </a:p>
          <a:p>
            <a:r>
              <a:rPr lang="ru-RU" altLang="ru-RU" dirty="0"/>
              <a:t>с близкой сверхновой</a:t>
            </a:r>
            <a:br>
              <a:rPr lang="ru-RU" altLang="ru-RU" dirty="0"/>
            </a:br>
            <a:r>
              <a:rPr lang="ru-RU" altLang="ru-RU" dirty="0"/>
              <a:t>и с длинным </a:t>
            </a:r>
          </a:p>
          <a:p>
            <a:r>
              <a:rPr lang="ru-RU" altLang="ru-RU" dirty="0"/>
              <a:t>гамма-всплеском.</a:t>
            </a:r>
          </a:p>
        </p:txBody>
      </p:sp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 rot="-5400000">
            <a:off x="-279397" y="1601787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1412.0342</a:t>
            </a:r>
          </a:p>
        </p:txBody>
      </p:sp>
      <p:pic>
        <p:nvPicPr>
          <p:cNvPr id="3072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8" y="952484"/>
            <a:ext cx="4439226" cy="345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91" y="3389972"/>
            <a:ext cx="6431572" cy="327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03839" y="908051"/>
            <a:ext cx="5502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В мае 2014 года впервые удалось увидеть</a:t>
            </a:r>
            <a:br>
              <a:rPr lang="ru-RU" altLang="ru-RU"/>
            </a:br>
            <a:r>
              <a:rPr lang="ru-RU" altLang="ru-RU"/>
              <a:t>быстрый радиовсплеск в реальном времени.</a:t>
            </a:r>
            <a:br>
              <a:rPr lang="ru-RU" altLang="ru-RU"/>
            </a:br>
            <a:r>
              <a:rPr lang="ru-RU" altLang="ru-RU"/>
              <a:t>Т.е., он был обнаружен непосредственно</a:t>
            </a:r>
            <a:br>
              <a:rPr lang="ru-RU" altLang="ru-RU"/>
            </a:br>
            <a:r>
              <a:rPr lang="ru-RU" altLang="ru-RU"/>
              <a:t>при наблюдениях, а не найден в архиве.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Это позволило запустить программу наблюдений</a:t>
            </a:r>
            <a:br>
              <a:rPr lang="ru-RU" altLang="ru-RU"/>
            </a:br>
            <a:r>
              <a:rPr lang="ru-RU" altLang="ru-RU"/>
              <a:t>в других диапазонах спектра.</a:t>
            </a:r>
            <a:br>
              <a:rPr lang="ru-RU" altLang="ru-RU"/>
            </a:br>
            <a:r>
              <a:rPr lang="ru-RU" altLang="ru-RU"/>
              <a:t>К сожалению, ничего не было найдено.</a:t>
            </a:r>
          </a:p>
        </p:txBody>
      </p:sp>
    </p:spTree>
    <p:extLst>
      <p:ext uri="{BB962C8B-B14F-4D97-AF65-F5344CB8AC3E}">
        <p14:creationId xmlns:p14="http://schemas.microsoft.com/office/powerpoint/2010/main" val="6173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2063750" y="17463"/>
            <a:ext cx="7886700" cy="1325562"/>
          </a:xfrm>
        </p:spPr>
        <p:txBody>
          <a:bodyPr/>
          <a:lstStyle/>
          <a:p>
            <a:r>
              <a:rPr lang="ru-RU" altLang="ru-RU" smtClean="0"/>
              <a:t>Локализация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046288" y="1023939"/>
            <a:ext cx="6038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Радиус области неопределенности </a:t>
            </a:r>
            <a:r>
              <a:rPr lang="en-US" altLang="ru-RU"/>
              <a:t>~</a:t>
            </a:r>
            <a:r>
              <a:rPr lang="ru-RU" altLang="ru-RU"/>
              <a:t>10 угловых минут</a:t>
            </a:r>
          </a:p>
        </p:txBody>
      </p:sp>
      <p:sp>
        <p:nvSpPr>
          <p:cNvPr id="35844" name="AutoShape 5" descr="Image result for parkes beam size on the sk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35845" name="Picture 7" descr="http://www.atnf.csiro.au/research/multibeam/instrument/beam_conf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2" y="1484314"/>
            <a:ext cx="6172923" cy="44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http://i.space.com/images/i/000/002/841/original/070927_magellanic_cloud_02.jpg?12922663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02" y="1484314"/>
            <a:ext cx="4673832" cy="510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"/>
          <p:cNvSpPr txBox="1">
            <a:spLocks noChangeArrowheads="1"/>
          </p:cNvSpPr>
          <p:nvPr/>
        </p:nvSpPr>
        <p:spPr bwMode="auto">
          <a:xfrm>
            <a:off x="1775619" y="6246140"/>
            <a:ext cx="4646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Обычно БРВ виден только в одном </a:t>
            </a:r>
            <a:r>
              <a:rPr lang="ru-RU" altLang="ru-RU" dirty="0" err="1"/>
              <a:t>биме</a:t>
            </a:r>
            <a:r>
              <a:rPr lang="ru-RU" alt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192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719408" y="-254659"/>
            <a:ext cx="7886700" cy="1325563"/>
          </a:xfrm>
        </p:spPr>
        <p:txBody>
          <a:bodyPr/>
          <a:lstStyle/>
          <a:p>
            <a:r>
              <a:rPr lang="ru-RU" altLang="ru-RU" dirty="0" smtClean="0"/>
              <a:t>Повторные всплески</a:t>
            </a:r>
          </a:p>
        </p:txBody>
      </p:sp>
      <p:pic>
        <p:nvPicPr>
          <p:cNvPr id="5427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2" y="111126"/>
            <a:ext cx="4543425" cy="66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Прямоугольник 3"/>
          <p:cNvSpPr>
            <a:spLocks noChangeArrowheads="1"/>
          </p:cNvSpPr>
          <p:nvPr/>
        </p:nvSpPr>
        <p:spPr bwMode="auto">
          <a:xfrm rot="-5400000">
            <a:off x="6585551" y="5900739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1603.00581</a:t>
            </a:r>
          </a:p>
        </p:txBody>
      </p:sp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1703388" y="908050"/>
            <a:ext cx="4324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Впервые удалось увидеть</a:t>
            </a:r>
            <a:br>
              <a:rPr lang="ru-RU" altLang="ru-RU"/>
            </a:br>
            <a:r>
              <a:rPr lang="ru-RU" altLang="ru-RU"/>
              <a:t>повторные всплески от </a:t>
            </a:r>
            <a:r>
              <a:rPr lang="en-US" altLang="ru-RU"/>
              <a:t>FRB 121102.</a:t>
            </a: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Наблюдения на Арэсибо.</a:t>
            </a:r>
            <a:endParaRPr lang="en-US" altLang="ru-RU"/>
          </a:p>
          <a:p>
            <a:endParaRPr lang="en-US" altLang="ru-RU"/>
          </a:p>
          <a:p>
            <a:r>
              <a:rPr lang="en-US" altLang="ru-RU"/>
              <a:t>10 </a:t>
            </a:r>
            <a:r>
              <a:rPr lang="ru-RU" altLang="ru-RU"/>
              <a:t>событий.</a:t>
            </a:r>
            <a:br>
              <a:rPr lang="ru-RU" altLang="ru-RU"/>
            </a:br>
            <a:r>
              <a:rPr lang="ru-RU" altLang="ru-RU"/>
              <a:t>Темп </a:t>
            </a:r>
            <a:r>
              <a:rPr lang="en-US" altLang="ru-RU"/>
              <a:t>~</a:t>
            </a:r>
            <a:r>
              <a:rPr lang="ru-RU" altLang="ru-RU"/>
              <a:t> 3</a:t>
            </a:r>
            <a:r>
              <a:rPr lang="en-US" altLang="ru-RU"/>
              <a:t>/</a:t>
            </a:r>
            <a:r>
              <a:rPr lang="ru-RU" altLang="ru-RU"/>
              <a:t>час</a:t>
            </a:r>
            <a:br>
              <a:rPr lang="ru-RU" altLang="ru-RU"/>
            </a:br>
            <a:r>
              <a:rPr lang="ru-RU" altLang="ru-RU"/>
              <a:t>Всплески слабые </a:t>
            </a:r>
            <a:r>
              <a:rPr lang="en-US" altLang="ru-RU"/>
              <a:t>(&lt;0.0</a:t>
            </a:r>
            <a:r>
              <a:rPr lang="ru-RU" altLang="ru-RU"/>
              <a:t>2</a:t>
            </a:r>
            <a:r>
              <a:rPr lang="en-US" altLang="ru-RU"/>
              <a:t>-0.</a:t>
            </a:r>
            <a:r>
              <a:rPr lang="ru-RU" altLang="ru-RU"/>
              <a:t>3</a:t>
            </a:r>
            <a:r>
              <a:rPr lang="en-US" altLang="ru-RU"/>
              <a:t> </a:t>
            </a:r>
            <a:r>
              <a:rPr lang="ru-RU" altLang="ru-RU"/>
              <a:t>Ян)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Некоторые из всплесков имеют </a:t>
            </a:r>
            <a:br>
              <a:rPr lang="ru-RU" altLang="ru-RU"/>
            </a:br>
            <a:r>
              <a:rPr lang="ru-RU" altLang="ru-RU"/>
              <a:t>двойную структуру.</a:t>
            </a:r>
            <a:br>
              <a:rPr lang="ru-RU" altLang="ru-RU"/>
            </a:br>
            <a:endParaRPr lang="ru-RU" altLang="ru-RU"/>
          </a:p>
          <a:p>
            <a:r>
              <a:rPr lang="ru-RU" altLang="ru-RU"/>
              <a:t>Переменный спектр.</a:t>
            </a:r>
          </a:p>
          <a:p>
            <a:endParaRPr lang="ru-RU" altLang="ru-RU"/>
          </a:p>
          <a:p>
            <a:r>
              <a:rPr lang="ru-RU" altLang="ru-RU"/>
              <a:t>Это может быть уникальный источник,</a:t>
            </a:r>
            <a:br>
              <a:rPr lang="ru-RU" altLang="ru-RU"/>
            </a:br>
            <a:r>
              <a:rPr lang="ru-RU" altLang="ru-RU"/>
              <a:t>т.е. он может не быть типичным</a:t>
            </a:r>
            <a:br>
              <a:rPr lang="ru-RU" altLang="ru-RU"/>
            </a:br>
            <a:r>
              <a:rPr lang="ru-RU" altLang="ru-RU"/>
              <a:t>представителем популяции </a:t>
            </a:r>
            <a:r>
              <a:rPr lang="en-US" altLang="ru-RU"/>
              <a:t>FRBs.</a:t>
            </a:r>
            <a:endParaRPr lang="ru-RU" altLang="ru-RU"/>
          </a:p>
        </p:txBody>
      </p:sp>
      <p:pic>
        <p:nvPicPr>
          <p:cNvPr id="542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789614"/>
            <a:ext cx="25146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9" y="6148389"/>
            <a:ext cx="20288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130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2079432" y="-26762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ru-RU" dirty="0" smtClean="0"/>
              <a:t>VLA, Arecibo</a:t>
            </a:r>
            <a:r>
              <a:rPr lang="ru-RU" altLang="ru-RU" dirty="0" smtClean="0"/>
              <a:t>  и все-все-все</a:t>
            </a:r>
          </a:p>
        </p:txBody>
      </p:sp>
      <p:sp>
        <p:nvSpPr>
          <p:cNvPr id="59395" name="Прямоугольник 2"/>
          <p:cNvSpPr>
            <a:spLocks noChangeArrowheads="1"/>
          </p:cNvSpPr>
          <p:nvPr/>
        </p:nvSpPr>
        <p:spPr bwMode="auto">
          <a:xfrm rot="-5400000">
            <a:off x="1007269" y="4953794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1705.07553</a:t>
            </a:r>
          </a:p>
        </p:txBody>
      </p:sp>
      <p:pic>
        <p:nvPicPr>
          <p:cNvPr id="5939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862014"/>
            <a:ext cx="871855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1893888" y="6165851"/>
            <a:ext cx="7626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Темп всплесков – раз в несколько часов. Но они могут идти пачками.</a:t>
            </a:r>
            <a:br>
              <a:rPr lang="ru-RU" altLang="ru-RU"/>
            </a:br>
            <a:r>
              <a:rPr lang="ru-RU" altLang="ru-RU"/>
              <a:t>Одновременная регистрация на </a:t>
            </a:r>
            <a:r>
              <a:rPr lang="en-US" altLang="ru-RU"/>
              <a:t>VLA </a:t>
            </a:r>
            <a:r>
              <a:rPr lang="ru-RU" altLang="ru-RU"/>
              <a:t> и Аресибо.</a:t>
            </a:r>
          </a:p>
        </p:txBody>
      </p:sp>
    </p:spTree>
    <p:extLst>
      <p:ext uri="{BB962C8B-B14F-4D97-AF65-F5344CB8AC3E}">
        <p14:creationId xmlns:p14="http://schemas.microsoft.com/office/powerpoint/2010/main" val="2181280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90" y="3608393"/>
            <a:ext cx="3183249" cy="315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Заголовок 1"/>
          <p:cNvSpPr>
            <a:spLocks noGrp="1"/>
          </p:cNvSpPr>
          <p:nvPr>
            <p:ph type="title"/>
          </p:nvPr>
        </p:nvSpPr>
        <p:spPr>
          <a:xfrm>
            <a:off x="2097204" y="-238919"/>
            <a:ext cx="7886700" cy="1325563"/>
          </a:xfrm>
        </p:spPr>
        <p:txBody>
          <a:bodyPr/>
          <a:lstStyle/>
          <a:p>
            <a:r>
              <a:rPr lang="ru-RU" altLang="ru-RU" dirty="0" smtClean="0"/>
              <a:t>Галактика </a:t>
            </a:r>
            <a:r>
              <a:rPr lang="en-US" altLang="ru-RU" dirty="0" smtClean="0"/>
              <a:t>FRB</a:t>
            </a:r>
            <a:endParaRPr lang="ru-RU" altLang="ru-RU" dirty="0" smtClean="0"/>
          </a:p>
        </p:txBody>
      </p:sp>
      <p:sp>
        <p:nvSpPr>
          <p:cNvPr id="40964" name="Прямоугольник 2"/>
          <p:cNvSpPr>
            <a:spLocks noChangeArrowheads="1"/>
          </p:cNvSpPr>
          <p:nvPr/>
        </p:nvSpPr>
        <p:spPr bwMode="auto">
          <a:xfrm>
            <a:off x="8113713" y="6489700"/>
            <a:ext cx="407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1701.010</a:t>
            </a:r>
            <a:r>
              <a:rPr lang="en-US" altLang="ru-RU" dirty="0"/>
              <a:t>98, 1701.01099, 1701.01100</a:t>
            </a:r>
            <a:endParaRPr lang="ru-RU" altLang="ru-RU" dirty="0"/>
          </a:p>
        </p:txBody>
      </p:sp>
      <p:pic>
        <p:nvPicPr>
          <p:cNvPr id="4096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9" y="908050"/>
            <a:ext cx="2841780" cy="28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4"/>
          <p:cNvSpPr txBox="1">
            <a:spLocks noChangeArrowheads="1"/>
          </p:cNvSpPr>
          <p:nvPr/>
        </p:nvSpPr>
        <p:spPr bwMode="auto">
          <a:xfrm>
            <a:off x="6309694" y="858912"/>
            <a:ext cx="52847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Для повторного источника </a:t>
            </a:r>
            <a:r>
              <a:rPr lang="en-US" altLang="ru-RU" dirty="0"/>
              <a:t>FRB 121102</a:t>
            </a:r>
            <a:r>
              <a:rPr lang="ru-RU" altLang="ru-RU" dirty="0"/>
              <a:t> удалось</a:t>
            </a:r>
            <a:br>
              <a:rPr lang="ru-RU" altLang="ru-RU" dirty="0"/>
            </a:br>
            <a:r>
              <a:rPr lang="ru-RU" altLang="ru-RU" dirty="0"/>
              <a:t>отождествить материнскую галактику.</a:t>
            </a:r>
            <a:br>
              <a:rPr lang="ru-RU" altLang="ru-RU" dirty="0"/>
            </a:br>
            <a:r>
              <a:rPr lang="ru-RU" altLang="ru-RU" dirty="0"/>
              <a:t>Это карликовая галактика с высоким темпом </a:t>
            </a:r>
          </a:p>
          <a:p>
            <a:r>
              <a:rPr lang="ru-RU" altLang="ru-RU" dirty="0"/>
              <a:t>Звездообразования на </a:t>
            </a:r>
            <a:r>
              <a:rPr lang="en-US" altLang="ru-RU" dirty="0"/>
              <a:t>z~0.2 </a:t>
            </a:r>
            <a:r>
              <a:rPr lang="ru-RU" altLang="ru-RU" dirty="0"/>
              <a:t>(1 </a:t>
            </a:r>
            <a:r>
              <a:rPr lang="ru-RU" altLang="ru-RU" dirty="0" err="1"/>
              <a:t>Гпк</a:t>
            </a:r>
            <a:r>
              <a:rPr lang="ru-RU" altLang="ru-RU" dirty="0"/>
              <a:t>).</a:t>
            </a:r>
          </a:p>
        </p:txBody>
      </p:sp>
      <p:pic>
        <p:nvPicPr>
          <p:cNvPr id="4096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2" y="2230607"/>
            <a:ext cx="3305251" cy="290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014" y="3763308"/>
            <a:ext cx="4908553" cy="272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451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45327" y="0"/>
            <a:ext cx="12054468" cy="1325563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Излучения </a:t>
            </a:r>
            <a:r>
              <a:rPr lang="en-US" altLang="ru-RU" dirty="0" smtClean="0"/>
              <a:t>H-alpha</a:t>
            </a:r>
            <a:r>
              <a:rPr lang="ru-RU" altLang="ru-RU" dirty="0" smtClean="0"/>
              <a:t> в галактике </a:t>
            </a:r>
            <a:r>
              <a:rPr lang="en-US" altLang="ru-RU" dirty="0" smtClean="0"/>
              <a:t>FRB 121102</a:t>
            </a:r>
            <a:endParaRPr lang="ru-RU" altLang="ru-RU" dirty="0" smtClean="0"/>
          </a:p>
        </p:txBody>
      </p:sp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 rot="-5400000">
            <a:off x="961231" y="3118644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1705.04693</a:t>
            </a:r>
          </a:p>
        </p:txBody>
      </p:sp>
      <p:pic>
        <p:nvPicPr>
          <p:cNvPr id="4198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115902"/>
            <a:ext cx="4650395" cy="288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1847851" y="4005263"/>
            <a:ext cx="51911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Изображение на Кеке. </a:t>
            </a:r>
            <a:br>
              <a:rPr lang="ru-RU" altLang="ru-RU"/>
            </a:br>
            <a:r>
              <a:rPr lang="ru-RU" altLang="ru-RU"/>
              <a:t>Прямоугольники показывают области,</a:t>
            </a:r>
            <a:br>
              <a:rPr lang="ru-RU" altLang="ru-RU"/>
            </a:br>
            <a:r>
              <a:rPr lang="ru-RU" altLang="ru-RU"/>
              <a:t>наблюдавшиеся на Субару.</a:t>
            </a:r>
          </a:p>
          <a:p>
            <a:endParaRPr lang="ru-RU" altLang="ru-RU"/>
          </a:p>
          <a:p>
            <a:r>
              <a:rPr lang="ru-RU" altLang="ru-RU"/>
              <a:t>Совпадение положения </a:t>
            </a:r>
            <a:r>
              <a:rPr lang="en-US" altLang="ru-RU"/>
              <a:t>FRB</a:t>
            </a:r>
            <a:r>
              <a:rPr lang="ru-RU" altLang="ru-RU"/>
              <a:t> с</a:t>
            </a:r>
            <a:br>
              <a:rPr lang="ru-RU" altLang="ru-RU"/>
            </a:br>
            <a:r>
              <a:rPr lang="ru-RU" altLang="ru-RU"/>
              <a:t>областью </a:t>
            </a:r>
            <a:r>
              <a:rPr lang="en-US" altLang="ru-RU"/>
              <a:t>H-alpha</a:t>
            </a:r>
            <a:r>
              <a:rPr lang="ru-RU" altLang="ru-RU"/>
              <a:t> говорит в пользу</a:t>
            </a:r>
            <a:br>
              <a:rPr lang="ru-RU" altLang="ru-RU"/>
            </a:br>
            <a:r>
              <a:rPr lang="ru-RU" altLang="ru-RU"/>
              <a:t>моделей с молодыми нейтронными звездами.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Область </a:t>
            </a:r>
            <a:r>
              <a:rPr lang="en-US" altLang="ru-RU"/>
              <a:t>H-alpha</a:t>
            </a:r>
            <a:r>
              <a:rPr lang="ru-RU" altLang="ru-RU"/>
              <a:t> может давать большой вклад</a:t>
            </a:r>
            <a:br>
              <a:rPr lang="ru-RU" altLang="ru-RU"/>
            </a:br>
            <a:r>
              <a:rPr lang="ru-RU" altLang="ru-RU"/>
              <a:t>в наблюдаемую меру дисперсии источника.</a:t>
            </a:r>
          </a:p>
        </p:txBody>
      </p:sp>
      <p:pic>
        <p:nvPicPr>
          <p:cNvPr id="4199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4" y="1114141"/>
            <a:ext cx="3322831" cy="567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17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6345"/>
            <a:ext cx="10515600" cy="1325563"/>
          </a:xfrm>
        </p:spPr>
        <p:txBody>
          <a:bodyPr/>
          <a:lstStyle/>
          <a:p>
            <a:r>
              <a:rPr lang="ru-RU" dirty="0" smtClean="0"/>
              <a:t>Каталог быстрых </a:t>
            </a:r>
            <a:r>
              <a:rPr lang="ru-RU" dirty="0" err="1" smtClean="0"/>
              <a:t>радиовсплесков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383858" y="5675300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http://frbcat.org/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52" y="1226634"/>
            <a:ext cx="8560749" cy="55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5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1873" y="35718"/>
            <a:ext cx="11980127" cy="1325563"/>
          </a:xfrm>
        </p:spPr>
        <p:txBody>
          <a:bodyPr>
            <a:normAutofit fontScale="90000"/>
          </a:bodyPr>
          <a:lstStyle/>
          <a:p>
            <a:r>
              <a:rPr lang="en-US" altLang="ru-RU" dirty="0" smtClean="0"/>
              <a:t>RRATs – </a:t>
            </a:r>
            <a:r>
              <a:rPr lang="ru-RU" altLang="ru-RU" dirty="0" smtClean="0"/>
              <a:t>Вращающиеся </a:t>
            </a:r>
            <a:r>
              <a:rPr lang="ru-RU" altLang="ru-RU" dirty="0" err="1" smtClean="0"/>
              <a:t>радиотранзиенты</a:t>
            </a:r>
            <a:endParaRPr lang="ru-RU" altLang="ru-RU" dirty="0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8975725" y="6237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0244" name="Picture 5" descr="RRATsPulse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201738"/>
            <a:ext cx="231457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RRATs Pu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579019"/>
            <a:ext cx="23145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9067800" y="5957888"/>
            <a:ext cx="24415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Открыты в 2006 году,</a:t>
            </a:r>
            <a:br>
              <a:rPr lang="ru-RU" altLang="ru-RU" dirty="0"/>
            </a:br>
            <a:r>
              <a:rPr lang="ru-RU" altLang="ru-RU" dirty="0"/>
              <a:t>см. </a:t>
            </a:r>
            <a:r>
              <a:rPr lang="en-US" altLang="ru-RU" dirty="0" err="1"/>
              <a:t>astro-ph</a:t>
            </a:r>
            <a:r>
              <a:rPr lang="en-US" altLang="ru-RU" dirty="0"/>
              <a:t>/0511587</a:t>
            </a:r>
            <a:r>
              <a:rPr lang="ru-RU" altLang="ru-RU" dirty="0"/>
              <a:t>.</a:t>
            </a:r>
          </a:p>
        </p:txBody>
      </p:sp>
      <p:sp>
        <p:nvSpPr>
          <p:cNvPr id="10247" name="TextBox 1"/>
          <p:cNvSpPr txBox="1">
            <a:spLocks noChangeArrowheads="1"/>
          </p:cNvSpPr>
          <p:nvPr/>
        </p:nvSpPr>
        <p:spPr bwMode="auto">
          <a:xfrm>
            <a:off x="1838557" y="5818981"/>
            <a:ext cx="6248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Миллисекундные </a:t>
            </a:r>
            <a:r>
              <a:rPr lang="ru-RU" altLang="ru-RU" dirty="0" err="1"/>
              <a:t>радиовсплески</a:t>
            </a:r>
            <a:r>
              <a:rPr lang="ru-RU" altLang="ru-RU" dirty="0"/>
              <a:t> нейтронных звезд.</a:t>
            </a:r>
            <a:br>
              <a:rPr lang="ru-RU" altLang="ru-RU" dirty="0"/>
            </a:br>
            <a:r>
              <a:rPr lang="ru-RU" altLang="ru-RU" dirty="0"/>
              <a:t>Удалось измерить период вращения и его производную.</a:t>
            </a:r>
            <a:br>
              <a:rPr lang="ru-RU" altLang="ru-RU" dirty="0"/>
            </a:br>
            <a:r>
              <a:rPr lang="ru-RU" altLang="ru-RU" dirty="0"/>
              <a:t>Причины всплесков не известны до сих пор.</a:t>
            </a:r>
          </a:p>
        </p:txBody>
      </p:sp>
      <p:pic>
        <p:nvPicPr>
          <p:cNvPr id="10248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17" y="1227466"/>
            <a:ext cx="61722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Гипотезы, гипотезы …</a:t>
            </a:r>
          </a:p>
        </p:txBody>
      </p: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1827214" y="1360488"/>
            <a:ext cx="7800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Сейчас известно более 20 всплесков. </a:t>
            </a:r>
            <a:br>
              <a:rPr lang="ru-RU" altLang="ru-RU"/>
            </a:br>
            <a:r>
              <a:rPr lang="ru-RU" altLang="ru-RU"/>
              <a:t>Для их объяснения придумано около 20 существенно разных моделей!</a:t>
            </a: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1682751" y="2297113"/>
            <a:ext cx="43402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/>
              <a:t>Магнитары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Космические струны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Первичные черные дыры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Сверхновая в системе с пульсаром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Слияние нейтронных звезд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Слияние белых карликов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Супрамассивные нейтрон. звезды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Вспышки обычных звезд</a:t>
            </a:r>
            <a:endParaRPr lang="en-US" altLang="ru-RU"/>
          </a:p>
          <a:p>
            <a:pPr eaLnBrk="1" hangingPunct="1">
              <a:buFontTx/>
              <a:buAutoNum type="arabicPeriod"/>
            </a:pPr>
            <a:r>
              <a:rPr lang="ru-RU" altLang="ru-RU"/>
              <a:t>Коллапс нейтронной звезды в дыру</a:t>
            </a:r>
          </a:p>
          <a:p>
            <a:pPr eaLnBrk="1" hangingPunct="1">
              <a:buFontTx/>
              <a:buAutoNum type="arabicPeriod"/>
            </a:pPr>
            <a:endParaRPr lang="ru-RU" altLang="ru-RU"/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6035676" y="2349500"/>
            <a:ext cx="473392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1</a:t>
            </a:r>
            <a:r>
              <a:rPr lang="en-US" altLang="ru-RU"/>
              <a:t>0</a:t>
            </a:r>
            <a:r>
              <a:rPr lang="ru-RU" altLang="ru-RU"/>
              <a:t>. Батарея черной дыры</a:t>
            </a:r>
            <a:endParaRPr lang="en-US" altLang="ru-RU"/>
          </a:p>
          <a:p>
            <a:pPr eaLnBrk="1" hangingPunct="1"/>
            <a:r>
              <a:rPr lang="ru-RU" altLang="ru-RU"/>
              <a:t>1</a:t>
            </a:r>
            <a:r>
              <a:rPr lang="en-US" altLang="ru-RU"/>
              <a:t>1</a:t>
            </a:r>
            <a:r>
              <a:rPr lang="ru-RU" altLang="ru-RU"/>
              <a:t>. МГД процессы на компаньоне</a:t>
            </a:r>
            <a:br>
              <a:rPr lang="ru-RU" altLang="ru-RU"/>
            </a:br>
            <a:r>
              <a:rPr lang="ru-RU" altLang="ru-RU"/>
              <a:t>      в тесной двойной системе</a:t>
            </a:r>
          </a:p>
          <a:p>
            <a:pPr eaLnBrk="1" hangingPunct="1"/>
            <a:r>
              <a:rPr lang="ru-RU" altLang="ru-RU"/>
              <a:t>1</a:t>
            </a:r>
            <a:r>
              <a:rPr lang="en-US" altLang="ru-RU"/>
              <a:t>2</a:t>
            </a:r>
            <a:r>
              <a:rPr lang="ru-RU" altLang="ru-RU"/>
              <a:t>. Белые дыры</a:t>
            </a:r>
          </a:p>
          <a:p>
            <a:pPr eaLnBrk="1" hangingPunct="1"/>
            <a:r>
              <a:rPr lang="ru-RU" altLang="ru-RU"/>
              <a:t>1</a:t>
            </a:r>
            <a:r>
              <a:rPr lang="en-US" altLang="ru-RU"/>
              <a:t>3</a:t>
            </a:r>
            <a:r>
              <a:rPr lang="ru-RU" altLang="ru-RU"/>
              <a:t>. Сверхгигантские импульсы пульсаров</a:t>
            </a:r>
          </a:p>
          <a:p>
            <a:pPr eaLnBrk="1" hangingPunct="1"/>
            <a:r>
              <a:rPr lang="ru-RU" altLang="ru-RU"/>
              <a:t>1</a:t>
            </a:r>
            <a:r>
              <a:rPr lang="en-US" altLang="ru-RU"/>
              <a:t>4</a:t>
            </a:r>
            <a:r>
              <a:rPr lang="ru-RU" altLang="ru-RU"/>
              <a:t>. Аксионные звезды и тп.</a:t>
            </a:r>
          </a:p>
          <a:p>
            <a:pPr eaLnBrk="1" hangingPunct="1"/>
            <a:r>
              <a:rPr lang="ru-RU" altLang="ru-RU"/>
              <a:t>1</a:t>
            </a:r>
            <a:r>
              <a:rPr lang="en-US" altLang="ru-RU"/>
              <a:t>5</a:t>
            </a:r>
            <a:r>
              <a:rPr lang="ru-RU" altLang="ru-RU"/>
              <a:t>. Деконфайнмент</a:t>
            </a:r>
          </a:p>
          <a:p>
            <a:pPr eaLnBrk="1" hangingPunct="1"/>
            <a:r>
              <a:rPr lang="ru-RU" altLang="ru-RU"/>
              <a:t>1</a:t>
            </a:r>
            <a:r>
              <a:rPr lang="en-US" altLang="ru-RU"/>
              <a:t>6</a:t>
            </a:r>
            <a:r>
              <a:rPr lang="ru-RU" altLang="ru-RU"/>
              <a:t>. Падение астероидов и тп. на нейтр.зв.</a:t>
            </a:r>
          </a:p>
          <a:p>
            <a:pPr eaLnBrk="1" hangingPunct="1"/>
            <a:r>
              <a:rPr lang="ru-RU" altLang="ru-RU"/>
              <a:t>17. Миллисекундный магнитар</a:t>
            </a:r>
            <a:br>
              <a:rPr lang="ru-RU" altLang="ru-RU"/>
            </a:br>
            <a:r>
              <a:rPr lang="ru-RU" altLang="ru-RU"/>
              <a:t>18. Джеты</a:t>
            </a:r>
            <a:br>
              <a:rPr lang="ru-RU" altLang="ru-RU"/>
            </a:br>
            <a:r>
              <a:rPr lang="ru-RU" altLang="ru-RU"/>
              <a:t>19. Заряженные черные дыры 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1827213" y="5537201"/>
            <a:ext cx="71993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При этом многие упомянутые гипотезы имеют разные варианты,</a:t>
            </a:r>
            <a:br>
              <a:rPr lang="ru-RU" altLang="ru-RU"/>
            </a:br>
            <a:r>
              <a:rPr lang="ru-RU" altLang="ru-RU"/>
              <a:t>существенно отличающиеся друг от друга. 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Сейчас публикуется примерно 1-2 статьи в неделю на тему БРВ. </a:t>
            </a:r>
          </a:p>
        </p:txBody>
      </p:sp>
    </p:spTree>
    <p:extLst>
      <p:ext uri="{BB962C8B-B14F-4D97-AF65-F5344CB8AC3E}">
        <p14:creationId xmlns:p14="http://schemas.microsoft.com/office/powerpoint/2010/main" val="19394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1293541" y="1"/>
            <a:ext cx="9150660" cy="1325563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Нейтронные звезды и экзотика</a:t>
            </a:r>
          </a:p>
        </p:txBody>
      </p:sp>
      <p:grpSp>
        <p:nvGrpSpPr>
          <p:cNvPr id="86019" name="Группа 6"/>
          <p:cNvGrpSpPr>
            <a:grpSpLocks/>
          </p:cNvGrpSpPr>
          <p:nvPr/>
        </p:nvGrpSpPr>
        <p:grpSpPr bwMode="auto">
          <a:xfrm>
            <a:off x="1992314" y="1292225"/>
            <a:ext cx="1150937" cy="1079500"/>
            <a:chOff x="467544" y="1291689"/>
            <a:chExt cx="1152128" cy="1080120"/>
          </a:xfrm>
        </p:grpSpPr>
        <p:sp>
          <p:nvSpPr>
            <p:cNvPr id="3" name="Овал 2"/>
            <p:cNvSpPr/>
            <p:nvPr/>
          </p:nvSpPr>
          <p:spPr>
            <a:xfrm>
              <a:off x="467544" y="1291689"/>
              <a:ext cx="1152128" cy="10801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 flipV="1">
              <a:off x="1044402" y="1456884"/>
              <a:ext cx="406821" cy="4209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029" name="TextBox 5"/>
            <p:cNvSpPr txBox="1">
              <a:spLocks noChangeArrowheads="1"/>
            </p:cNvSpPr>
            <p:nvPr/>
          </p:nvSpPr>
          <p:spPr bwMode="auto">
            <a:xfrm>
              <a:off x="895899" y="1387847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/>
                <a:t>R</a:t>
              </a:r>
              <a:endParaRPr lang="ru-RU" altLang="ru-RU"/>
            </a:p>
          </p:txBody>
        </p:sp>
      </p:grpSp>
      <p:sp>
        <p:nvSpPr>
          <p:cNvPr id="86020" name="TextBox 7"/>
          <p:cNvSpPr txBox="1">
            <a:spLocks noChangeArrowheads="1"/>
          </p:cNvSpPr>
          <p:nvPr/>
        </p:nvSpPr>
        <p:spPr bwMode="auto">
          <a:xfrm>
            <a:off x="3575051" y="1196975"/>
            <a:ext cx="53768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 </a:t>
            </a:r>
            <a:r>
              <a:rPr lang="ru-RU" altLang="ru-RU"/>
              <a:t>У нейтронной звезды масса порядка солнечной</a:t>
            </a:r>
            <a:br>
              <a:rPr lang="ru-RU" altLang="ru-RU"/>
            </a:br>
            <a:r>
              <a:rPr lang="ru-RU" altLang="ru-RU"/>
              <a:t>и радиус порядка 10 км. </a:t>
            </a:r>
            <a:br>
              <a:rPr lang="ru-RU" altLang="ru-RU"/>
            </a:br>
            <a:r>
              <a:rPr lang="ru-RU" altLang="ru-RU"/>
              <a:t>Это дает скорость падения </a:t>
            </a:r>
            <a:r>
              <a:rPr lang="en-US" altLang="ru-RU"/>
              <a:t>v=(2GM/R)</a:t>
            </a:r>
            <a:r>
              <a:rPr lang="en-US" altLang="ru-RU" baseline="30000"/>
              <a:t>1/2</a:t>
            </a:r>
            <a:r>
              <a:rPr lang="en-US" altLang="ru-RU"/>
              <a:t> ~0.5 c</a:t>
            </a:r>
            <a:br>
              <a:rPr lang="en-US" altLang="ru-RU"/>
            </a:br>
            <a:r>
              <a:rPr lang="ru-RU" altLang="ru-RU"/>
              <a:t>Время падения </a:t>
            </a:r>
            <a:r>
              <a:rPr lang="en-US" altLang="ru-RU"/>
              <a:t>t=R/v&lt; 0.1 msec</a:t>
            </a:r>
            <a:br>
              <a:rPr lang="en-US" altLang="ru-RU"/>
            </a:br>
            <a:r>
              <a:rPr lang="ru-RU" altLang="ru-RU"/>
              <a:t>Поэтому легко получать короткие события</a:t>
            </a:r>
            <a:r>
              <a:rPr lang="en-US" altLang="ru-RU"/>
              <a:t>.</a:t>
            </a: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То же самое для черных дыр.</a:t>
            </a:r>
          </a:p>
        </p:txBody>
      </p:sp>
      <p:sp>
        <p:nvSpPr>
          <p:cNvPr id="86021" name="TextBox 8"/>
          <p:cNvSpPr txBox="1">
            <a:spLocks noChangeArrowheads="1"/>
          </p:cNvSpPr>
          <p:nvPr/>
        </p:nvSpPr>
        <p:spPr bwMode="auto">
          <a:xfrm>
            <a:off x="1574801" y="2947989"/>
            <a:ext cx="79422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Кроме того, отсутствие сопутствующих вспышек в других диапазонах,</a:t>
            </a:r>
            <a:br>
              <a:rPr lang="ru-RU" altLang="ru-RU"/>
            </a:br>
            <a:r>
              <a:rPr lang="ru-RU" altLang="ru-RU"/>
              <a:t>и вообще недостаток данных, позволяет привлекать весьма необычные</a:t>
            </a:r>
            <a:br>
              <a:rPr lang="ru-RU" altLang="ru-RU"/>
            </a:br>
            <a:r>
              <a:rPr lang="ru-RU" altLang="ru-RU"/>
              <a:t>сценарии космических транзиентов.</a:t>
            </a:r>
          </a:p>
        </p:txBody>
      </p:sp>
      <p:sp>
        <p:nvSpPr>
          <p:cNvPr id="86022" name="TextBox 9"/>
          <p:cNvSpPr txBox="1">
            <a:spLocks noChangeArrowheads="1"/>
          </p:cNvSpPr>
          <p:nvPr/>
        </p:nvSpPr>
        <p:spPr bwMode="auto">
          <a:xfrm>
            <a:off x="4516439" y="4941888"/>
            <a:ext cx="5184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Поэтому модели </a:t>
            </a:r>
            <a:r>
              <a:rPr lang="en-US" altLang="ru-RU"/>
              <a:t>FRB</a:t>
            </a:r>
            <a:r>
              <a:rPr lang="ru-RU" altLang="ru-RU"/>
              <a:t> легко свести к формуле:</a:t>
            </a:r>
            <a:br>
              <a:rPr lang="ru-RU" altLang="ru-RU"/>
            </a:br>
            <a:r>
              <a:rPr lang="ru-RU" altLang="ru-RU"/>
              <a:t>компактные объекты или экзотика. </a:t>
            </a:r>
          </a:p>
        </p:txBody>
      </p:sp>
      <p:pic>
        <p:nvPicPr>
          <p:cNvPr id="86023" name="Picture 2" descr="http://bestiary.ca/beastimage/img5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3841750"/>
            <a:ext cx="22447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Прямоугольник 10"/>
          <p:cNvSpPr>
            <a:spLocks noChangeArrowheads="1"/>
          </p:cNvSpPr>
          <p:nvPr/>
        </p:nvSpPr>
        <p:spPr bwMode="auto">
          <a:xfrm rot="-5400000">
            <a:off x="3005138" y="4618038"/>
            <a:ext cx="192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http://bestiary.ca/</a:t>
            </a:r>
            <a:endParaRPr lang="ru-RU" altLang="ru-RU"/>
          </a:p>
        </p:txBody>
      </p:sp>
      <p:pic>
        <p:nvPicPr>
          <p:cNvPr id="86025" name="Picture 4" descr="http://bestiary.ca/images/stri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734051"/>
            <a:ext cx="89852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6" name="TextBox 1"/>
          <p:cNvSpPr txBox="1">
            <a:spLocks noChangeArrowheads="1"/>
          </p:cNvSpPr>
          <p:nvPr/>
        </p:nvSpPr>
        <p:spPr bwMode="auto">
          <a:xfrm>
            <a:off x="4497388" y="3840164"/>
            <a:ext cx="4595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Кроме</a:t>
            </a:r>
            <a:r>
              <a:rPr lang="en-US" altLang="ru-RU"/>
              <a:t> </a:t>
            </a:r>
            <a:r>
              <a:rPr lang="ru-RU" altLang="ru-RU"/>
              <a:t>того, у нейтронных звезд есть</a:t>
            </a:r>
            <a:br>
              <a:rPr lang="ru-RU" altLang="ru-RU"/>
            </a:br>
            <a:r>
              <a:rPr lang="ru-RU" altLang="ru-RU"/>
              <a:t>сильное магнитное поле, и они известны</a:t>
            </a:r>
            <a:br>
              <a:rPr lang="ru-RU" altLang="ru-RU"/>
            </a:br>
            <a:r>
              <a:rPr lang="ru-RU" altLang="ru-RU"/>
              <a:t>как вспыхивающие радиоисточники.</a:t>
            </a:r>
          </a:p>
        </p:txBody>
      </p:sp>
    </p:spTree>
    <p:extLst>
      <p:ext uri="{BB962C8B-B14F-4D97-AF65-F5344CB8AC3E}">
        <p14:creationId xmlns:p14="http://schemas.microsoft.com/office/powerpoint/2010/main" val="28663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title"/>
          </p:nvPr>
        </p:nvSpPr>
        <p:spPr>
          <a:xfrm>
            <a:off x="1774825" y="1"/>
            <a:ext cx="7886700" cy="1325563"/>
          </a:xfrm>
        </p:spPr>
        <p:txBody>
          <a:bodyPr/>
          <a:lstStyle/>
          <a:p>
            <a:pPr eaLnBrk="1" hangingPunct="1"/>
            <a:r>
              <a:rPr lang="ru-RU" altLang="ru-RU" smtClean="0"/>
              <a:t>Космические струны</a:t>
            </a:r>
          </a:p>
        </p:txBody>
      </p:sp>
      <p:pic>
        <p:nvPicPr>
          <p:cNvPr id="10137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143" y="980999"/>
            <a:ext cx="4422621" cy="5112096"/>
          </a:xfrm>
        </p:spPr>
      </p:pic>
      <p:sp>
        <p:nvSpPr>
          <p:cNvPr id="101380" name="Text Box 8"/>
          <p:cNvSpPr txBox="1">
            <a:spLocks noChangeArrowheads="1"/>
          </p:cNvSpPr>
          <p:nvPr/>
        </p:nvSpPr>
        <p:spPr bwMode="auto">
          <a:xfrm>
            <a:off x="1025643" y="6115128"/>
            <a:ext cx="2981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Сверхпроводящие струны</a:t>
            </a:r>
            <a:br>
              <a:rPr lang="ru-RU" altLang="ru-RU" dirty="0"/>
            </a:br>
            <a:r>
              <a:rPr lang="en-US" altLang="ru-RU" dirty="0" err="1"/>
              <a:t>Vachaspati</a:t>
            </a:r>
            <a:r>
              <a:rPr lang="en-US" altLang="ru-RU" dirty="0"/>
              <a:t> 0802.0711</a:t>
            </a:r>
            <a:endParaRPr lang="ru-RU" altLang="ru-RU" dirty="0"/>
          </a:p>
        </p:txBody>
      </p:sp>
      <p:sp>
        <p:nvSpPr>
          <p:cNvPr id="101381" name="TextBox 1"/>
          <p:cNvSpPr txBox="1">
            <a:spLocks noChangeArrowheads="1"/>
          </p:cNvSpPr>
          <p:nvPr/>
        </p:nvSpPr>
        <p:spPr bwMode="auto">
          <a:xfrm>
            <a:off x="4830764" y="6115128"/>
            <a:ext cx="7040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Также гипотеза космических струн в приложении к </a:t>
            </a:r>
            <a:r>
              <a:rPr lang="en-US" altLang="ru-RU" dirty="0"/>
              <a:t>FRB</a:t>
            </a:r>
            <a:br>
              <a:rPr lang="en-US" altLang="ru-RU" dirty="0"/>
            </a:br>
            <a:r>
              <a:rPr lang="ru-RU" altLang="ru-RU" dirty="0"/>
              <a:t>рассматривалась в ряде других работ: 1110.1631, 1409.5516, ….</a:t>
            </a:r>
          </a:p>
        </p:txBody>
      </p:sp>
      <p:sp>
        <p:nvSpPr>
          <p:cNvPr id="101382" name="TextBox 2"/>
          <p:cNvSpPr txBox="1">
            <a:spLocks noChangeArrowheads="1"/>
          </p:cNvSpPr>
          <p:nvPr/>
        </p:nvSpPr>
        <p:spPr bwMode="auto">
          <a:xfrm>
            <a:off x="6324601" y="1498563"/>
            <a:ext cx="4981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Струны могут вести себя довольно</a:t>
            </a:r>
            <a:br>
              <a:rPr lang="ru-RU" altLang="ru-RU" dirty="0"/>
            </a:br>
            <a:r>
              <a:rPr lang="ru-RU" altLang="ru-RU" dirty="0"/>
              <a:t>причудливым образом.</a:t>
            </a:r>
            <a:br>
              <a:rPr lang="ru-RU" altLang="ru-RU" dirty="0"/>
            </a:br>
            <a:r>
              <a:rPr lang="ru-RU" altLang="ru-RU" dirty="0"/>
              <a:t>В частности, могут возникать точки струны –</a:t>
            </a:r>
            <a:br>
              <a:rPr lang="ru-RU" altLang="ru-RU" dirty="0"/>
            </a:br>
            <a:r>
              <a:rPr lang="ru-RU" altLang="ru-RU" dirty="0" err="1"/>
              <a:t>каспы</a:t>
            </a:r>
            <a:r>
              <a:rPr lang="ru-RU" altLang="ru-RU" dirty="0"/>
              <a:t>, - которые разгоняются </a:t>
            </a:r>
            <a:br>
              <a:rPr lang="ru-RU" altLang="ru-RU" dirty="0"/>
            </a:br>
            <a:r>
              <a:rPr lang="ru-RU" altLang="ru-RU" dirty="0"/>
              <a:t>до </a:t>
            </a:r>
            <a:r>
              <a:rPr lang="ru-RU" altLang="ru-RU" dirty="0" err="1"/>
              <a:t>околосветовой</a:t>
            </a:r>
            <a:r>
              <a:rPr lang="ru-RU" altLang="ru-RU" dirty="0"/>
              <a:t> скорости.</a:t>
            </a:r>
            <a:br>
              <a:rPr lang="ru-RU" altLang="ru-RU" dirty="0"/>
            </a:br>
            <a:r>
              <a:rPr lang="ru-RU" altLang="ru-RU" dirty="0" err="1"/>
              <a:t>Каспы</a:t>
            </a:r>
            <a:r>
              <a:rPr lang="ru-RU" altLang="ru-RU" dirty="0"/>
              <a:t> становятся мощными источниками</a:t>
            </a:r>
            <a:br>
              <a:rPr lang="ru-RU" altLang="ru-RU" dirty="0"/>
            </a:br>
            <a:r>
              <a:rPr lang="ru-RU" altLang="ru-RU" dirty="0"/>
              <a:t>электромагнитного излучения.</a:t>
            </a:r>
            <a:br>
              <a:rPr lang="ru-RU" altLang="ru-RU" dirty="0"/>
            </a:br>
            <a:r>
              <a:rPr lang="ru-RU" altLang="ru-RU" dirty="0"/>
              <a:t>Именно это и лежит в основе модели.</a:t>
            </a:r>
          </a:p>
        </p:txBody>
      </p:sp>
    </p:spTree>
    <p:extLst>
      <p:ext uri="{BB962C8B-B14F-4D97-AF65-F5344CB8AC3E}">
        <p14:creationId xmlns:p14="http://schemas.microsoft.com/office/powerpoint/2010/main" val="6267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Grp="1" noChangeArrowheads="1"/>
          </p:cNvSpPr>
          <p:nvPr>
            <p:ph type="title"/>
          </p:nvPr>
        </p:nvSpPr>
        <p:spPr>
          <a:xfrm>
            <a:off x="1695450" y="65088"/>
            <a:ext cx="7886700" cy="1325562"/>
          </a:xfrm>
        </p:spPr>
        <p:txBody>
          <a:bodyPr/>
          <a:lstStyle/>
          <a:p>
            <a:pPr eaLnBrk="1" hangingPunct="1"/>
            <a:r>
              <a:rPr lang="ru-RU" altLang="ru-RU" smtClean="0"/>
              <a:t>Первичные черные дыры</a:t>
            </a:r>
          </a:p>
        </p:txBody>
      </p:sp>
      <p:pic>
        <p:nvPicPr>
          <p:cNvPr id="10240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644" y="1291392"/>
            <a:ext cx="6365749" cy="4841779"/>
          </a:xfrm>
        </p:spPr>
      </p:pic>
      <p:sp>
        <p:nvSpPr>
          <p:cNvPr id="102404" name="Text Box 7"/>
          <p:cNvSpPr txBox="1">
            <a:spLocks noChangeArrowheads="1"/>
          </p:cNvSpPr>
          <p:nvPr/>
        </p:nvSpPr>
        <p:spPr bwMode="auto">
          <a:xfrm rot="16200000">
            <a:off x="-1109062" y="4284315"/>
            <a:ext cx="254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Keane et al. 1206.4135</a:t>
            </a:r>
            <a:endParaRPr lang="ru-RU" altLang="ru-RU" dirty="0"/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7051985" y="1924827"/>
            <a:ext cx="4845050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Не подходит в качестве внегалактического</a:t>
            </a:r>
            <a:br>
              <a:rPr lang="ru-RU" altLang="ru-RU" dirty="0"/>
            </a:br>
            <a:r>
              <a:rPr lang="ru-RU" altLang="ru-RU" dirty="0"/>
              <a:t>источника, т.к. полная светимость мала.</a:t>
            </a:r>
            <a:br>
              <a:rPr lang="ru-RU" altLang="ru-RU" dirty="0"/>
            </a:br>
            <a:r>
              <a:rPr lang="ru-RU" altLang="ru-RU" dirty="0"/>
              <a:t>Должны быть видны с </a:t>
            </a:r>
            <a:r>
              <a:rPr lang="en-US" altLang="ru-RU" dirty="0"/>
              <a:t>&lt;200 </a:t>
            </a:r>
            <a:r>
              <a:rPr lang="ru-RU" altLang="ru-RU" dirty="0" err="1"/>
              <a:t>пк</a:t>
            </a:r>
            <a:r>
              <a:rPr lang="ru-RU" altLang="ru-RU" dirty="0"/>
              <a:t>.</a:t>
            </a:r>
            <a:r>
              <a:rPr lang="en-US" altLang="ru-RU" dirty="0"/>
              <a:t/>
            </a:r>
            <a:br>
              <a:rPr lang="en-US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Давно предсказывались </a:t>
            </a:r>
            <a:r>
              <a:rPr lang="en-US" altLang="ru-RU" dirty="0"/>
              <a:t>(Rees</a:t>
            </a:r>
            <a:r>
              <a:rPr lang="ru-RU" altLang="ru-RU" dirty="0"/>
              <a:t> 1977</a:t>
            </a:r>
            <a:r>
              <a:rPr lang="en-US" altLang="ru-RU" dirty="0"/>
              <a:t>)</a:t>
            </a:r>
            <a:r>
              <a:rPr lang="ru-RU" altLang="ru-RU" dirty="0"/>
              <a:t>.</a:t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Эффекты дополнительных измерений</a:t>
            </a:r>
            <a:br>
              <a:rPr lang="ru-RU" altLang="ru-RU" dirty="0"/>
            </a:br>
            <a:r>
              <a:rPr lang="ru-RU" altLang="ru-RU" dirty="0"/>
              <a:t>могут привести к более высокому</a:t>
            </a:r>
            <a:br>
              <a:rPr lang="ru-RU" altLang="ru-RU" dirty="0"/>
            </a:br>
            <a:r>
              <a:rPr lang="ru-RU" altLang="ru-RU" dirty="0" err="1"/>
              <a:t>энерговыделению</a:t>
            </a:r>
            <a:r>
              <a:rPr lang="ru-RU" altLang="ru-RU" dirty="0"/>
              <a:t>, но все равно речь идет</a:t>
            </a:r>
            <a:br>
              <a:rPr lang="ru-RU" altLang="ru-RU" dirty="0"/>
            </a:br>
            <a:r>
              <a:rPr lang="ru-RU" altLang="ru-RU" dirty="0"/>
              <a:t>о расстояниях порядка 300 </a:t>
            </a:r>
            <a:r>
              <a:rPr lang="ru-RU" altLang="ru-RU" dirty="0" err="1"/>
              <a:t>пк</a:t>
            </a:r>
            <a:r>
              <a:rPr lang="ru-RU" altLang="ru-RU" dirty="0"/>
              <a:t>.</a:t>
            </a:r>
          </a:p>
        </p:txBody>
      </p:sp>
      <p:sp>
        <p:nvSpPr>
          <p:cNvPr id="102406" name="Text Box 9"/>
          <p:cNvSpPr txBox="1">
            <a:spLocks noChangeArrowheads="1"/>
          </p:cNvSpPr>
          <p:nvPr/>
        </p:nvSpPr>
        <p:spPr bwMode="auto">
          <a:xfrm>
            <a:off x="807418" y="6216650"/>
            <a:ext cx="5961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Могут сопровождаться всплеском жесткого излучения</a:t>
            </a:r>
            <a:br>
              <a:rPr lang="ru-RU" altLang="ru-RU" dirty="0"/>
            </a:br>
            <a:r>
              <a:rPr lang="ru-RU" altLang="ru-RU" dirty="0"/>
              <a:t>(если всплеск происходит достаточно близко).</a:t>
            </a:r>
          </a:p>
        </p:txBody>
      </p:sp>
    </p:spTree>
    <p:extLst>
      <p:ext uri="{BB962C8B-B14F-4D97-AF65-F5344CB8AC3E}">
        <p14:creationId xmlns:p14="http://schemas.microsoft.com/office/powerpoint/2010/main" val="6248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Grp="1" noChangeArrowheads="1"/>
          </p:cNvSpPr>
          <p:nvPr>
            <p:ph type="title"/>
          </p:nvPr>
        </p:nvSpPr>
        <p:spPr>
          <a:xfrm>
            <a:off x="2011363" y="149226"/>
            <a:ext cx="7886700" cy="1325563"/>
          </a:xfrm>
        </p:spPr>
        <p:txBody>
          <a:bodyPr/>
          <a:lstStyle/>
          <a:p>
            <a:pPr eaLnBrk="1" hangingPunct="1"/>
            <a:r>
              <a:rPr lang="ru-RU" altLang="ru-RU" smtClean="0"/>
              <a:t>Сверхновая и пульсар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13317" y="1628774"/>
            <a:ext cx="6077415" cy="3222005"/>
            <a:chOff x="2351088" y="1628775"/>
            <a:chExt cx="3675062" cy="1828800"/>
          </a:xfrm>
        </p:grpSpPr>
        <p:grpSp>
          <p:nvGrpSpPr>
            <p:cNvPr id="103427" name="Group 5"/>
            <p:cNvGrpSpPr>
              <a:grpSpLocks/>
            </p:cNvGrpSpPr>
            <p:nvPr/>
          </p:nvGrpSpPr>
          <p:grpSpPr bwMode="auto">
            <a:xfrm rot="-1540471">
              <a:off x="5016500" y="1773239"/>
              <a:ext cx="1009650" cy="1368425"/>
              <a:chOff x="1247" y="2523"/>
              <a:chExt cx="636" cy="862"/>
            </a:xfrm>
          </p:grpSpPr>
          <p:sp>
            <p:nvSpPr>
              <p:cNvPr id="103440" name="Oval 6"/>
              <p:cNvSpPr>
                <a:spLocks noChangeArrowheads="1"/>
              </p:cNvSpPr>
              <p:nvPr/>
            </p:nvSpPr>
            <p:spPr bwMode="auto">
              <a:xfrm>
                <a:off x="1519" y="2886"/>
                <a:ext cx="91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3441" name="Oval 7"/>
              <p:cNvSpPr>
                <a:spLocks noChangeArrowheads="1"/>
              </p:cNvSpPr>
              <p:nvPr/>
            </p:nvSpPr>
            <p:spPr bwMode="auto">
              <a:xfrm>
                <a:off x="1247" y="2523"/>
                <a:ext cx="318" cy="8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3442" name="Oval 8"/>
              <p:cNvSpPr>
                <a:spLocks noChangeArrowheads="1"/>
              </p:cNvSpPr>
              <p:nvPr/>
            </p:nvSpPr>
            <p:spPr bwMode="auto">
              <a:xfrm>
                <a:off x="1565" y="2523"/>
                <a:ext cx="318" cy="8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3443" name="Oval 9"/>
              <p:cNvSpPr>
                <a:spLocks noChangeArrowheads="1"/>
              </p:cNvSpPr>
              <p:nvPr/>
            </p:nvSpPr>
            <p:spPr bwMode="auto">
              <a:xfrm>
                <a:off x="1338" y="2614"/>
                <a:ext cx="227" cy="68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3444" name="Oval 10"/>
              <p:cNvSpPr>
                <a:spLocks noChangeArrowheads="1"/>
              </p:cNvSpPr>
              <p:nvPr/>
            </p:nvSpPr>
            <p:spPr bwMode="auto">
              <a:xfrm>
                <a:off x="1565" y="2614"/>
                <a:ext cx="227" cy="68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3445" name="Oval 11"/>
              <p:cNvSpPr>
                <a:spLocks noChangeArrowheads="1"/>
              </p:cNvSpPr>
              <p:nvPr/>
            </p:nvSpPr>
            <p:spPr bwMode="auto">
              <a:xfrm>
                <a:off x="1429" y="2704"/>
                <a:ext cx="136" cy="5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3446" name="Oval 12"/>
              <p:cNvSpPr>
                <a:spLocks noChangeArrowheads="1"/>
              </p:cNvSpPr>
              <p:nvPr/>
            </p:nvSpPr>
            <p:spPr bwMode="auto">
              <a:xfrm>
                <a:off x="1565" y="2704"/>
                <a:ext cx="136" cy="5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03428" name="Oval 13"/>
            <p:cNvSpPr>
              <a:spLocks noChangeArrowheads="1"/>
            </p:cNvSpPr>
            <p:nvPr/>
          </p:nvSpPr>
          <p:spPr bwMode="auto">
            <a:xfrm>
              <a:off x="3000375" y="2349500"/>
              <a:ext cx="431800" cy="431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429" name="Oval 14"/>
            <p:cNvSpPr>
              <a:spLocks noChangeArrowheads="1"/>
            </p:cNvSpPr>
            <p:nvPr/>
          </p:nvSpPr>
          <p:spPr bwMode="auto">
            <a:xfrm>
              <a:off x="2640013" y="2060576"/>
              <a:ext cx="1079500" cy="10080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430" name="Line 15"/>
            <p:cNvSpPr>
              <a:spLocks noChangeShapeType="1"/>
            </p:cNvSpPr>
            <p:nvPr/>
          </p:nvSpPr>
          <p:spPr bwMode="auto">
            <a:xfrm flipV="1">
              <a:off x="3648075" y="1916114"/>
              <a:ext cx="287338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1" name="Line 16"/>
            <p:cNvSpPr>
              <a:spLocks noChangeShapeType="1"/>
            </p:cNvSpPr>
            <p:nvPr/>
          </p:nvSpPr>
          <p:spPr bwMode="auto">
            <a:xfrm>
              <a:off x="3719513" y="2924176"/>
              <a:ext cx="215900" cy="144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2" name="Line 17"/>
            <p:cNvSpPr>
              <a:spLocks noChangeShapeType="1"/>
            </p:cNvSpPr>
            <p:nvPr/>
          </p:nvSpPr>
          <p:spPr bwMode="auto">
            <a:xfrm flipH="1">
              <a:off x="2782888" y="3213100"/>
              <a:ext cx="144462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3" name="Line 18"/>
            <p:cNvSpPr>
              <a:spLocks noChangeShapeType="1"/>
            </p:cNvSpPr>
            <p:nvPr/>
          </p:nvSpPr>
          <p:spPr bwMode="auto">
            <a:xfrm flipH="1" flipV="1">
              <a:off x="2711451" y="1773239"/>
              <a:ext cx="144463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4" name="Line 19"/>
            <p:cNvSpPr>
              <a:spLocks noChangeShapeType="1"/>
            </p:cNvSpPr>
            <p:nvPr/>
          </p:nvSpPr>
          <p:spPr bwMode="auto">
            <a:xfrm flipH="1">
              <a:off x="2351088" y="2636838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5" name="Arc 20"/>
            <p:cNvSpPr>
              <a:spLocks/>
            </p:cNvSpPr>
            <p:nvPr/>
          </p:nvSpPr>
          <p:spPr bwMode="auto">
            <a:xfrm>
              <a:off x="3648075" y="1628775"/>
              <a:ext cx="927100" cy="1828800"/>
            </a:xfrm>
            <a:custGeom>
              <a:avLst/>
              <a:gdLst>
                <a:gd name="T0" fmla="*/ 2147483646 w 21896"/>
                <a:gd name="T1" fmla="*/ 0 h 43200"/>
                <a:gd name="T2" fmla="*/ 0 w 21896"/>
                <a:gd name="T3" fmla="*/ 2147483646 h 43200"/>
                <a:gd name="T4" fmla="*/ 2147483646 w 21896"/>
                <a:gd name="T5" fmla="*/ 2147483646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96" h="43200" fill="none" extrusionOk="0">
                  <a:moveTo>
                    <a:pt x="295" y="0"/>
                  </a:moveTo>
                  <a:cubicBezTo>
                    <a:pt x="12225" y="0"/>
                    <a:pt x="21896" y="9670"/>
                    <a:pt x="21896" y="21600"/>
                  </a:cubicBezTo>
                  <a:cubicBezTo>
                    <a:pt x="21896" y="33529"/>
                    <a:pt x="12225" y="43200"/>
                    <a:pt x="296" y="43200"/>
                  </a:cubicBezTo>
                  <a:cubicBezTo>
                    <a:pt x="197" y="43200"/>
                    <a:pt x="98" y="43199"/>
                    <a:pt x="0" y="43197"/>
                  </a:cubicBezTo>
                </a:path>
                <a:path w="21896" h="43200" stroke="0" extrusionOk="0">
                  <a:moveTo>
                    <a:pt x="295" y="0"/>
                  </a:moveTo>
                  <a:cubicBezTo>
                    <a:pt x="12225" y="0"/>
                    <a:pt x="21896" y="9670"/>
                    <a:pt x="21896" y="21600"/>
                  </a:cubicBezTo>
                  <a:cubicBezTo>
                    <a:pt x="21896" y="33529"/>
                    <a:pt x="12225" y="43200"/>
                    <a:pt x="296" y="43200"/>
                  </a:cubicBezTo>
                  <a:cubicBezTo>
                    <a:pt x="197" y="43200"/>
                    <a:pt x="98" y="43199"/>
                    <a:pt x="0" y="43197"/>
                  </a:cubicBezTo>
                  <a:lnTo>
                    <a:pt x="296" y="21600"/>
                  </a:lnTo>
                  <a:lnTo>
                    <a:pt x="295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436" name="Line 21"/>
            <p:cNvSpPr>
              <a:spLocks noChangeShapeType="1"/>
            </p:cNvSpPr>
            <p:nvPr/>
          </p:nvSpPr>
          <p:spPr bwMode="auto">
            <a:xfrm flipV="1">
              <a:off x="4511675" y="1773239"/>
              <a:ext cx="21590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7" name="Line 22"/>
            <p:cNvSpPr>
              <a:spLocks noChangeShapeType="1"/>
            </p:cNvSpPr>
            <p:nvPr/>
          </p:nvSpPr>
          <p:spPr bwMode="auto">
            <a:xfrm>
              <a:off x="4656138" y="2924176"/>
              <a:ext cx="215900" cy="7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3438" name="Text Box 23"/>
          <p:cNvSpPr txBox="1">
            <a:spLocks noChangeArrowheads="1"/>
          </p:cNvSpPr>
          <p:nvPr/>
        </p:nvSpPr>
        <p:spPr bwMode="auto">
          <a:xfrm>
            <a:off x="7204502" y="1814860"/>
            <a:ext cx="42560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Ударная волна сверхновой</a:t>
            </a:r>
            <a:br>
              <a:rPr lang="ru-RU" altLang="ru-RU" dirty="0"/>
            </a:br>
            <a:r>
              <a:rPr lang="ru-RU" altLang="ru-RU" dirty="0"/>
              <a:t> в массивной тесной двойной системе</a:t>
            </a:r>
            <a:br>
              <a:rPr lang="ru-RU" altLang="ru-RU" dirty="0"/>
            </a:br>
            <a:r>
              <a:rPr lang="ru-RU" altLang="ru-RU" dirty="0"/>
              <a:t>может </a:t>
            </a:r>
            <a:r>
              <a:rPr lang="ru-RU" altLang="ru-RU" dirty="0" err="1"/>
              <a:t>провзаимодействовать</a:t>
            </a:r>
            <a:r>
              <a:rPr lang="ru-RU" altLang="ru-RU" dirty="0"/>
              <a:t> с</a:t>
            </a:r>
            <a:br>
              <a:rPr lang="ru-RU" altLang="ru-RU" dirty="0"/>
            </a:br>
            <a:r>
              <a:rPr lang="ru-RU" altLang="ru-RU" dirty="0"/>
              <a:t>магнитосферой нейтронной звезды,</a:t>
            </a:r>
            <a:br>
              <a:rPr lang="ru-RU" altLang="ru-RU" dirty="0"/>
            </a:br>
            <a:r>
              <a:rPr lang="ru-RU" altLang="ru-RU" dirty="0"/>
              <a:t>создав магнитосферный хвост.</a:t>
            </a:r>
            <a:br>
              <a:rPr lang="ru-RU" altLang="ru-RU" dirty="0"/>
            </a:br>
            <a:r>
              <a:rPr lang="ru-RU" altLang="ru-RU" dirty="0" err="1"/>
              <a:t>Пересоединение</a:t>
            </a:r>
            <a:r>
              <a:rPr lang="ru-RU" altLang="ru-RU" dirty="0"/>
              <a:t> в хвосте может</a:t>
            </a:r>
            <a:br>
              <a:rPr lang="ru-RU" altLang="ru-RU" dirty="0"/>
            </a:br>
            <a:r>
              <a:rPr lang="ru-RU" altLang="ru-RU" dirty="0"/>
              <a:t>привести в появлению всплеска.</a:t>
            </a:r>
            <a:br>
              <a:rPr lang="ru-RU" altLang="ru-RU" dirty="0"/>
            </a:br>
            <a:r>
              <a:rPr lang="ru-RU" altLang="ru-RU" dirty="0"/>
              <a:t>(Егоров, </a:t>
            </a:r>
            <a:r>
              <a:rPr lang="ru-RU" altLang="ru-RU" dirty="0" err="1"/>
              <a:t>Постнов</a:t>
            </a:r>
            <a:r>
              <a:rPr lang="ru-RU" altLang="ru-RU" dirty="0"/>
              <a:t> 0810.2219)</a:t>
            </a:r>
          </a:p>
        </p:txBody>
      </p:sp>
      <p:sp>
        <p:nvSpPr>
          <p:cNvPr id="103439" name="Text Box 24"/>
          <p:cNvSpPr txBox="1">
            <a:spLocks noChangeArrowheads="1"/>
          </p:cNvSpPr>
          <p:nvPr/>
        </p:nvSpPr>
        <p:spPr bwMode="auto">
          <a:xfrm>
            <a:off x="2119849" y="5424333"/>
            <a:ext cx="830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/>
              <a:t>Т.о</a:t>
            </a:r>
            <a:r>
              <a:rPr lang="ru-RU" altLang="ru-RU" dirty="0"/>
              <a:t>., </a:t>
            </a:r>
            <a:r>
              <a:rPr lang="ru-RU" altLang="ru-RU" dirty="0" err="1"/>
              <a:t>радиовсплеск</a:t>
            </a:r>
            <a:r>
              <a:rPr lang="ru-RU" altLang="ru-RU" dirty="0"/>
              <a:t> ВСЕГДА должен сопровождаться вспышкой сверхновой.</a:t>
            </a:r>
          </a:p>
        </p:txBody>
      </p:sp>
    </p:spTree>
    <p:extLst>
      <p:ext uri="{BB962C8B-B14F-4D97-AF65-F5344CB8AC3E}">
        <p14:creationId xmlns:p14="http://schemas.microsoft.com/office/powerpoint/2010/main" val="29295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>
          <a:xfrm>
            <a:off x="2135188" y="28576"/>
            <a:ext cx="7886700" cy="1325563"/>
          </a:xfrm>
        </p:spPr>
        <p:txBody>
          <a:bodyPr/>
          <a:lstStyle/>
          <a:p>
            <a:r>
              <a:rPr lang="ru-RU" altLang="ru-RU" smtClean="0"/>
              <a:t>Срыв магнитосферы</a:t>
            </a:r>
          </a:p>
        </p:txBody>
      </p:sp>
      <p:sp>
        <p:nvSpPr>
          <p:cNvPr id="104451" name="Прямоугольник 2"/>
          <p:cNvSpPr>
            <a:spLocks noChangeArrowheads="1"/>
          </p:cNvSpPr>
          <p:nvPr/>
        </p:nvSpPr>
        <p:spPr bwMode="auto">
          <a:xfrm rot="-5400000">
            <a:off x="-364331" y="5971381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1701.04094</a:t>
            </a:r>
          </a:p>
        </p:txBody>
      </p:sp>
      <p:pic>
        <p:nvPicPr>
          <p:cNvPr id="10445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4" y="1209824"/>
            <a:ext cx="6964982" cy="54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Box 4"/>
          <p:cNvSpPr txBox="1">
            <a:spLocks noChangeArrowheads="1"/>
          </p:cNvSpPr>
          <p:nvPr/>
        </p:nvSpPr>
        <p:spPr bwMode="auto">
          <a:xfrm>
            <a:off x="7710256" y="5233987"/>
            <a:ext cx="42449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Модель позволяет сделать всплеск</a:t>
            </a:r>
            <a:br>
              <a:rPr lang="ru-RU" altLang="ru-RU" dirty="0"/>
            </a:br>
            <a:r>
              <a:rPr lang="ru-RU" altLang="ru-RU" dirty="0"/>
              <a:t>совпадающим с другим мощным</a:t>
            </a:r>
            <a:br>
              <a:rPr lang="ru-RU" altLang="ru-RU" dirty="0"/>
            </a:br>
            <a:r>
              <a:rPr lang="ru-RU" altLang="ru-RU" dirty="0" err="1"/>
              <a:t>транзиентом</a:t>
            </a:r>
            <a:r>
              <a:rPr lang="ru-RU" altLang="ru-RU" dirty="0"/>
              <a:t> (АЯГ, гамма-всплеском).</a:t>
            </a:r>
          </a:p>
        </p:txBody>
      </p:sp>
    </p:spTree>
    <p:extLst>
      <p:ext uri="{BB962C8B-B14F-4D97-AF65-F5344CB8AC3E}">
        <p14:creationId xmlns:p14="http://schemas.microsoft.com/office/powerpoint/2010/main" val="877228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title"/>
          </p:nvPr>
        </p:nvSpPr>
        <p:spPr>
          <a:xfrm>
            <a:off x="1685925" y="-30163"/>
            <a:ext cx="7886700" cy="13271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/>
              <a:t>Слияния нейтронных звезд</a:t>
            </a:r>
          </a:p>
        </p:txBody>
      </p:sp>
      <p:pic>
        <p:nvPicPr>
          <p:cNvPr id="105475" name="Picture 6" descr="matter_Bfield_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493" y="1196975"/>
            <a:ext cx="5535847" cy="434591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04" y="3845186"/>
            <a:ext cx="3872940" cy="1178721"/>
          </a:xfrm>
        </p:spPr>
      </p:pic>
      <p:sp>
        <p:nvSpPr>
          <p:cNvPr id="105477" name="Text Box 9"/>
          <p:cNvSpPr txBox="1">
            <a:spLocks noChangeArrowheads="1"/>
          </p:cNvSpPr>
          <p:nvPr/>
        </p:nvSpPr>
        <p:spPr bwMode="auto">
          <a:xfrm>
            <a:off x="1524000" y="6491288"/>
            <a:ext cx="683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Должны сопровождаться гравитационно-волновым всплеском</a:t>
            </a:r>
          </a:p>
        </p:txBody>
      </p:sp>
      <p:sp>
        <p:nvSpPr>
          <p:cNvPr id="105478" name="Text Box 10"/>
          <p:cNvSpPr txBox="1">
            <a:spLocks noChangeArrowheads="1"/>
          </p:cNvSpPr>
          <p:nvPr/>
        </p:nvSpPr>
        <p:spPr bwMode="auto">
          <a:xfrm>
            <a:off x="6497638" y="1196976"/>
            <a:ext cx="417036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Придумано несколько сценариев,</a:t>
            </a:r>
            <a:br>
              <a:rPr lang="ru-RU" altLang="ru-RU"/>
            </a:br>
            <a:r>
              <a:rPr lang="ru-RU" altLang="ru-RU"/>
              <a:t>в которых в результате слияния</a:t>
            </a:r>
            <a:br>
              <a:rPr lang="ru-RU" altLang="ru-RU"/>
            </a:br>
            <a:r>
              <a:rPr lang="ru-RU" altLang="ru-RU"/>
              <a:t>нейтронных звезд возникает</a:t>
            </a:r>
            <a:br>
              <a:rPr lang="ru-RU" altLang="ru-RU"/>
            </a:br>
            <a:r>
              <a:rPr lang="ru-RU" altLang="ru-RU"/>
              <a:t>радиоисточник (Липунов, Панченко</a:t>
            </a:r>
            <a:r>
              <a:rPr lang="en-US" altLang="ru-RU"/>
              <a:t>;</a:t>
            </a:r>
            <a:br>
              <a:rPr lang="en-US" altLang="ru-RU"/>
            </a:br>
            <a:r>
              <a:rPr lang="en-US" altLang="ru-RU"/>
              <a:t>Hansen, Lyutikov; </a:t>
            </a:r>
            <a:r>
              <a:rPr lang="ru-RU" altLang="ru-RU"/>
              <a:t>Постнов, Пширков).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Но в приложении к </a:t>
            </a:r>
            <a:r>
              <a:rPr lang="en-US" altLang="ru-RU"/>
              <a:t>FRBs</a:t>
            </a:r>
            <a:r>
              <a:rPr lang="ru-RU" altLang="ru-RU"/>
              <a:t> основной</a:t>
            </a:r>
            <a:br>
              <a:rPr lang="ru-RU" altLang="ru-RU"/>
            </a:br>
            <a:r>
              <a:rPr lang="ru-RU" altLang="ru-RU"/>
              <a:t>является работа </a:t>
            </a:r>
            <a:r>
              <a:rPr lang="en-US" altLang="ru-RU"/>
              <a:t>Totani (1307.4985).</a:t>
            </a:r>
            <a:endParaRPr lang="ru-RU" altLang="ru-RU"/>
          </a:p>
        </p:txBody>
      </p:sp>
      <p:sp>
        <p:nvSpPr>
          <p:cNvPr id="105479" name="Rectangle 13"/>
          <p:cNvSpPr>
            <a:spLocks noChangeArrowheads="1"/>
          </p:cNvSpPr>
          <p:nvPr/>
        </p:nvSpPr>
        <p:spPr bwMode="auto">
          <a:xfrm rot="-5400000">
            <a:off x="-1151169" y="3232614"/>
            <a:ext cx="36083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dirty="0"/>
              <a:t>http://www.int.washington.edu/PROGRAMS/14-2a/</a:t>
            </a:r>
          </a:p>
        </p:txBody>
      </p:sp>
      <p:sp>
        <p:nvSpPr>
          <p:cNvPr id="105480" name="Text Box 14"/>
          <p:cNvSpPr txBox="1">
            <a:spLocks noChangeArrowheads="1"/>
          </p:cNvSpPr>
          <p:nvPr/>
        </p:nvSpPr>
        <p:spPr bwMode="auto">
          <a:xfrm>
            <a:off x="1774826" y="5509420"/>
            <a:ext cx="79216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Довольно легко получить быстрое вращение и сильное магнитное поле.</a:t>
            </a:r>
            <a:br>
              <a:rPr lang="ru-RU" altLang="ru-RU" dirty="0"/>
            </a:br>
            <a:r>
              <a:rPr lang="ru-RU" altLang="ru-RU" dirty="0"/>
              <a:t>Но по физике есть много вопросов, т.к. ситуация очень нестационарная</a:t>
            </a:r>
            <a:br>
              <a:rPr lang="ru-RU" altLang="ru-RU" dirty="0"/>
            </a:br>
            <a:r>
              <a:rPr lang="ru-RU" altLang="ru-RU" dirty="0"/>
              <a:t>и плохо изученная.</a:t>
            </a:r>
          </a:p>
        </p:txBody>
      </p:sp>
    </p:spTree>
    <p:extLst>
      <p:ext uri="{BB962C8B-B14F-4D97-AF65-F5344CB8AC3E}">
        <p14:creationId xmlns:p14="http://schemas.microsoft.com/office/powerpoint/2010/main" val="32510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4"/>
          <p:cNvSpPr>
            <a:spLocks noGrp="1" noChangeArrowheads="1"/>
          </p:cNvSpPr>
          <p:nvPr>
            <p:ph type="title"/>
          </p:nvPr>
        </p:nvSpPr>
        <p:spPr>
          <a:xfrm>
            <a:off x="1854200" y="1"/>
            <a:ext cx="7886700" cy="1325563"/>
          </a:xfrm>
        </p:spPr>
        <p:txBody>
          <a:bodyPr/>
          <a:lstStyle/>
          <a:p>
            <a:pPr eaLnBrk="1" hangingPunct="1"/>
            <a:r>
              <a:rPr lang="ru-RU" altLang="ru-RU" smtClean="0"/>
              <a:t>Слияния белых карликов</a:t>
            </a:r>
          </a:p>
        </p:txBody>
      </p:sp>
      <p:pic>
        <p:nvPicPr>
          <p:cNvPr id="108547" name="Picture 9" descr="An artist's impression of two white dwarf stars spiralling in towards each other until they collide and explode as a luminous supernova like SN 2006gz. &lt;br /&gt; Image credit: NASA/Dana Berry, Sky Works Digital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196975"/>
            <a:ext cx="3022600" cy="38877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6976" y="1196975"/>
            <a:ext cx="5262563" cy="3919538"/>
          </a:xfrm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1854200" y="6237288"/>
            <a:ext cx="8750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Сопровождается сверхновой </a:t>
            </a:r>
            <a:r>
              <a:rPr lang="en-US" altLang="ru-RU"/>
              <a:t>Ia</a:t>
            </a:r>
            <a:r>
              <a:rPr lang="ru-RU" altLang="ru-RU"/>
              <a:t> и, возможно, рентгеновским излучением за счет</a:t>
            </a:r>
            <a:br>
              <a:rPr lang="ru-RU" altLang="ru-RU"/>
            </a:br>
            <a:r>
              <a:rPr lang="ru-RU" altLang="ru-RU"/>
              <a:t>возвратной аккреции </a:t>
            </a:r>
            <a:r>
              <a:rPr lang="en-US" altLang="ru-RU"/>
              <a:t>(fall-back).</a:t>
            </a:r>
            <a:endParaRPr lang="ru-RU" altLang="ru-RU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 rot="-5400000">
            <a:off x="8976519" y="3024982"/>
            <a:ext cx="301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Kashiyama et al. 1307.7708</a:t>
            </a:r>
            <a:endParaRPr lang="ru-RU" altLang="ru-RU"/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 rot="-5400000">
            <a:off x="-178594" y="2828132"/>
            <a:ext cx="3709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/>
              <a:t>http://cerncourier.com/cws/article/cern/31855</a:t>
            </a:r>
          </a:p>
        </p:txBody>
      </p:sp>
      <p:sp>
        <p:nvSpPr>
          <p:cNvPr id="108552" name="Text Box 13"/>
          <p:cNvSpPr txBox="1">
            <a:spLocks noChangeArrowheads="1"/>
          </p:cNvSpPr>
          <p:nvPr/>
        </p:nvSpPr>
        <p:spPr bwMode="auto">
          <a:xfrm>
            <a:off x="1827213" y="5392738"/>
            <a:ext cx="836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Основные события разыгрываются на полярной шапке, что необходимо для</a:t>
            </a:r>
            <a:br>
              <a:rPr lang="ru-RU" altLang="ru-RU"/>
            </a:br>
            <a:r>
              <a:rPr lang="ru-RU" altLang="ru-RU"/>
              <a:t>согласования характерной длительности всплеска с временами процессов. </a:t>
            </a:r>
          </a:p>
        </p:txBody>
      </p:sp>
    </p:spTree>
    <p:extLst>
      <p:ext uri="{BB962C8B-B14F-4D97-AF65-F5344CB8AC3E}">
        <p14:creationId xmlns:p14="http://schemas.microsoft.com/office/powerpoint/2010/main" val="31595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ru-RU" altLang="ru-RU" sz="4000"/>
              <a:t>Супрамассивные нейтронные звезды</a:t>
            </a:r>
          </a:p>
        </p:txBody>
      </p:sp>
      <p:pic>
        <p:nvPicPr>
          <p:cNvPr id="110595" name="Picture 8" descr="artist's conception of a puls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981075"/>
            <a:ext cx="3282950" cy="4103688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15" descr="blitzar-schema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0814" y="979489"/>
            <a:ext cx="4103687" cy="4103687"/>
          </a:xfrm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9264650" y="1267103"/>
            <a:ext cx="1087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ru-RU" altLang="ru-RU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“blitzar” </a:t>
            </a:r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 rot="-5400000">
            <a:off x="-413543" y="2845594"/>
            <a:ext cx="424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http://www.astro.ru.nl/~falcke/PR/blitzar/</a:t>
            </a:r>
          </a:p>
        </p:txBody>
      </p:sp>
      <p:sp>
        <p:nvSpPr>
          <p:cNvPr id="110599" name="Text Box 16"/>
          <p:cNvSpPr txBox="1">
            <a:spLocks noChangeArrowheads="1"/>
          </p:cNvSpPr>
          <p:nvPr/>
        </p:nvSpPr>
        <p:spPr bwMode="auto">
          <a:xfrm rot="-5400000">
            <a:off x="8025607" y="2985294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Falcke, Rezzola 1307.1409</a:t>
            </a:r>
            <a:endParaRPr lang="ru-RU" altLang="ru-RU"/>
          </a:p>
        </p:txBody>
      </p:sp>
      <p:sp>
        <p:nvSpPr>
          <p:cNvPr id="110600" name="Text Box 17"/>
          <p:cNvSpPr txBox="1">
            <a:spLocks noChangeArrowheads="1"/>
          </p:cNvSpPr>
          <p:nvPr/>
        </p:nvSpPr>
        <p:spPr bwMode="auto">
          <a:xfrm>
            <a:off x="1524000" y="5118100"/>
            <a:ext cx="81676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Нейтронная звезда может быть устойчивой относительно коллапса из-за </a:t>
            </a:r>
            <a:br>
              <a:rPr lang="ru-RU" altLang="ru-RU"/>
            </a:br>
            <a:r>
              <a:rPr lang="ru-RU" altLang="ru-RU"/>
              <a:t>очень быстрого вращения. Такая ситуация может возникать при слияниях,</a:t>
            </a:r>
            <a:br>
              <a:rPr lang="ru-RU" altLang="ru-RU"/>
            </a:br>
            <a:r>
              <a:rPr lang="ru-RU" altLang="ru-RU"/>
              <a:t>при аккреции в двойной или же прямо при рождении.</a:t>
            </a:r>
          </a:p>
          <a:p>
            <a:pPr eaLnBrk="1" hangingPunct="1"/>
            <a:r>
              <a:rPr lang="ru-RU" altLang="ru-RU"/>
              <a:t>Коллапс может произойти спустя тысячи лет после образования НЗ.</a:t>
            </a:r>
          </a:p>
          <a:p>
            <a:pPr eaLnBrk="1" hangingPunct="1"/>
            <a:r>
              <a:rPr lang="ru-RU" altLang="ru-RU"/>
              <a:t>Могут сопровождаться сверхновой, коротким гамма всплеском или</a:t>
            </a:r>
          </a:p>
          <a:p>
            <a:pPr eaLnBrk="1" hangingPunct="1"/>
            <a:r>
              <a:rPr lang="ru-RU" altLang="ru-RU"/>
              <a:t>всплеском гравволн. Могут давать двойные всплески.</a:t>
            </a:r>
          </a:p>
        </p:txBody>
      </p:sp>
    </p:spTree>
    <p:extLst>
      <p:ext uri="{BB962C8B-B14F-4D97-AF65-F5344CB8AC3E}">
        <p14:creationId xmlns:p14="http://schemas.microsoft.com/office/powerpoint/2010/main" val="27172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Белые дыры (из черных)</a:t>
            </a:r>
          </a:p>
        </p:txBody>
      </p:sp>
      <p:pic>
        <p:nvPicPr>
          <p:cNvPr id="116739" name="Picture 9" descr="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052514"/>
            <a:ext cx="5113338" cy="38322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0" name="Rectangle 5"/>
          <p:cNvSpPr>
            <a:spLocks noChangeArrowheads="1"/>
          </p:cNvSpPr>
          <p:nvPr/>
        </p:nvSpPr>
        <p:spPr bwMode="auto">
          <a:xfrm>
            <a:off x="9404350" y="64912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1409.4031</a:t>
            </a:r>
          </a:p>
        </p:txBody>
      </p:sp>
      <p:sp>
        <p:nvSpPr>
          <p:cNvPr id="116741" name="Text Box 6"/>
          <p:cNvSpPr txBox="1">
            <a:spLocks noChangeArrowheads="1"/>
          </p:cNvSpPr>
          <p:nvPr/>
        </p:nvSpPr>
        <p:spPr bwMode="auto">
          <a:xfrm>
            <a:off x="7073900" y="998538"/>
            <a:ext cx="3594100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Мы плохо знаем, </a:t>
            </a:r>
          </a:p>
          <a:p>
            <a:pPr eaLnBrk="1" hangingPunct="1"/>
            <a:r>
              <a:rPr lang="ru-RU" altLang="ru-RU"/>
              <a:t>как испаряются черные дыры.</a:t>
            </a:r>
          </a:p>
          <a:p>
            <a:pPr eaLnBrk="1" hangingPunct="1"/>
            <a:r>
              <a:rPr lang="ru-RU" altLang="ru-RU"/>
              <a:t>В некоторых моделях</a:t>
            </a:r>
            <a:br>
              <a:rPr lang="ru-RU" altLang="ru-RU"/>
            </a:br>
            <a:r>
              <a:rPr lang="ru-RU" altLang="ru-RU"/>
              <a:t>это сопровождается</a:t>
            </a:r>
            <a:br>
              <a:rPr lang="ru-RU" altLang="ru-RU"/>
            </a:br>
            <a:r>
              <a:rPr lang="ru-RU" altLang="ru-RU"/>
              <a:t>появлением белой дыры </a:t>
            </a:r>
            <a:br>
              <a:rPr lang="ru-RU" altLang="ru-RU"/>
            </a:br>
            <a:r>
              <a:rPr lang="ru-RU" altLang="ru-RU"/>
              <a:t>(при коллапсе квантовые петли</a:t>
            </a:r>
            <a:br>
              <a:rPr lang="ru-RU" altLang="ru-RU"/>
            </a:br>
            <a:r>
              <a:rPr lang="ru-RU" altLang="ru-RU"/>
              <a:t>нельзя упаковать </a:t>
            </a:r>
          </a:p>
          <a:p>
            <a:pPr eaLnBrk="1" hangingPunct="1"/>
            <a:r>
              <a:rPr lang="ru-RU" altLang="ru-RU"/>
              <a:t>бесконечно плотно).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Испарением черных дыр</a:t>
            </a:r>
            <a:br>
              <a:rPr lang="ru-RU" altLang="ru-RU"/>
            </a:br>
            <a:r>
              <a:rPr lang="ru-RU" altLang="ru-RU"/>
              <a:t>уже было названо как</a:t>
            </a:r>
            <a:br>
              <a:rPr lang="ru-RU" altLang="ru-RU"/>
            </a:br>
            <a:r>
              <a:rPr lang="ru-RU" altLang="ru-RU"/>
              <a:t>возможная причина </a:t>
            </a:r>
            <a:r>
              <a:rPr lang="en-US" altLang="ru-RU"/>
              <a:t>FRBs.</a:t>
            </a: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В этом случае ударная волна</a:t>
            </a:r>
            <a:br>
              <a:rPr lang="ru-RU" altLang="ru-RU"/>
            </a:br>
            <a:r>
              <a:rPr lang="ru-RU" altLang="ru-RU"/>
              <a:t>взаимодействует с внешним</a:t>
            </a:r>
            <a:br>
              <a:rPr lang="ru-RU" altLang="ru-RU"/>
            </a:br>
            <a:r>
              <a:rPr lang="ru-RU" altLang="ru-RU"/>
              <a:t>магнитным полем.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Но излучение в случае</a:t>
            </a:r>
            <a:br>
              <a:rPr lang="ru-RU" altLang="ru-RU"/>
            </a:br>
            <a:r>
              <a:rPr lang="ru-RU" altLang="ru-RU"/>
              <a:t>появления белых дыр</a:t>
            </a:r>
            <a:br>
              <a:rPr lang="ru-RU" altLang="ru-RU"/>
            </a:br>
            <a:r>
              <a:rPr lang="ru-RU" altLang="ru-RU"/>
              <a:t>имеет совсем другую природу –</a:t>
            </a:r>
            <a:br>
              <a:rPr lang="ru-RU" altLang="ru-RU"/>
            </a:br>
            <a:r>
              <a:rPr lang="ru-RU" altLang="ru-RU"/>
              <a:t>это уже эффект квантовой </a:t>
            </a:r>
            <a:br>
              <a:rPr lang="ru-RU" altLang="ru-RU"/>
            </a:br>
            <a:r>
              <a:rPr lang="ru-RU" altLang="ru-RU"/>
              <a:t>гравитации.</a:t>
            </a:r>
          </a:p>
        </p:txBody>
      </p:sp>
      <p:sp>
        <p:nvSpPr>
          <p:cNvPr id="116742" name="Rectangle 7"/>
          <p:cNvSpPr>
            <a:spLocks noChangeArrowheads="1"/>
          </p:cNvSpPr>
          <p:nvPr/>
        </p:nvSpPr>
        <p:spPr bwMode="auto">
          <a:xfrm rot="-5400000">
            <a:off x="-910431" y="2434432"/>
            <a:ext cx="5113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00"/>
              <a:t>http://www.nature.com/news/quantum-bounce-could-make-black-holes-explode-1.15573</a:t>
            </a:r>
          </a:p>
        </p:txBody>
      </p:sp>
      <p:sp>
        <p:nvSpPr>
          <p:cNvPr id="116743" name="Text Box 11"/>
          <p:cNvSpPr txBox="1">
            <a:spLocks noChangeArrowheads="1"/>
          </p:cNvSpPr>
          <p:nvPr/>
        </p:nvSpPr>
        <p:spPr bwMode="auto">
          <a:xfrm>
            <a:off x="1847851" y="4884738"/>
            <a:ext cx="512762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Изначальные расчеты не предсказывали</a:t>
            </a:r>
            <a:br>
              <a:rPr lang="ru-RU" altLang="ru-RU"/>
            </a:br>
            <a:r>
              <a:rPr lang="ru-RU" altLang="ru-RU"/>
              <a:t>появление радиоизлучения.</a:t>
            </a:r>
            <a:br>
              <a:rPr lang="ru-RU" altLang="ru-RU"/>
            </a:br>
            <a:r>
              <a:rPr lang="ru-RU" altLang="ru-RU"/>
              <a:t>Но авторы 1409.4031 полагают,</a:t>
            </a:r>
            <a:br>
              <a:rPr lang="ru-RU" altLang="ru-RU"/>
            </a:br>
            <a:r>
              <a:rPr lang="ru-RU" altLang="ru-RU"/>
              <a:t>что в модели достаточно неопределенностей,</a:t>
            </a:r>
            <a:br>
              <a:rPr lang="ru-RU" altLang="ru-RU"/>
            </a:br>
            <a:r>
              <a:rPr lang="ru-RU" altLang="ru-RU"/>
              <a:t>чтобы предполагать и появление радиоволн.</a:t>
            </a:r>
            <a:br>
              <a:rPr lang="ru-RU" altLang="ru-RU"/>
            </a:br>
            <a:r>
              <a:rPr lang="ru-RU" altLang="ru-RU"/>
              <a:t>Длина волны соответствует размеру</a:t>
            </a:r>
            <a:br>
              <a:rPr lang="ru-RU" altLang="ru-RU"/>
            </a:br>
            <a:r>
              <a:rPr lang="ru-RU" altLang="ru-RU"/>
              <a:t>взрывающейся дыры.</a:t>
            </a:r>
          </a:p>
        </p:txBody>
      </p:sp>
    </p:spTree>
    <p:extLst>
      <p:ext uri="{BB962C8B-B14F-4D97-AF65-F5344CB8AC3E}">
        <p14:creationId xmlns:p14="http://schemas.microsoft.com/office/powerpoint/2010/main" val="405290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30375" y="-34925"/>
            <a:ext cx="7886700" cy="1325563"/>
          </a:xfrm>
        </p:spPr>
        <p:txBody>
          <a:bodyPr/>
          <a:lstStyle/>
          <a:p>
            <a:r>
              <a:rPr lang="en-US" altLang="ru-RU" smtClean="0"/>
              <a:t>RRAT</a:t>
            </a:r>
            <a:r>
              <a:rPr lang="ru-RU" altLang="ru-RU" smtClean="0"/>
              <a:t> – это пульсары</a:t>
            </a:r>
            <a:r>
              <a:rPr lang="en-US" altLang="ru-RU" smtClean="0"/>
              <a:t>?</a:t>
            </a:r>
            <a:endParaRPr lang="ru-RU" altLang="ru-RU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88" y="1051719"/>
            <a:ext cx="7180650" cy="474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502650" y="129063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Vela</a:t>
            </a:r>
            <a:endParaRPr lang="ru-RU" alt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8470900" y="2295525"/>
            <a:ext cx="144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PSR </a:t>
            </a:r>
            <a:endParaRPr lang="en-US" altLang="ru-RU"/>
          </a:p>
          <a:p>
            <a:r>
              <a:rPr lang="ru-RU" altLang="ru-RU"/>
              <a:t>J1646–6831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8429625" y="3392488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J1647–36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8440738" y="4508501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J1226–32</a:t>
            </a:r>
          </a:p>
        </p:txBody>
      </p:sp>
      <p:sp>
        <p:nvSpPr>
          <p:cNvPr id="16392" name="Прямоугольник 1"/>
          <p:cNvSpPr>
            <a:spLocks noChangeArrowheads="1"/>
          </p:cNvSpPr>
          <p:nvPr/>
        </p:nvSpPr>
        <p:spPr bwMode="auto">
          <a:xfrm rot="-5400000">
            <a:off x="-264704" y="3845719"/>
            <a:ext cx="1274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1212.1716</a:t>
            </a:r>
            <a:endParaRPr lang="ru-RU" altLang="ru-RU" dirty="0"/>
          </a:p>
        </p:txBody>
      </p:sp>
      <p:sp>
        <p:nvSpPr>
          <p:cNvPr id="16393" name="TextBox 2"/>
          <p:cNvSpPr txBox="1">
            <a:spLocks noChangeArrowheads="1"/>
          </p:cNvSpPr>
          <p:nvPr/>
        </p:nvSpPr>
        <p:spPr bwMode="auto">
          <a:xfrm>
            <a:off x="1163617" y="5881675"/>
            <a:ext cx="7637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Сейчас считается, что всплески </a:t>
            </a:r>
            <a:r>
              <a:rPr lang="en-US" altLang="ru-RU" dirty="0"/>
              <a:t>RRATs</a:t>
            </a:r>
            <a:r>
              <a:rPr lang="ru-RU" altLang="ru-RU" dirty="0"/>
              <a:t> – это форма магнитосферной</a:t>
            </a:r>
            <a:br>
              <a:rPr lang="ru-RU" altLang="ru-RU" dirty="0"/>
            </a:br>
            <a:r>
              <a:rPr lang="ru-RU" altLang="ru-RU" dirty="0"/>
              <a:t>активности. Похожие всплески есть у </a:t>
            </a:r>
            <a:r>
              <a:rPr lang="ru-RU" altLang="ru-RU" dirty="0" err="1"/>
              <a:t>радиопульсаров</a:t>
            </a:r>
            <a:r>
              <a:rPr lang="ru-RU" altLang="ru-RU" dirty="0"/>
              <a:t>, и провести</a:t>
            </a:r>
            <a:br>
              <a:rPr lang="ru-RU" altLang="ru-RU" dirty="0"/>
            </a:br>
            <a:r>
              <a:rPr lang="ru-RU" altLang="ru-RU" dirty="0"/>
              <a:t>резкую границу между ними очень трудно.</a:t>
            </a:r>
          </a:p>
        </p:txBody>
      </p:sp>
    </p:spTree>
    <p:extLst>
      <p:ext uri="{BB962C8B-B14F-4D97-AF65-F5344CB8AC3E}">
        <p14:creationId xmlns:p14="http://schemas.microsoft.com/office/powerpoint/2010/main" val="19124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1925328" y="-72229"/>
            <a:ext cx="86868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altLang="ru-RU" sz="4000" dirty="0" err="1"/>
              <a:t>Сверхгигантские</a:t>
            </a:r>
            <a:r>
              <a:rPr lang="ru-RU" altLang="ru-RU" sz="4000" dirty="0"/>
              <a:t> импульсы внегалактических </a:t>
            </a:r>
            <a:r>
              <a:rPr lang="ru-RU" altLang="ru-RU" sz="4000" dirty="0" err="1"/>
              <a:t>радиопульсаров</a:t>
            </a:r>
            <a:endParaRPr lang="ru-RU" altLang="ru-RU" sz="4000" dirty="0"/>
          </a:p>
        </p:txBody>
      </p:sp>
      <p:pic>
        <p:nvPicPr>
          <p:cNvPr id="118787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221" y="1125539"/>
            <a:ext cx="3982628" cy="4479108"/>
          </a:xfrm>
        </p:spPr>
      </p:pic>
      <p:pic>
        <p:nvPicPr>
          <p:cNvPr id="118788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1757" y="1463356"/>
            <a:ext cx="7238536" cy="2667539"/>
          </a:xfrm>
        </p:spPr>
      </p:pic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7824788" y="6491288"/>
            <a:ext cx="272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1501.00753, 1505.05535</a:t>
            </a:r>
          </a:p>
        </p:txBody>
      </p:sp>
      <p:sp>
        <p:nvSpPr>
          <p:cNvPr id="118790" name="Rectangle 8"/>
          <p:cNvSpPr>
            <a:spLocks noChangeArrowheads="1"/>
          </p:cNvSpPr>
          <p:nvPr/>
        </p:nvSpPr>
        <p:spPr bwMode="auto">
          <a:xfrm rot="-5400000">
            <a:off x="-392536" y="1775619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1004.2803</a:t>
            </a:r>
          </a:p>
        </p:txBody>
      </p:sp>
      <p:sp>
        <p:nvSpPr>
          <p:cNvPr id="118791" name="Rectangle 11"/>
          <p:cNvSpPr>
            <a:spLocks noChangeArrowheads="1"/>
          </p:cNvSpPr>
          <p:nvPr/>
        </p:nvSpPr>
        <p:spPr bwMode="auto">
          <a:xfrm>
            <a:off x="5591175" y="1125539"/>
            <a:ext cx="46609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000"/>
              <a:t>http://www2011.mpe.mpg.de/363-heraeus-seminar/Contributions/0Poster/p6.pdf</a:t>
            </a:r>
          </a:p>
        </p:txBody>
      </p:sp>
      <p:sp>
        <p:nvSpPr>
          <p:cNvPr id="118792" name="Text Box 12"/>
          <p:cNvSpPr txBox="1">
            <a:spLocks noChangeArrowheads="1"/>
          </p:cNvSpPr>
          <p:nvPr/>
        </p:nvSpPr>
        <p:spPr bwMode="auto">
          <a:xfrm>
            <a:off x="6963318" y="4139385"/>
            <a:ext cx="490061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Известны гигантские импульсы пульсаров.</a:t>
            </a:r>
            <a:br>
              <a:rPr lang="ru-RU" altLang="ru-RU" dirty="0"/>
            </a:br>
            <a:r>
              <a:rPr lang="ru-RU" altLang="ru-RU" dirty="0"/>
              <a:t>Возможно, распределение тянется дальше,</a:t>
            </a:r>
            <a:br>
              <a:rPr lang="ru-RU" altLang="ru-RU" dirty="0"/>
            </a:br>
            <a:r>
              <a:rPr lang="ru-RU" altLang="ru-RU" dirty="0"/>
              <a:t>и есть </a:t>
            </a:r>
            <a:r>
              <a:rPr lang="ru-RU" altLang="ru-RU" dirty="0" err="1"/>
              <a:t>супергигантские</a:t>
            </a:r>
            <a:r>
              <a:rPr lang="ru-RU" altLang="ru-RU" dirty="0"/>
              <a:t> импульсы.</a:t>
            </a:r>
            <a:br>
              <a:rPr lang="ru-RU" altLang="ru-RU" dirty="0"/>
            </a:br>
            <a:r>
              <a:rPr lang="ru-RU" altLang="ru-RU" dirty="0"/>
              <a:t>Они могут быть видны и с внегалактических</a:t>
            </a:r>
            <a:br>
              <a:rPr lang="ru-RU" altLang="ru-RU" dirty="0"/>
            </a:br>
            <a:r>
              <a:rPr lang="ru-RU" altLang="ru-RU" dirty="0"/>
              <a:t>расстояний.</a:t>
            </a:r>
          </a:p>
        </p:txBody>
      </p:sp>
      <p:sp>
        <p:nvSpPr>
          <p:cNvPr id="118793" name="Text Box 13"/>
          <p:cNvSpPr txBox="1">
            <a:spLocks noChangeArrowheads="1"/>
          </p:cNvSpPr>
          <p:nvPr/>
        </p:nvSpPr>
        <p:spPr bwMode="auto">
          <a:xfrm>
            <a:off x="466976" y="5697989"/>
            <a:ext cx="78978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В некоторых моделях вспыхивающие пульсары находятся в достаточно</a:t>
            </a:r>
            <a:br>
              <a:rPr lang="ru-RU" altLang="ru-RU" dirty="0"/>
            </a:br>
            <a:r>
              <a:rPr lang="ru-RU" altLang="ru-RU" dirty="0"/>
              <a:t>молодых и плотных остатках сверхновых, что помогает объяснить</a:t>
            </a:r>
            <a:br>
              <a:rPr lang="ru-RU" altLang="ru-RU" dirty="0"/>
            </a:br>
            <a:r>
              <a:rPr lang="ru-RU" altLang="ru-RU" dirty="0"/>
              <a:t>некоторые из свойств всплесков.</a:t>
            </a:r>
          </a:p>
        </p:txBody>
      </p:sp>
    </p:spTree>
    <p:extLst>
      <p:ext uri="{BB962C8B-B14F-4D97-AF65-F5344CB8AC3E}">
        <p14:creationId xmlns:p14="http://schemas.microsoft.com/office/powerpoint/2010/main" val="34856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Grp="1" noChangeArrowheads="1"/>
          </p:cNvSpPr>
          <p:nvPr>
            <p:ph type="title"/>
          </p:nvPr>
        </p:nvSpPr>
        <p:spPr>
          <a:xfrm>
            <a:off x="1919288" y="44451"/>
            <a:ext cx="7886700" cy="1325563"/>
          </a:xfrm>
        </p:spPr>
        <p:txBody>
          <a:bodyPr/>
          <a:lstStyle/>
          <a:p>
            <a:pPr eaLnBrk="1" hangingPunct="1"/>
            <a:r>
              <a:rPr lang="ru-RU" altLang="ru-RU" dirty="0" err="1" smtClean="0"/>
              <a:t>Аксионы</a:t>
            </a:r>
            <a:endParaRPr lang="ru-RU" altLang="ru-RU" dirty="0" smtClean="0"/>
          </a:p>
        </p:txBody>
      </p:sp>
      <p:pic>
        <p:nvPicPr>
          <p:cNvPr id="131075" name="Picture 7" descr="d5106st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46150"/>
            <a:ext cx="3168650" cy="3454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1076" name="Rectangle 5"/>
          <p:cNvSpPr>
            <a:spLocks noChangeArrowheads="1"/>
          </p:cNvSpPr>
          <p:nvPr/>
        </p:nvSpPr>
        <p:spPr bwMode="auto">
          <a:xfrm>
            <a:off x="6438590" y="6486525"/>
            <a:ext cx="5168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1411.3900, 1410.4323</a:t>
            </a:r>
            <a:r>
              <a:rPr lang="en-US" altLang="ru-RU" dirty="0"/>
              <a:t>, 1512.06245</a:t>
            </a:r>
            <a:r>
              <a:rPr lang="ru-RU" altLang="ru-RU" dirty="0"/>
              <a:t>, 1707.04827</a:t>
            </a:r>
          </a:p>
        </p:txBody>
      </p:sp>
      <p:sp>
        <p:nvSpPr>
          <p:cNvPr id="131077" name="Text Box 9"/>
          <p:cNvSpPr txBox="1">
            <a:spLocks noChangeArrowheads="1"/>
          </p:cNvSpPr>
          <p:nvPr/>
        </p:nvSpPr>
        <p:spPr bwMode="auto">
          <a:xfrm>
            <a:off x="4927794" y="1828009"/>
            <a:ext cx="57086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/>
              <a:t>Аксионы</a:t>
            </a:r>
            <a:r>
              <a:rPr lang="ru-RU" altLang="ru-RU" dirty="0"/>
              <a:t> – кандидаты в частицы темного вещества.</a:t>
            </a:r>
            <a:br>
              <a:rPr lang="ru-RU" altLang="ru-RU" dirty="0"/>
            </a:br>
            <a:r>
              <a:rPr lang="ru-RU" altLang="ru-RU" dirty="0" err="1"/>
              <a:t>Аксионные</a:t>
            </a:r>
            <a:r>
              <a:rPr lang="ru-RU" altLang="ru-RU" dirty="0"/>
              <a:t> </a:t>
            </a:r>
            <a:r>
              <a:rPr lang="ru-RU" altLang="ru-RU" dirty="0" err="1"/>
              <a:t>миникластеры</a:t>
            </a:r>
            <a:r>
              <a:rPr lang="ru-RU" altLang="ru-RU" dirty="0"/>
              <a:t>.</a:t>
            </a:r>
            <a:br>
              <a:rPr lang="ru-RU" altLang="ru-RU" dirty="0"/>
            </a:br>
            <a:r>
              <a:rPr lang="ru-RU" altLang="ru-RU" dirty="0"/>
              <a:t>Возникают в молодой вселенной.</a:t>
            </a:r>
            <a:br>
              <a:rPr lang="ru-RU" altLang="ru-RU" dirty="0"/>
            </a:br>
            <a:r>
              <a:rPr lang="ru-RU" altLang="ru-RU" dirty="0"/>
              <a:t>Масса – как у крупного астероида.</a:t>
            </a:r>
            <a:br>
              <a:rPr lang="ru-RU" altLang="ru-RU" dirty="0"/>
            </a:br>
            <a:r>
              <a:rPr lang="ru-RU" altLang="ru-RU" dirty="0"/>
              <a:t>Размер – как у звезды.</a:t>
            </a:r>
          </a:p>
        </p:txBody>
      </p:sp>
      <p:sp>
        <p:nvSpPr>
          <p:cNvPr id="131078" name="Text Box 10"/>
          <p:cNvSpPr txBox="1">
            <a:spLocks noChangeArrowheads="1"/>
          </p:cNvSpPr>
          <p:nvPr/>
        </p:nvSpPr>
        <p:spPr bwMode="auto">
          <a:xfrm>
            <a:off x="1631951" y="4357689"/>
            <a:ext cx="9161463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Кластер может становиться более компактным из-за образования </a:t>
            </a:r>
            <a:r>
              <a:rPr lang="ru-RU" altLang="ru-RU" dirty="0" err="1"/>
              <a:t>бозе</a:t>
            </a:r>
            <a:r>
              <a:rPr lang="ru-RU" altLang="ru-RU" dirty="0"/>
              <a:t>-конденсата.</a:t>
            </a:r>
            <a:br>
              <a:rPr lang="ru-RU" altLang="ru-RU" dirty="0"/>
            </a:br>
            <a:r>
              <a:rPr lang="ru-RU" altLang="ru-RU" dirty="0"/>
              <a:t>Размер может быть порядка сотен км, что соответствует ожидаемой области</a:t>
            </a:r>
            <a:br>
              <a:rPr lang="ru-RU" altLang="ru-RU" dirty="0"/>
            </a:br>
            <a:r>
              <a:rPr lang="ru-RU" altLang="ru-RU" dirty="0"/>
              <a:t>излучения быстрого </a:t>
            </a:r>
            <a:r>
              <a:rPr lang="ru-RU" altLang="ru-RU" dirty="0" err="1"/>
              <a:t>радиовсплеска</a:t>
            </a:r>
            <a:r>
              <a:rPr lang="ru-RU" altLang="ru-RU" dirty="0"/>
              <a:t> (длительность </a:t>
            </a:r>
            <a:r>
              <a:rPr lang="en-US" altLang="ru-RU" dirty="0"/>
              <a:t>x</a:t>
            </a:r>
            <a:r>
              <a:rPr lang="ru-RU" altLang="ru-RU" dirty="0"/>
              <a:t> скорость света).</a:t>
            </a:r>
            <a:br>
              <a:rPr lang="ru-RU" altLang="ru-RU" dirty="0"/>
            </a:br>
            <a:r>
              <a:rPr lang="ru-RU" altLang="ru-RU" dirty="0"/>
              <a:t>Масса компактного кластера может составлять примерно массу Земли!</a:t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err="1"/>
              <a:t>Влетание</a:t>
            </a:r>
            <a:r>
              <a:rPr lang="ru-RU" altLang="ru-RU" dirty="0"/>
              <a:t> </a:t>
            </a:r>
            <a:r>
              <a:rPr lang="ru-RU" altLang="ru-RU" dirty="0" err="1"/>
              <a:t>аксионного</a:t>
            </a:r>
            <a:r>
              <a:rPr lang="ru-RU" altLang="ru-RU" dirty="0"/>
              <a:t> кластера в магнитосферу нейтронной звезды</a:t>
            </a:r>
            <a:br>
              <a:rPr lang="ru-RU" altLang="ru-RU" dirty="0"/>
            </a:br>
            <a:r>
              <a:rPr lang="ru-RU" altLang="ru-RU" dirty="0"/>
              <a:t>должно приводить к конверсии </a:t>
            </a:r>
            <a:r>
              <a:rPr lang="ru-RU" altLang="ru-RU" dirty="0" err="1"/>
              <a:t>аксионов</a:t>
            </a:r>
            <a:r>
              <a:rPr lang="ru-RU" altLang="ru-RU" dirty="0"/>
              <a:t> в фотоны, а значит – </a:t>
            </a:r>
            <a:br>
              <a:rPr lang="ru-RU" altLang="ru-RU" dirty="0"/>
            </a:br>
            <a:r>
              <a:rPr lang="ru-RU" altLang="ru-RU" dirty="0"/>
              <a:t>к вспышке электромагнитного излучения.</a:t>
            </a:r>
          </a:p>
        </p:txBody>
      </p:sp>
    </p:spTree>
    <p:extLst>
      <p:ext uri="{BB962C8B-B14F-4D97-AF65-F5344CB8AC3E}">
        <p14:creationId xmlns:p14="http://schemas.microsoft.com/office/powerpoint/2010/main" val="9056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/>
          <p:cNvSpPr>
            <a:spLocks noGrp="1"/>
          </p:cNvSpPr>
          <p:nvPr>
            <p:ph type="title"/>
          </p:nvPr>
        </p:nvSpPr>
        <p:spPr>
          <a:xfrm>
            <a:off x="686806" y="-9814"/>
            <a:ext cx="9031287" cy="1325563"/>
          </a:xfrm>
        </p:spPr>
        <p:txBody>
          <a:bodyPr>
            <a:normAutofit fontScale="90000"/>
          </a:bodyPr>
          <a:lstStyle/>
          <a:p>
            <a:r>
              <a:rPr lang="ru-RU" altLang="ru-RU" dirty="0" err="1" smtClean="0"/>
              <a:t>Деконфайнмент</a:t>
            </a:r>
            <a:r>
              <a:rPr lang="ru-RU" altLang="ru-RU" dirty="0" smtClean="0"/>
              <a:t> – </a:t>
            </a:r>
            <a:br>
              <a:rPr lang="ru-RU" altLang="ru-RU" dirty="0" smtClean="0"/>
            </a:br>
            <a:r>
              <a:rPr lang="ru-RU" altLang="ru-RU" dirty="0" smtClean="0"/>
              <a:t>рождение </a:t>
            </a:r>
            <a:r>
              <a:rPr lang="ru-RU" altLang="ru-RU" dirty="0" err="1" smtClean="0"/>
              <a:t>кварковой</a:t>
            </a:r>
            <a:r>
              <a:rPr lang="ru-RU" altLang="ru-RU" dirty="0" smtClean="0"/>
              <a:t> звезды</a:t>
            </a:r>
          </a:p>
        </p:txBody>
      </p:sp>
      <p:pic>
        <p:nvPicPr>
          <p:cNvPr id="135171" name="Picture 2" descr="http://astrobites.org/wp-content/uploads/2014/08/quark-neutronst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3" y="1508919"/>
            <a:ext cx="5053791" cy="36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Прямоугольник 2"/>
          <p:cNvSpPr>
            <a:spLocks noChangeArrowheads="1"/>
          </p:cNvSpPr>
          <p:nvPr/>
        </p:nvSpPr>
        <p:spPr bwMode="auto">
          <a:xfrm rot="-5400000">
            <a:off x="-825616" y="3205164"/>
            <a:ext cx="2159000" cy="3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http://astrobites.org</a:t>
            </a:r>
            <a:endParaRPr lang="ru-RU" altLang="ru-RU" dirty="0"/>
          </a:p>
        </p:txBody>
      </p:sp>
      <p:pic>
        <p:nvPicPr>
          <p:cNvPr id="13517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135" y="1541704"/>
            <a:ext cx="5263684" cy="50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4" name="Прямоугольник 4"/>
          <p:cNvSpPr>
            <a:spLocks noChangeArrowheads="1"/>
          </p:cNvSpPr>
          <p:nvPr/>
        </p:nvSpPr>
        <p:spPr bwMode="auto">
          <a:xfrm rot="16200000">
            <a:off x="11319880" y="4659313"/>
            <a:ext cx="1401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1506.08645</a:t>
            </a:r>
          </a:p>
        </p:txBody>
      </p:sp>
      <p:sp>
        <p:nvSpPr>
          <p:cNvPr id="135175" name="TextBox 5"/>
          <p:cNvSpPr txBox="1">
            <a:spLocks noChangeArrowheads="1"/>
          </p:cNvSpPr>
          <p:nvPr/>
        </p:nvSpPr>
        <p:spPr bwMode="auto">
          <a:xfrm>
            <a:off x="686806" y="5195093"/>
            <a:ext cx="50149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В процессе своей эволюции</a:t>
            </a:r>
            <a:br>
              <a:rPr lang="ru-RU" altLang="ru-RU" dirty="0"/>
            </a:br>
            <a:r>
              <a:rPr lang="ru-RU" altLang="ru-RU" dirty="0"/>
              <a:t>нейтронная звезда или ее часть</a:t>
            </a:r>
            <a:br>
              <a:rPr lang="ru-RU" altLang="ru-RU" dirty="0"/>
            </a:br>
            <a:r>
              <a:rPr lang="ru-RU" altLang="ru-RU" dirty="0"/>
              <a:t>могут испытать </a:t>
            </a:r>
            <a:r>
              <a:rPr lang="ru-RU" altLang="ru-RU" dirty="0" err="1"/>
              <a:t>деконфайнмент</a:t>
            </a:r>
            <a:r>
              <a:rPr lang="ru-RU" altLang="ru-RU" dirty="0"/>
              <a:t>:</a:t>
            </a:r>
            <a:br>
              <a:rPr lang="ru-RU" altLang="ru-RU" dirty="0"/>
            </a:br>
            <a:r>
              <a:rPr lang="ru-RU" altLang="ru-RU" dirty="0"/>
              <a:t>обычное вещество превратится в </a:t>
            </a:r>
            <a:r>
              <a:rPr lang="ru-RU" altLang="ru-RU" dirty="0" err="1"/>
              <a:t>кварковое</a:t>
            </a:r>
            <a:r>
              <a:rPr lang="ru-RU" altLang="ru-RU" dirty="0"/>
              <a:t>.</a:t>
            </a:r>
            <a:br>
              <a:rPr lang="ru-RU" altLang="ru-RU" dirty="0"/>
            </a:br>
            <a:r>
              <a:rPr lang="ru-RU" altLang="ru-RU" dirty="0"/>
              <a:t>Это сопровождается </a:t>
            </a:r>
            <a:r>
              <a:rPr lang="ru-RU" altLang="ru-RU" dirty="0" err="1"/>
              <a:t>энерговыделением</a:t>
            </a:r>
            <a:r>
              <a:rPr lang="ru-RU" alt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05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Заголовок 1"/>
          <p:cNvSpPr>
            <a:spLocks noGrp="1"/>
          </p:cNvSpPr>
          <p:nvPr>
            <p:ph type="title"/>
          </p:nvPr>
        </p:nvSpPr>
        <p:spPr>
          <a:xfrm>
            <a:off x="1847850" y="9526"/>
            <a:ext cx="7886700" cy="1325563"/>
          </a:xfrm>
        </p:spPr>
        <p:txBody>
          <a:bodyPr/>
          <a:lstStyle/>
          <a:p>
            <a:r>
              <a:rPr lang="ru-RU" altLang="ru-RU" smtClean="0"/>
              <a:t>Падение астероидов</a:t>
            </a:r>
          </a:p>
        </p:txBody>
      </p:sp>
      <p:pic>
        <p:nvPicPr>
          <p:cNvPr id="13619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981075"/>
            <a:ext cx="548005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Прямоугольник 3"/>
          <p:cNvSpPr>
            <a:spLocks noChangeArrowheads="1"/>
          </p:cNvSpPr>
          <p:nvPr/>
        </p:nvSpPr>
        <p:spPr bwMode="auto">
          <a:xfrm rot="-5400000">
            <a:off x="-191294" y="2686844"/>
            <a:ext cx="3830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1502.05171</a:t>
            </a:r>
            <a:r>
              <a:rPr lang="en-US" altLang="ru-RU"/>
              <a:t>, </a:t>
            </a:r>
            <a:r>
              <a:rPr lang="ru-RU" altLang="ru-RU"/>
              <a:t>см. также 1512.06519</a:t>
            </a:r>
          </a:p>
        </p:txBody>
      </p:sp>
      <p:sp>
        <p:nvSpPr>
          <p:cNvPr id="136197" name="TextBox 4"/>
          <p:cNvSpPr txBox="1">
            <a:spLocks noChangeArrowheads="1"/>
          </p:cNvSpPr>
          <p:nvPr/>
        </p:nvSpPr>
        <p:spPr bwMode="auto">
          <a:xfrm>
            <a:off x="7327901" y="938214"/>
            <a:ext cx="35528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Для </a:t>
            </a:r>
            <a:r>
              <a:rPr lang="en-US" altLang="ru-RU"/>
              <a:t>FRB</a:t>
            </a:r>
            <a:r>
              <a:rPr lang="ru-RU" altLang="ru-RU"/>
              <a:t> активно предлагают</a:t>
            </a:r>
            <a:br>
              <a:rPr lang="ru-RU" altLang="ru-RU"/>
            </a:br>
            <a:r>
              <a:rPr lang="ru-RU" altLang="ru-RU"/>
              <a:t>механизмы, которые ранее</a:t>
            </a:r>
            <a:br>
              <a:rPr lang="ru-RU" altLang="ru-RU"/>
            </a:br>
            <a:r>
              <a:rPr lang="ru-RU" altLang="ru-RU"/>
              <a:t>предлагались (лет 30 назад)</a:t>
            </a:r>
            <a:br>
              <a:rPr lang="ru-RU" altLang="ru-RU"/>
            </a:br>
            <a:r>
              <a:rPr lang="ru-RU" altLang="ru-RU"/>
              <a:t>для объяснения </a:t>
            </a:r>
          </a:p>
          <a:p>
            <a:r>
              <a:rPr lang="ru-RU" altLang="ru-RU"/>
              <a:t>гамма-всплесков.</a:t>
            </a:r>
            <a:br>
              <a:rPr lang="ru-RU" altLang="ru-RU"/>
            </a:br>
            <a:r>
              <a:rPr lang="ru-RU" altLang="ru-RU"/>
              <a:t>Вот один из них.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Дело в том, что для НЗ</a:t>
            </a:r>
            <a:br>
              <a:rPr lang="ru-RU" altLang="ru-RU"/>
            </a:br>
            <a:r>
              <a:rPr lang="ru-RU" altLang="ru-RU"/>
              <a:t>характерное время падения</a:t>
            </a:r>
            <a:br>
              <a:rPr lang="ru-RU" altLang="ru-RU"/>
            </a:br>
            <a:r>
              <a:rPr lang="ru-RU" altLang="ru-RU"/>
              <a:t>вблизи поверхности</a:t>
            </a:r>
            <a:br>
              <a:rPr lang="ru-RU" altLang="ru-RU"/>
            </a:br>
            <a:r>
              <a:rPr lang="ru-RU" altLang="ru-RU"/>
              <a:t>составляет миллисекунды.</a:t>
            </a:r>
            <a:br>
              <a:rPr lang="ru-RU" altLang="ru-RU"/>
            </a:br>
            <a:r>
              <a:rPr lang="ru-RU" altLang="ru-RU"/>
              <a:t>Поэтому любой феномен с</a:t>
            </a:r>
            <a:br>
              <a:rPr lang="ru-RU" altLang="ru-RU"/>
            </a:br>
            <a:r>
              <a:rPr lang="ru-RU" altLang="ru-RU"/>
              <a:t>такой длительностью</a:t>
            </a:r>
            <a:br>
              <a:rPr lang="ru-RU" altLang="ru-RU"/>
            </a:br>
            <a:r>
              <a:rPr lang="ru-RU" altLang="ru-RU"/>
              <a:t>соблазнительно объяснить так.</a:t>
            </a:r>
          </a:p>
        </p:txBody>
      </p:sp>
      <p:sp>
        <p:nvSpPr>
          <p:cNvPr id="136198" name="TextBox 5"/>
          <p:cNvSpPr txBox="1">
            <a:spLocks noChangeArrowheads="1"/>
          </p:cNvSpPr>
          <p:nvPr/>
        </p:nvSpPr>
        <p:spPr bwMode="auto">
          <a:xfrm>
            <a:off x="1824039" y="4918076"/>
            <a:ext cx="65039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После падения массивного астероида возникает </a:t>
            </a:r>
            <a:br>
              <a:rPr lang="ru-RU" altLang="ru-RU"/>
            </a:br>
            <a:r>
              <a:rPr lang="ru-RU" altLang="ru-RU"/>
              <a:t>оттекающая оболочка. Затем часть вещества разгоняется,</a:t>
            </a:r>
            <a:br>
              <a:rPr lang="ru-RU" altLang="ru-RU"/>
            </a:br>
            <a:r>
              <a:rPr lang="ru-RU" altLang="ru-RU"/>
              <a:t>и в результате генерируется радио излучение.</a:t>
            </a:r>
            <a:r>
              <a:rPr lang="en-US" altLang="ru-RU"/>
              <a:t/>
            </a:r>
            <a:br>
              <a:rPr lang="en-US" altLang="ru-RU"/>
            </a:br>
            <a:r>
              <a:rPr lang="ru-RU" altLang="ru-RU"/>
              <a:t>Механизм радиоизлучения не слишком очевиден.</a:t>
            </a:r>
            <a:br>
              <a:rPr lang="ru-RU" altLang="ru-RU"/>
            </a:br>
            <a:r>
              <a:rPr lang="ru-RU" altLang="ru-RU"/>
              <a:t>Должна быть слабая рентгеновская вспышка.</a:t>
            </a:r>
          </a:p>
        </p:txBody>
      </p:sp>
      <p:sp>
        <p:nvSpPr>
          <p:cNvPr id="136199" name="TextBox 1"/>
          <p:cNvSpPr txBox="1">
            <a:spLocks noChangeArrowheads="1"/>
          </p:cNvSpPr>
          <p:nvPr/>
        </p:nvSpPr>
        <p:spPr bwMode="auto">
          <a:xfrm>
            <a:off x="7680326" y="5805488"/>
            <a:ext cx="3001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О модификации модели</a:t>
            </a:r>
            <a:br>
              <a:rPr lang="ru-RU" altLang="ru-RU"/>
            </a:br>
            <a:r>
              <a:rPr lang="ru-RU" altLang="ru-RU"/>
              <a:t>с повторными всплесками</a:t>
            </a:r>
            <a:br>
              <a:rPr lang="ru-RU" altLang="ru-RU"/>
            </a:br>
            <a:r>
              <a:rPr lang="ru-RU" altLang="ru-RU"/>
              <a:t>см. 1603.08207</a:t>
            </a:r>
          </a:p>
          <a:p>
            <a:endParaRPr lang="ru-RU" altLang="ru-RU"/>
          </a:p>
        </p:txBody>
      </p:sp>
      <p:sp>
        <p:nvSpPr>
          <p:cNvPr id="136200" name="TextBox 1"/>
          <p:cNvSpPr txBox="1">
            <a:spLocks noChangeArrowheads="1"/>
          </p:cNvSpPr>
          <p:nvPr/>
        </p:nvSpPr>
        <p:spPr bwMode="auto">
          <a:xfrm>
            <a:off x="1516062" y="6465889"/>
            <a:ext cx="609917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Об испарении астероидов пульсарами см. 1605.05746.</a:t>
            </a:r>
          </a:p>
        </p:txBody>
      </p:sp>
    </p:spTree>
    <p:extLst>
      <p:ext uri="{BB962C8B-B14F-4D97-AF65-F5344CB8AC3E}">
        <p14:creationId xmlns:p14="http://schemas.microsoft.com/office/powerpoint/2010/main" val="8806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Заголовок 1"/>
          <p:cNvSpPr>
            <a:spLocks noGrp="1"/>
          </p:cNvSpPr>
          <p:nvPr>
            <p:ph type="title"/>
          </p:nvPr>
        </p:nvSpPr>
        <p:spPr>
          <a:xfrm>
            <a:off x="0" y="3175"/>
            <a:ext cx="12192000" cy="1325563"/>
          </a:xfrm>
        </p:spPr>
        <p:txBody>
          <a:bodyPr>
            <a:normAutofit/>
          </a:bodyPr>
          <a:lstStyle/>
          <a:p>
            <a:r>
              <a:rPr lang="ru-RU" altLang="ru-RU" dirty="0" err="1" smtClean="0"/>
              <a:t>Супрамассивные</a:t>
            </a:r>
            <a:r>
              <a:rPr lang="ru-RU" altLang="ru-RU" dirty="0" smtClean="0"/>
              <a:t> НЗ и гамма-всплески</a:t>
            </a:r>
          </a:p>
        </p:txBody>
      </p:sp>
      <p:pic>
        <p:nvPicPr>
          <p:cNvPr id="13824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1" y="1130882"/>
            <a:ext cx="4248150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Box 3"/>
          <p:cNvSpPr txBox="1">
            <a:spLocks noChangeArrowheads="1"/>
          </p:cNvSpPr>
          <p:nvPr/>
        </p:nvSpPr>
        <p:spPr bwMode="auto">
          <a:xfrm rot="16200000">
            <a:off x="-811212" y="4541043"/>
            <a:ext cx="1992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Zhang 1310.4893</a:t>
            </a:r>
            <a:endParaRPr lang="ru-RU" altLang="ru-RU" dirty="0"/>
          </a:p>
        </p:txBody>
      </p:sp>
      <p:sp>
        <p:nvSpPr>
          <p:cNvPr id="138245" name="TextBox 4"/>
          <p:cNvSpPr txBox="1">
            <a:spLocks noChangeArrowheads="1"/>
          </p:cNvSpPr>
          <p:nvPr/>
        </p:nvSpPr>
        <p:spPr bwMode="auto">
          <a:xfrm>
            <a:off x="4856434" y="1130882"/>
            <a:ext cx="70642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Модель включает в себя образование</a:t>
            </a:r>
            <a:br>
              <a:rPr lang="ru-RU" altLang="ru-RU" dirty="0"/>
            </a:br>
            <a:r>
              <a:rPr lang="ru-RU" altLang="ru-RU" dirty="0"/>
              <a:t>миллисекундного </a:t>
            </a:r>
            <a:r>
              <a:rPr lang="ru-RU" altLang="ru-RU" dirty="0" err="1"/>
              <a:t>магнитара</a:t>
            </a:r>
            <a:r>
              <a:rPr lang="ru-RU" altLang="ru-RU" dirty="0"/>
              <a:t> (Усов 1992).</a:t>
            </a:r>
          </a:p>
          <a:p>
            <a:endParaRPr lang="ru-RU" altLang="ru-RU" dirty="0"/>
          </a:p>
          <a:p>
            <a:r>
              <a:rPr lang="ru-RU" altLang="ru-RU" dirty="0"/>
              <a:t>При этом не все </a:t>
            </a:r>
            <a:r>
              <a:rPr lang="en-US" altLang="ru-RU" dirty="0"/>
              <a:t>FRB </a:t>
            </a:r>
            <a:r>
              <a:rPr lang="ru-RU" altLang="ru-RU" dirty="0" smtClean="0"/>
              <a:t>должны сопровождаться </a:t>
            </a:r>
            <a:r>
              <a:rPr lang="en-US" altLang="ru-RU" dirty="0"/>
              <a:t>GRB</a:t>
            </a:r>
            <a:r>
              <a:rPr lang="ru-RU" altLang="ru-RU" dirty="0"/>
              <a:t>, и наоборот.</a:t>
            </a:r>
          </a:p>
          <a:p>
            <a:endParaRPr lang="ru-RU" altLang="ru-RU" dirty="0"/>
          </a:p>
          <a:p>
            <a:r>
              <a:rPr lang="ru-RU" altLang="ru-RU" dirty="0"/>
              <a:t>Тогда возникают проблемы с темпом </a:t>
            </a:r>
            <a:r>
              <a:rPr lang="en-US" altLang="ru-RU" dirty="0"/>
              <a:t>FRB.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Статистика совместных данных </a:t>
            </a:r>
            <a:r>
              <a:rPr lang="ru-RU" altLang="ru-RU" dirty="0" smtClean="0"/>
              <a:t>по </a:t>
            </a:r>
            <a:r>
              <a:rPr lang="en-US" altLang="ru-RU" dirty="0" smtClean="0"/>
              <a:t>FRB</a:t>
            </a:r>
            <a:r>
              <a:rPr lang="ru-RU" altLang="ru-RU" dirty="0" smtClean="0"/>
              <a:t> </a:t>
            </a:r>
            <a:r>
              <a:rPr lang="ru-RU" altLang="ru-RU" dirty="0"/>
              <a:t>и</a:t>
            </a:r>
            <a:r>
              <a:rPr lang="en-US" altLang="ru-RU" dirty="0"/>
              <a:t> GRB</a:t>
            </a:r>
            <a:r>
              <a:rPr lang="ru-RU" altLang="ru-RU" dirty="0"/>
              <a:t>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(</a:t>
            </a:r>
            <a:r>
              <a:rPr lang="ru-RU" altLang="ru-RU" dirty="0"/>
              <a:t>если эта модель </a:t>
            </a:r>
            <a:r>
              <a:rPr lang="ru-RU" altLang="ru-RU" dirty="0" smtClean="0"/>
              <a:t>верна) даст </a:t>
            </a:r>
            <a:r>
              <a:rPr lang="ru-RU" altLang="ru-RU" dirty="0"/>
              <a:t>важные данные для космологии.</a:t>
            </a:r>
          </a:p>
        </p:txBody>
      </p:sp>
      <p:pic>
        <p:nvPicPr>
          <p:cNvPr id="13824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69" y="4010782"/>
            <a:ext cx="35417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Прямоугольник 6"/>
          <p:cNvSpPr>
            <a:spLocks noChangeArrowheads="1"/>
          </p:cNvSpPr>
          <p:nvPr/>
        </p:nvSpPr>
        <p:spPr bwMode="auto">
          <a:xfrm rot="-5400000">
            <a:off x="11246044" y="5961820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1402.2498</a:t>
            </a:r>
          </a:p>
        </p:txBody>
      </p:sp>
    </p:spTree>
    <p:extLst>
      <p:ext uri="{BB962C8B-B14F-4D97-AF65-F5344CB8AC3E}">
        <p14:creationId xmlns:p14="http://schemas.microsoft.com/office/powerpoint/2010/main" val="6133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4"/>
          <p:cNvSpPr>
            <a:spLocks noGrp="1" noChangeArrowheads="1"/>
          </p:cNvSpPr>
          <p:nvPr>
            <p:ph type="title"/>
          </p:nvPr>
        </p:nvSpPr>
        <p:spPr>
          <a:xfrm>
            <a:off x="292895" y="-184942"/>
            <a:ext cx="8382000" cy="1431925"/>
          </a:xfrm>
        </p:spPr>
        <p:txBody>
          <a:bodyPr>
            <a:normAutofit fontScale="90000"/>
          </a:bodyPr>
          <a:lstStyle/>
          <a:p>
            <a:r>
              <a:rPr lang="ru-RU" altLang="ru-RU" dirty="0" err="1" smtClean="0"/>
              <a:t>Гипервспышки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магнитаров</a:t>
            </a:r>
            <a:r>
              <a:rPr lang="ru-RU" altLang="ru-RU" dirty="0" smtClean="0"/>
              <a:t>?</a:t>
            </a:r>
          </a:p>
        </p:txBody>
      </p:sp>
      <p:grpSp>
        <p:nvGrpSpPr>
          <p:cNvPr id="140291" name="Group 5"/>
          <p:cNvGrpSpPr>
            <a:grpSpLocks/>
          </p:cNvGrpSpPr>
          <p:nvPr/>
        </p:nvGrpSpPr>
        <p:grpSpPr bwMode="auto">
          <a:xfrm>
            <a:off x="2586039" y="3581401"/>
            <a:ext cx="3930651" cy="3076575"/>
            <a:chOff x="369" y="2173"/>
            <a:chExt cx="2476" cy="1938"/>
          </a:xfrm>
        </p:grpSpPr>
        <p:grpSp>
          <p:nvGrpSpPr>
            <p:cNvPr id="140300" name="Group 6"/>
            <p:cNvGrpSpPr>
              <a:grpSpLocks/>
            </p:cNvGrpSpPr>
            <p:nvPr/>
          </p:nvGrpSpPr>
          <p:grpSpPr bwMode="auto">
            <a:xfrm rot="-1540471">
              <a:off x="1020" y="3203"/>
              <a:ext cx="636" cy="862"/>
              <a:chOff x="1247" y="2523"/>
              <a:chExt cx="636" cy="862"/>
            </a:xfrm>
          </p:grpSpPr>
          <p:sp>
            <p:nvSpPr>
              <p:cNvPr id="140309" name="Oval 7"/>
              <p:cNvSpPr>
                <a:spLocks noChangeArrowheads="1"/>
              </p:cNvSpPr>
              <p:nvPr/>
            </p:nvSpPr>
            <p:spPr bwMode="auto">
              <a:xfrm>
                <a:off x="1519" y="2886"/>
                <a:ext cx="91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0" name="Oval 8"/>
              <p:cNvSpPr>
                <a:spLocks noChangeArrowheads="1"/>
              </p:cNvSpPr>
              <p:nvPr/>
            </p:nvSpPr>
            <p:spPr bwMode="auto">
              <a:xfrm>
                <a:off x="1247" y="2523"/>
                <a:ext cx="318" cy="8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1" name="Oval 9"/>
              <p:cNvSpPr>
                <a:spLocks noChangeArrowheads="1"/>
              </p:cNvSpPr>
              <p:nvPr/>
            </p:nvSpPr>
            <p:spPr bwMode="auto">
              <a:xfrm>
                <a:off x="1565" y="2523"/>
                <a:ext cx="318" cy="86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2" name="Oval 10"/>
              <p:cNvSpPr>
                <a:spLocks noChangeArrowheads="1"/>
              </p:cNvSpPr>
              <p:nvPr/>
            </p:nvSpPr>
            <p:spPr bwMode="auto">
              <a:xfrm>
                <a:off x="1338" y="2614"/>
                <a:ext cx="227" cy="68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3" name="Oval 11"/>
              <p:cNvSpPr>
                <a:spLocks noChangeArrowheads="1"/>
              </p:cNvSpPr>
              <p:nvPr/>
            </p:nvSpPr>
            <p:spPr bwMode="auto">
              <a:xfrm>
                <a:off x="1565" y="2614"/>
                <a:ext cx="227" cy="68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4" name="Oval 12"/>
              <p:cNvSpPr>
                <a:spLocks noChangeArrowheads="1"/>
              </p:cNvSpPr>
              <p:nvPr/>
            </p:nvSpPr>
            <p:spPr bwMode="auto">
              <a:xfrm>
                <a:off x="1429" y="2704"/>
                <a:ext cx="136" cy="5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40315" name="Oval 13"/>
              <p:cNvSpPr>
                <a:spLocks noChangeArrowheads="1"/>
              </p:cNvSpPr>
              <p:nvPr/>
            </p:nvSpPr>
            <p:spPr bwMode="auto">
              <a:xfrm>
                <a:off x="1565" y="2704"/>
                <a:ext cx="136" cy="5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140301" name="Arc 14"/>
            <p:cNvSpPr>
              <a:spLocks/>
            </p:cNvSpPr>
            <p:nvPr/>
          </p:nvSpPr>
          <p:spPr bwMode="auto">
            <a:xfrm>
              <a:off x="930" y="2931"/>
              <a:ext cx="952" cy="11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0302" name="Arc 15"/>
            <p:cNvSpPr>
              <a:spLocks/>
            </p:cNvSpPr>
            <p:nvPr/>
          </p:nvSpPr>
          <p:spPr bwMode="auto">
            <a:xfrm>
              <a:off x="975" y="2704"/>
              <a:ext cx="1179" cy="13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0303" name="AutoShape 16"/>
            <p:cNvSpPr>
              <a:spLocks noChangeArrowheads="1"/>
            </p:cNvSpPr>
            <p:nvPr/>
          </p:nvSpPr>
          <p:spPr bwMode="auto">
            <a:xfrm>
              <a:off x="1927" y="3929"/>
              <a:ext cx="182" cy="18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4" name="AutoShape 17"/>
            <p:cNvSpPr>
              <a:spLocks noChangeArrowheads="1"/>
            </p:cNvSpPr>
            <p:nvPr/>
          </p:nvSpPr>
          <p:spPr bwMode="auto">
            <a:xfrm rot="-4530614">
              <a:off x="997" y="2731"/>
              <a:ext cx="135" cy="181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5" name="AutoShape 18"/>
            <p:cNvSpPr>
              <a:spLocks noChangeArrowheads="1"/>
            </p:cNvSpPr>
            <p:nvPr/>
          </p:nvSpPr>
          <p:spPr bwMode="auto">
            <a:xfrm rot="-3107448">
              <a:off x="1550" y="3041"/>
              <a:ext cx="191" cy="152"/>
            </a:xfrm>
            <a:prstGeom prst="rightArrow">
              <a:avLst>
                <a:gd name="adj1" fmla="val 50000"/>
                <a:gd name="adj2" fmla="val 314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6" name="AutoShape 19"/>
            <p:cNvSpPr>
              <a:spLocks noChangeArrowheads="1"/>
            </p:cNvSpPr>
            <p:nvPr/>
          </p:nvSpPr>
          <p:spPr bwMode="auto">
            <a:xfrm rot="-1677734">
              <a:off x="1753" y="3330"/>
              <a:ext cx="214" cy="190"/>
            </a:xfrm>
            <a:prstGeom prst="rightArrow">
              <a:avLst>
                <a:gd name="adj1" fmla="val 50000"/>
                <a:gd name="adj2" fmla="val 281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40307" name="Text Box 20"/>
            <p:cNvSpPr txBox="1">
              <a:spLocks noChangeArrowheads="1"/>
            </p:cNvSpPr>
            <p:nvPr/>
          </p:nvSpPr>
          <p:spPr bwMode="auto">
            <a:xfrm rot="3271201">
              <a:off x="2287" y="2500"/>
              <a:ext cx="8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/>
                <a:t>туманность</a:t>
              </a:r>
            </a:p>
          </p:txBody>
        </p:sp>
        <p:sp>
          <p:nvSpPr>
            <p:cNvPr id="140308" name="Text Box 21"/>
            <p:cNvSpPr txBox="1">
              <a:spLocks noChangeArrowheads="1"/>
            </p:cNvSpPr>
            <p:nvPr/>
          </p:nvSpPr>
          <p:spPr bwMode="auto">
            <a:xfrm rot="3170788">
              <a:off x="139" y="2798"/>
              <a:ext cx="86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/>
                <a:t>Магнитный</a:t>
              </a:r>
              <a:br>
                <a:rPr lang="ru-RU" altLang="ru-RU"/>
              </a:br>
              <a:r>
                <a:rPr lang="ru-RU" altLang="ru-RU"/>
                <a:t>импульс</a:t>
              </a:r>
            </a:p>
          </p:txBody>
        </p:sp>
      </p:grpSp>
      <p:grpSp>
        <p:nvGrpSpPr>
          <p:cNvPr id="140292" name="Group 26"/>
          <p:cNvGrpSpPr>
            <a:grpSpLocks/>
          </p:cNvGrpSpPr>
          <p:nvPr/>
        </p:nvGrpSpPr>
        <p:grpSpPr bwMode="auto">
          <a:xfrm>
            <a:off x="2743201" y="3402014"/>
            <a:ext cx="3502025" cy="3455987"/>
            <a:chOff x="960" y="2143"/>
            <a:chExt cx="2206" cy="2177"/>
          </a:xfrm>
        </p:grpSpPr>
        <p:sp>
          <p:nvSpPr>
            <p:cNvPr id="140297" name="Freeform 22"/>
            <p:cNvSpPr>
              <a:spLocks/>
            </p:cNvSpPr>
            <p:nvPr/>
          </p:nvSpPr>
          <p:spPr bwMode="auto">
            <a:xfrm>
              <a:off x="1056" y="2225"/>
              <a:ext cx="2016" cy="2095"/>
            </a:xfrm>
            <a:custGeom>
              <a:avLst/>
              <a:gdLst>
                <a:gd name="T0" fmla="*/ 0 w 2016"/>
                <a:gd name="T1" fmla="*/ 131 h 2095"/>
                <a:gd name="T2" fmla="*/ 105 w 2016"/>
                <a:gd name="T3" fmla="*/ 53 h 2095"/>
                <a:gd name="T4" fmla="*/ 314 w 2016"/>
                <a:gd name="T5" fmla="*/ 66 h 2095"/>
                <a:gd name="T6" fmla="*/ 353 w 2016"/>
                <a:gd name="T7" fmla="*/ 79 h 2095"/>
                <a:gd name="T8" fmla="*/ 812 w 2016"/>
                <a:gd name="T9" fmla="*/ 0 h 2095"/>
                <a:gd name="T10" fmla="*/ 929 w 2016"/>
                <a:gd name="T11" fmla="*/ 40 h 2095"/>
                <a:gd name="T12" fmla="*/ 982 w 2016"/>
                <a:gd name="T13" fmla="*/ 105 h 2095"/>
                <a:gd name="T14" fmla="*/ 1100 w 2016"/>
                <a:gd name="T15" fmla="*/ 170 h 2095"/>
                <a:gd name="T16" fmla="*/ 1361 w 2016"/>
                <a:gd name="T17" fmla="*/ 210 h 2095"/>
                <a:gd name="T18" fmla="*/ 1388 w 2016"/>
                <a:gd name="T19" fmla="*/ 249 h 2095"/>
                <a:gd name="T20" fmla="*/ 1401 w 2016"/>
                <a:gd name="T21" fmla="*/ 328 h 2095"/>
                <a:gd name="T22" fmla="*/ 1532 w 2016"/>
                <a:gd name="T23" fmla="*/ 393 h 2095"/>
                <a:gd name="T24" fmla="*/ 1636 w 2016"/>
                <a:gd name="T25" fmla="*/ 563 h 2095"/>
                <a:gd name="T26" fmla="*/ 1649 w 2016"/>
                <a:gd name="T27" fmla="*/ 616 h 2095"/>
                <a:gd name="T28" fmla="*/ 1689 w 2016"/>
                <a:gd name="T29" fmla="*/ 642 h 2095"/>
                <a:gd name="T30" fmla="*/ 1728 w 2016"/>
                <a:gd name="T31" fmla="*/ 681 h 2095"/>
                <a:gd name="T32" fmla="*/ 1767 w 2016"/>
                <a:gd name="T33" fmla="*/ 694 h 2095"/>
                <a:gd name="T34" fmla="*/ 1846 w 2016"/>
                <a:gd name="T35" fmla="*/ 746 h 2095"/>
                <a:gd name="T36" fmla="*/ 1872 w 2016"/>
                <a:gd name="T37" fmla="*/ 930 h 2095"/>
                <a:gd name="T38" fmla="*/ 1885 w 2016"/>
                <a:gd name="T39" fmla="*/ 1061 h 2095"/>
                <a:gd name="T40" fmla="*/ 1937 w 2016"/>
                <a:gd name="T41" fmla="*/ 1231 h 2095"/>
                <a:gd name="T42" fmla="*/ 1964 w 2016"/>
                <a:gd name="T43" fmla="*/ 1349 h 2095"/>
                <a:gd name="T44" fmla="*/ 2016 w 2016"/>
                <a:gd name="T45" fmla="*/ 1427 h 2095"/>
                <a:gd name="T46" fmla="*/ 1885 w 2016"/>
                <a:gd name="T47" fmla="*/ 1519 h 2095"/>
                <a:gd name="T48" fmla="*/ 1898 w 2016"/>
                <a:gd name="T49" fmla="*/ 1637 h 2095"/>
                <a:gd name="T50" fmla="*/ 1754 w 2016"/>
                <a:gd name="T51" fmla="*/ 1754 h 2095"/>
                <a:gd name="T52" fmla="*/ 1715 w 2016"/>
                <a:gd name="T53" fmla="*/ 2003 h 2095"/>
                <a:gd name="T54" fmla="*/ 1676 w 2016"/>
                <a:gd name="T55" fmla="*/ 2095 h 209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16" h="2095">
                  <a:moveTo>
                    <a:pt x="0" y="131"/>
                  </a:moveTo>
                  <a:cubicBezTo>
                    <a:pt x="55" y="113"/>
                    <a:pt x="56" y="85"/>
                    <a:pt x="105" y="53"/>
                  </a:cubicBezTo>
                  <a:cubicBezTo>
                    <a:pt x="175" y="57"/>
                    <a:pt x="245" y="59"/>
                    <a:pt x="314" y="66"/>
                  </a:cubicBezTo>
                  <a:cubicBezTo>
                    <a:pt x="328" y="67"/>
                    <a:pt x="339" y="79"/>
                    <a:pt x="353" y="79"/>
                  </a:cubicBezTo>
                  <a:cubicBezTo>
                    <a:pt x="507" y="79"/>
                    <a:pt x="660" y="19"/>
                    <a:pt x="812" y="0"/>
                  </a:cubicBezTo>
                  <a:cubicBezTo>
                    <a:pt x="844" y="5"/>
                    <a:pt x="905" y="4"/>
                    <a:pt x="929" y="40"/>
                  </a:cubicBezTo>
                  <a:cubicBezTo>
                    <a:pt x="979" y="117"/>
                    <a:pt x="898" y="78"/>
                    <a:pt x="982" y="105"/>
                  </a:cubicBezTo>
                  <a:cubicBezTo>
                    <a:pt x="1018" y="129"/>
                    <a:pt x="1054" y="163"/>
                    <a:pt x="1100" y="170"/>
                  </a:cubicBezTo>
                  <a:cubicBezTo>
                    <a:pt x="1190" y="183"/>
                    <a:pt x="1275" y="181"/>
                    <a:pt x="1361" y="210"/>
                  </a:cubicBezTo>
                  <a:cubicBezTo>
                    <a:pt x="1370" y="223"/>
                    <a:pt x="1383" y="234"/>
                    <a:pt x="1388" y="249"/>
                  </a:cubicBezTo>
                  <a:cubicBezTo>
                    <a:pt x="1397" y="274"/>
                    <a:pt x="1386" y="306"/>
                    <a:pt x="1401" y="328"/>
                  </a:cubicBezTo>
                  <a:cubicBezTo>
                    <a:pt x="1434" y="375"/>
                    <a:pt x="1484" y="381"/>
                    <a:pt x="1532" y="393"/>
                  </a:cubicBezTo>
                  <a:cubicBezTo>
                    <a:pt x="1577" y="460"/>
                    <a:pt x="1563" y="514"/>
                    <a:pt x="1636" y="563"/>
                  </a:cubicBezTo>
                  <a:cubicBezTo>
                    <a:pt x="1640" y="581"/>
                    <a:pt x="1639" y="601"/>
                    <a:pt x="1649" y="616"/>
                  </a:cubicBezTo>
                  <a:cubicBezTo>
                    <a:pt x="1658" y="629"/>
                    <a:pt x="1677" y="632"/>
                    <a:pt x="1689" y="642"/>
                  </a:cubicBezTo>
                  <a:cubicBezTo>
                    <a:pt x="1703" y="654"/>
                    <a:pt x="1713" y="671"/>
                    <a:pt x="1728" y="681"/>
                  </a:cubicBezTo>
                  <a:cubicBezTo>
                    <a:pt x="1739" y="689"/>
                    <a:pt x="1755" y="687"/>
                    <a:pt x="1767" y="694"/>
                  </a:cubicBezTo>
                  <a:cubicBezTo>
                    <a:pt x="1795" y="709"/>
                    <a:pt x="1846" y="746"/>
                    <a:pt x="1846" y="746"/>
                  </a:cubicBezTo>
                  <a:cubicBezTo>
                    <a:pt x="1894" y="820"/>
                    <a:pt x="1884" y="831"/>
                    <a:pt x="1872" y="930"/>
                  </a:cubicBezTo>
                  <a:cubicBezTo>
                    <a:pt x="1876" y="974"/>
                    <a:pt x="1876" y="1018"/>
                    <a:pt x="1885" y="1061"/>
                  </a:cubicBezTo>
                  <a:cubicBezTo>
                    <a:pt x="1897" y="1119"/>
                    <a:pt x="1923" y="1173"/>
                    <a:pt x="1937" y="1231"/>
                  </a:cubicBezTo>
                  <a:cubicBezTo>
                    <a:pt x="1915" y="1296"/>
                    <a:pt x="1927" y="1299"/>
                    <a:pt x="1964" y="1349"/>
                  </a:cubicBezTo>
                  <a:cubicBezTo>
                    <a:pt x="1983" y="1374"/>
                    <a:pt x="2016" y="1427"/>
                    <a:pt x="2016" y="1427"/>
                  </a:cubicBezTo>
                  <a:cubicBezTo>
                    <a:pt x="1953" y="1443"/>
                    <a:pt x="1921" y="1465"/>
                    <a:pt x="1885" y="1519"/>
                  </a:cubicBezTo>
                  <a:cubicBezTo>
                    <a:pt x="1889" y="1558"/>
                    <a:pt x="1900" y="1597"/>
                    <a:pt x="1898" y="1637"/>
                  </a:cubicBezTo>
                  <a:cubicBezTo>
                    <a:pt x="1890" y="1776"/>
                    <a:pt x="1877" y="1740"/>
                    <a:pt x="1754" y="1754"/>
                  </a:cubicBezTo>
                  <a:cubicBezTo>
                    <a:pt x="1772" y="1845"/>
                    <a:pt x="1807" y="1942"/>
                    <a:pt x="1715" y="2003"/>
                  </a:cubicBezTo>
                  <a:cubicBezTo>
                    <a:pt x="1687" y="2088"/>
                    <a:pt x="1709" y="2062"/>
                    <a:pt x="1676" y="209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0298" name="Freeform 23"/>
            <p:cNvSpPr>
              <a:spLocks/>
            </p:cNvSpPr>
            <p:nvPr/>
          </p:nvSpPr>
          <p:spPr bwMode="auto">
            <a:xfrm>
              <a:off x="1056" y="2143"/>
              <a:ext cx="2110" cy="2177"/>
            </a:xfrm>
            <a:custGeom>
              <a:avLst/>
              <a:gdLst>
                <a:gd name="T0" fmla="*/ 0 w 1928"/>
                <a:gd name="T1" fmla="*/ 2147483646 h 1724"/>
                <a:gd name="T2" fmla="*/ 3055578 w 1928"/>
                <a:gd name="T3" fmla="*/ 2147483646 h 1724"/>
                <a:gd name="T4" fmla="*/ 4957975 w 1928"/>
                <a:gd name="T5" fmla="*/ 2147483646 h 1724"/>
                <a:gd name="T6" fmla="*/ 5337122 w 1928"/>
                <a:gd name="T7" fmla="*/ 2147483646 h 1724"/>
                <a:gd name="T8" fmla="*/ 4577020 w 1928"/>
                <a:gd name="T9" fmla="*/ 2147483646 h 1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8" h="1724">
                  <a:moveTo>
                    <a:pt x="0" y="91"/>
                  </a:moveTo>
                  <a:cubicBezTo>
                    <a:pt x="397" y="45"/>
                    <a:pt x="794" y="0"/>
                    <a:pt x="1089" y="91"/>
                  </a:cubicBezTo>
                  <a:cubicBezTo>
                    <a:pt x="1384" y="182"/>
                    <a:pt x="1633" y="446"/>
                    <a:pt x="1769" y="635"/>
                  </a:cubicBezTo>
                  <a:cubicBezTo>
                    <a:pt x="1905" y="824"/>
                    <a:pt x="1928" y="1044"/>
                    <a:pt x="1905" y="1225"/>
                  </a:cubicBezTo>
                  <a:cubicBezTo>
                    <a:pt x="1882" y="1406"/>
                    <a:pt x="1671" y="1649"/>
                    <a:pt x="1633" y="17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0299" name="Freeform 24"/>
            <p:cNvSpPr>
              <a:spLocks/>
            </p:cNvSpPr>
            <p:nvPr/>
          </p:nvSpPr>
          <p:spPr bwMode="auto">
            <a:xfrm>
              <a:off x="960" y="2304"/>
              <a:ext cx="1903" cy="2016"/>
            </a:xfrm>
            <a:custGeom>
              <a:avLst/>
              <a:gdLst>
                <a:gd name="T0" fmla="*/ 0 w 1928"/>
                <a:gd name="T1" fmla="*/ 87018937 h 1724"/>
                <a:gd name="T2" fmla="*/ 344 w 1928"/>
                <a:gd name="T3" fmla="*/ 87018937 h 1724"/>
                <a:gd name="T4" fmla="*/ 561 w 1928"/>
                <a:gd name="T5" fmla="*/ 606317328 h 1724"/>
                <a:gd name="T6" fmla="*/ 604 w 1928"/>
                <a:gd name="T7" fmla="*/ 1170178773 h 1724"/>
                <a:gd name="T8" fmla="*/ 519 w 1928"/>
                <a:gd name="T9" fmla="*/ 1645686726 h 17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8" h="1724">
                  <a:moveTo>
                    <a:pt x="0" y="91"/>
                  </a:moveTo>
                  <a:cubicBezTo>
                    <a:pt x="397" y="45"/>
                    <a:pt x="794" y="0"/>
                    <a:pt x="1089" y="91"/>
                  </a:cubicBezTo>
                  <a:cubicBezTo>
                    <a:pt x="1384" y="182"/>
                    <a:pt x="1633" y="446"/>
                    <a:pt x="1769" y="635"/>
                  </a:cubicBezTo>
                  <a:cubicBezTo>
                    <a:pt x="1905" y="824"/>
                    <a:pt x="1928" y="1044"/>
                    <a:pt x="1905" y="1225"/>
                  </a:cubicBezTo>
                  <a:cubicBezTo>
                    <a:pt x="1882" y="1406"/>
                    <a:pt x="1671" y="1649"/>
                    <a:pt x="1633" y="172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40293" name="Picture 25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2" y="112327"/>
            <a:ext cx="3959225" cy="26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Text Box 27"/>
          <p:cNvSpPr txBox="1">
            <a:spLocks noChangeArrowheads="1"/>
          </p:cNvSpPr>
          <p:nvPr/>
        </p:nvSpPr>
        <p:spPr bwMode="auto">
          <a:xfrm>
            <a:off x="225963" y="879332"/>
            <a:ext cx="4649788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Сразу же после публикации </a:t>
            </a:r>
            <a:r>
              <a:rPr lang="en-US" altLang="ru-RU" dirty="0"/>
              <a:t/>
            </a:r>
            <a:br>
              <a:rPr lang="en-US" altLang="ru-RU" dirty="0"/>
            </a:br>
            <a:r>
              <a:rPr lang="en-US" altLang="ru-RU" dirty="0"/>
              <a:t>Lorimer et al. (2007) </a:t>
            </a:r>
            <a:r>
              <a:rPr lang="ru-RU" altLang="ru-RU" dirty="0"/>
              <a:t>мы предложили</a:t>
            </a:r>
            <a:br>
              <a:rPr lang="ru-RU" altLang="ru-RU" dirty="0"/>
            </a:br>
            <a:r>
              <a:rPr lang="ru-RU" altLang="ru-RU" dirty="0"/>
              <a:t>модель </a:t>
            </a:r>
            <a:r>
              <a:rPr lang="ru-RU" altLang="ru-RU" b="1" dirty="0"/>
              <a:t>(</a:t>
            </a:r>
            <a:r>
              <a:rPr lang="ru-RU" altLang="ru-RU" dirty="0"/>
              <a:t>0710.2006, 1307.4924</a:t>
            </a:r>
            <a:r>
              <a:rPr lang="ru-RU" altLang="ru-RU" b="1" dirty="0"/>
              <a:t>),</a:t>
            </a:r>
            <a:r>
              <a:rPr lang="ru-RU" altLang="ru-RU" dirty="0"/>
              <a:t> </a:t>
            </a:r>
            <a:br>
              <a:rPr lang="ru-RU" altLang="ru-RU" dirty="0"/>
            </a:br>
            <a:r>
              <a:rPr lang="ru-RU" altLang="ru-RU" dirty="0"/>
              <a:t>в которой вспышки связаны</a:t>
            </a:r>
            <a:br>
              <a:rPr lang="ru-RU" altLang="ru-RU" dirty="0"/>
            </a:br>
            <a:r>
              <a:rPr lang="ru-RU" altLang="ru-RU" dirty="0"/>
              <a:t>с </a:t>
            </a:r>
            <a:r>
              <a:rPr lang="ru-RU" altLang="ru-RU" dirty="0" err="1"/>
              <a:t>гипервсплесками</a:t>
            </a:r>
            <a:r>
              <a:rPr lang="ru-RU" altLang="ru-RU" dirty="0"/>
              <a:t> </a:t>
            </a:r>
            <a:r>
              <a:rPr lang="ru-RU" altLang="ru-RU" dirty="0" err="1"/>
              <a:t>магнитаров</a:t>
            </a:r>
            <a:r>
              <a:rPr lang="ru-RU" altLang="ru-RU" dirty="0"/>
              <a:t>.</a:t>
            </a:r>
            <a:br>
              <a:rPr lang="ru-RU" altLang="ru-RU" dirty="0"/>
            </a:br>
            <a:r>
              <a:rPr lang="ru-RU" altLang="ru-RU" dirty="0"/>
              <a:t>Темп, временные характеристики и</a:t>
            </a:r>
            <a:br>
              <a:rPr lang="ru-RU" altLang="ru-RU" dirty="0"/>
            </a:br>
            <a:r>
              <a:rPr lang="ru-RU" altLang="ru-RU" dirty="0"/>
              <a:t>отсутствие всплеска в других диапазонах</a:t>
            </a:r>
            <a:br>
              <a:rPr lang="ru-RU" altLang="ru-RU" dirty="0"/>
            </a:br>
            <a:r>
              <a:rPr lang="ru-RU" altLang="ru-RU" dirty="0"/>
              <a:t>находят прекрасное объяснение.</a:t>
            </a:r>
            <a:br>
              <a:rPr lang="ru-RU" altLang="ru-RU" dirty="0"/>
            </a:br>
            <a:r>
              <a:rPr lang="ru-RU" altLang="ru-RU" dirty="0"/>
              <a:t>Энергетика также соответствует.</a:t>
            </a:r>
          </a:p>
        </p:txBody>
      </p:sp>
      <p:sp>
        <p:nvSpPr>
          <p:cNvPr id="140295" name="Text Box 28"/>
          <p:cNvSpPr txBox="1">
            <a:spLocks noChangeArrowheads="1"/>
          </p:cNvSpPr>
          <p:nvPr/>
        </p:nvSpPr>
        <p:spPr bwMode="auto">
          <a:xfrm>
            <a:off x="7986712" y="2799557"/>
            <a:ext cx="3959225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Юрий Любарский в 2014 году</a:t>
            </a:r>
            <a:br>
              <a:rPr lang="ru-RU" altLang="ru-RU" dirty="0"/>
            </a:br>
            <a:r>
              <a:rPr lang="ru-RU" altLang="ru-RU" dirty="0"/>
              <a:t>построил теоретическую модель,</a:t>
            </a:r>
            <a:br>
              <a:rPr lang="ru-RU" altLang="ru-RU" dirty="0"/>
            </a:br>
            <a:r>
              <a:rPr lang="ru-RU" altLang="ru-RU" dirty="0"/>
              <a:t>которая позволяет объяснить</a:t>
            </a:r>
            <a:br>
              <a:rPr lang="ru-RU" altLang="ru-RU" dirty="0"/>
            </a:br>
            <a:r>
              <a:rPr lang="ru-RU" altLang="ru-RU" dirty="0" err="1"/>
              <a:t>радиовсплески</a:t>
            </a:r>
            <a:r>
              <a:rPr lang="ru-RU" altLang="ru-RU" dirty="0"/>
              <a:t> в рамках </a:t>
            </a:r>
            <a:br>
              <a:rPr lang="ru-RU" altLang="ru-RU" dirty="0"/>
            </a:br>
            <a:r>
              <a:rPr lang="ru-RU" altLang="ru-RU" dirty="0" err="1"/>
              <a:t>магнитарной</a:t>
            </a:r>
            <a:r>
              <a:rPr lang="ru-RU" altLang="ru-RU" dirty="0"/>
              <a:t> модели.</a:t>
            </a:r>
            <a:br>
              <a:rPr lang="ru-RU" altLang="ru-RU" dirty="0"/>
            </a:br>
            <a:r>
              <a:rPr lang="ru-RU" altLang="ru-RU" dirty="0"/>
              <a:t>Пока модель не опровергнута</a:t>
            </a:r>
            <a:br>
              <a:rPr lang="ru-RU" altLang="ru-RU" dirty="0"/>
            </a:br>
            <a:r>
              <a:rPr lang="ru-RU" altLang="ru-RU" dirty="0"/>
              <a:t>наблюдениями.</a:t>
            </a:r>
            <a:br>
              <a:rPr lang="ru-RU" altLang="ru-RU" dirty="0"/>
            </a:br>
            <a:r>
              <a:rPr lang="ru-RU" altLang="ru-RU" dirty="0"/>
              <a:t>Для подтверждения необходимо</a:t>
            </a:r>
            <a:br>
              <a:rPr lang="ru-RU" altLang="ru-RU" dirty="0"/>
            </a:br>
            <a:r>
              <a:rPr lang="ru-RU" altLang="ru-RU" dirty="0"/>
              <a:t>обнаружить </a:t>
            </a:r>
            <a:r>
              <a:rPr lang="ru-RU" altLang="ru-RU" dirty="0" err="1"/>
              <a:t>магнитарную</a:t>
            </a:r>
            <a:r>
              <a:rPr lang="ru-RU" altLang="ru-RU" dirty="0"/>
              <a:t> вспышку.</a:t>
            </a:r>
            <a:br>
              <a:rPr lang="ru-RU" altLang="ru-RU" dirty="0"/>
            </a:br>
            <a:r>
              <a:rPr lang="ru-RU" altLang="ru-RU" dirty="0"/>
              <a:t>Или, что следует из расчетов</a:t>
            </a:r>
            <a:br>
              <a:rPr lang="ru-RU" altLang="ru-RU" dirty="0"/>
            </a:br>
            <a:r>
              <a:rPr lang="ru-RU" altLang="ru-RU" dirty="0"/>
              <a:t>Любарского, излучение на очень</a:t>
            </a:r>
            <a:br>
              <a:rPr lang="ru-RU" altLang="ru-RU" dirty="0"/>
            </a:br>
            <a:r>
              <a:rPr lang="ru-RU" altLang="ru-RU" dirty="0"/>
              <a:t>высоких энергиях.</a:t>
            </a:r>
            <a:r>
              <a:rPr lang="en-US" altLang="ru-RU" dirty="0"/>
              <a:t/>
            </a:r>
            <a:br>
              <a:rPr lang="en-US" altLang="ru-RU" dirty="0"/>
            </a:br>
            <a:r>
              <a:rPr lang="en-US" altLang="ru-RU" dirty="0"/>
              <a:t/>
            </a:r>
            <a:br>
              <a:rPr lang="en-US" altLang="ru-RU" dirty="0"/>
            </a:br>
            <a:r>
              <a:rPr lang="ru-RU" altLang="ru-RU" dirty="0"/>
              <a:t>Модель надо развивать ….</a:t>
            </a:r>
          </a:p>
        </p:txBody>
      </p:sp>
      <p:sp>
        <p:nvSpPr>
          <p:cNvPr id="140296" name="Прямоугольник 1"/>
          <p:cNvSpPr>
            <a:spLocks noChangeArrowheads="1"/>
          </p:cNvSpPr>
          <p:nvPr/>
        </p:nvSpPr>
        <p:spPr bwMode="auto">
          <a:xfrm>
            <a:off x="5986887" y="6388631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1401.6674</a:t>
            </a:r>
          </a:p>
        </p:txBody>
      </p:sp>
    </p:spTree>
    <p:extLst>
      <p:ext uri="{BB962C8B-B14F-4D97-AF65-F5344CB8AC3E}">
        <p14:creationId xmlns:p14="http://schemas.microsoft.com/office/powerpoint/2010/main" val="72202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Заголовок 1"/>
          <p:cNvSpPr>
            <a:spLocks noGrp="1"/>
          </p:cNvSpPr>
          <p:nvPr>
            <p:ph type="title"/>
          </p:nvPr>
        </p:nvSpPr>
        <p:spPr>
          <a:xfrm>
            <a:off x="1992313" y="95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altLang="ru-RU" smtClean="0"/>
              <a:t>Магнитар в плотной туманности</a:t>
            </a:r>
          </a:p>
        </p:txBody>
      </p:sp>
      <p:pic>
        <p:nvPicPr>
          <p:cNvPr id="3" name="0000-0609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268413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Box 3"/>
          <p:cNvSpPr txBox="1">
            <a:spLocks noChangeArrowheads="1"/>
          </p:cNvSpPr>
          <p:nvPr/>
        </p:nvSpPr>
        <p:spPr bwMode="auto">
          <a:xfrm>
            <a:off x="1703388" y="6524625"/>
            <a:ext cx="327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Анимация Алексея Кудакова</a:t>
            </a:r>
          </a:p>
        </p:txBody>
      </p:sp>
    </p:spTree>
    <p:extLst>
      <p:ext uri="{BB962C8B-B14F-4D97-AF65-F5344CB8AC3E}">
        <p14:creationId xmlns:p14="http://schemas.microsoft.com/office/powerpoint/2010/main" val="7573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Заголовок 1"/>
          <p:cNvSpPr>
            <a:spLocks noGrp="1"/>
          </p:cNvSpPr>
          <p:nvPr>
            <p:ph type="title"/>
          </p:nvPr>
        </p:nvSpPr>
        <p:spPr>
          <a:xfrm>
            <a:off x="2135188" y="22226"/>
            <a:ext cx="7886700" cy="1325563"/>
          </a:xfrm>
        </p:spPr>
        <p:txBody>
          <a:bodyPr/>
          <a:lstStyle/>
          <a:p>
            <a:r>
              <a:rPr lang="ru-RU" altLang="ru-RU" smtClean="0"/>
              <a:t>Излучение туманности</a:t>
            </a:r>
          </a:p>
        </p:txBody>
      </p:sp>
      <p:sp>
        <p:nvSpPr>
          <p:cNvPr id="142339" name="Прямоугольник 2"/>
          <p:cNvSpPr>
            <a:spLocks noChangeArrowheads="1"/>
          </p:cNvSpPr>
          <p:nvPr/>
        </p:nvSpPr>
        <p:spPr bwMode="auto">
          <a:xfrm rot="-5400000">
            <a:off x="920750" y="6013450"/>
            <a:ext cx="1403350" cy="3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1603.08875</a:t>
            </a:r>
          </a:p>
        </p:txBody>
      </p:sp>
      <p:pic>
        <p:nvPicPr>
          <p:cNvPr id="14234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125539"/>
            <a:ext cx="59817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4" y="4754564"/>
            <a:ext cx="87026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2" name="TextBox 1"/>
          <p:cNvSpPr txBox="1">
            <a:spLocks noChangeArrowheads="1"/>
          </p:cNvSpPr>
          <p:nvPr/>
        </p:nvSpPr>
        <p:spPr bwMode="auto">
          <a:xfrm>
            <a:off x="7781926" y="1196975"/>
            <a:ext cx="30003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Рассмотрени модели</a:t>
            </a:r>
            <a:br>
              <a:rPr lang="ru-RU" altLang="ru-RU"/>
            </a:br>
            <a:r>
              <a:rPr lang="ru-RU" altLang="ru-RU"/>
              <a:t>с излучением</a:t>
            </a:r>
            <a:br>
              <a:rPr lang="ru-RU" altLang="ru-RU"/>
            </a:br>
            <a:r>
              <a:rPr lang="ru-RU" altLang="ru-RU"/>
              <a:t>туманности получило</a:t>
            </a:r>
            <a:br>
              <a:rPr lang="ru-RU" altLang="ru-RU"/>
            </a:br>
            <a:r>
              <a:rPr lang="ru-RU" altLang="ru-RU"/>
              <a:t>развитие.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Рассмотрены туманности</a:t>
            </a:r>
            <a:br>
              <a:rPr lang="ru-RU" altLang="ru-RU"/>
            </a:br>
            <a:r>
              <a:rPr lang="ru-RU" altLang="ru-RU"/>
              <a:t>вокруг магнитаров,</a:t>
            </a:r>
            <a:br>
              <a:rPr lang="ru-RU" altLang="ru-RU"/>
            </a:br>
            <a:r>
              <a:rPr lang="ru-RU" altLang="ru-RU"/>
              <a:t>быстро вращающихся НЗ </a:t>
            </a:r>
          </a:p>
          <a:p>
            <a:r>
              <a:rPr lang="ru-RU" altLang="ru-RU"/>
              <a:t>и белых карликов.</a:t>
            </a:r>
          </a:p>
        </p:txBody>
      </p:sp>
    </p:spTree>
    <p:extLst>
      <p:ext uri="{BB962C8B-B14F-4D97-AF65-F5344CB8AC3E}">
        <p14:creationId xmlns:p14="http://schemas.microsoft.com/office/powerpoint/2010/main" val="23992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22" y="2597231"/>
            <a:ext cx="3854419" cy="313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Заголовок 1"/>
          <p:cNvSpPr>
            <a:spLocks noGrp="1"/>
          </p:cNvSpPr>
          <p:nvPr>
            <p:ph type="title"/>
          </p:nvPr>
        </p:nvSpPr>
        <p:spPr>
          <a:xfrm>
            <a:off x="1675606" y="-232569"/>
            <a:ext cx="9962298" cy="1325563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Туманности вокруг </a:t>
            </a:r>
            <a:r>
              <a:rPr lang="ru-RU" altLang="ru-RU" dirty="0" err="1" smtClean="0"/>
              <a:t>магнитаров</a:t>
            </a:r>
            <a:endParaRPr lang="ru-RU" altLang="ru-RU" dirty="0" smtClean="0"/>
          </a:p>
        </p:txBody>
      </p:sp>
      <p:pic>
        <p:nvPicPr>
          <p:cNvPr id="14336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8" y="1000858"/>
            <a:ext cx="3384550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Прямоугольник 3"/>
          <p:cNvSpPr>
            <a:spLocks noChangeArrowheads="1"/>
          </p:cNvSpPr>
          <p:nvPr/>
        </p:nvSpPr>
        <p:spPr bwMode="auto">
          <a:xfrm rot="-5400000">
            <a:off x="-2090767" y="4146566"/>
            <a:ext cx="485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1206.3330. Новые результаты в 1604.06472</a:t>
            </a:r>
          </a:p>
        </p:txBody>
      </p:sp>
      <p:pic>
        <p:nvPicPr>
          <p:cNvPr id="14336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78" y="795222"/>
            <a:ext cx="3294063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Прямоугольник 5"/>
          <p:cNvSpPr>
            <a:spLocks noChangeArrowheads="1"/>
          </p:cNvSpPr>
          <p:nvPr/>
        </p:nvSpPr>
        <p:spPr bwMode="auto">
          <a:xfrm>
            <a:off x="10501314" y="3992447"/>
            <a:ext cx="125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1211.0852</a:t>
            </a:r>
          </a:p>
        </p:txBody>
      </p:sp>
      <p:sp>
        <p:nvSpPr>
          <p:cNvPr id="143368" name="TextBox 6"/>
          <p:cNvSpPr txBox="1">
            <a:spLocks noChangeArrowheads="1"/>
          </p:cNvSpPr>
          <p:nvPr/>
        </p:nvSpPr>
        <p:spPr bwMode="auto">
          <a:xfrm>
            <a:off x="4463700" y="5829299"/>
            <a:ext cx="52696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/>
              <a:t>У нейтронных звезд с сильными магнитными полями</a:t>
            </a:r>
            <a:br>
              <a:rPr lang="ru-RU" altLang="ru-RU" sz="1600" dirty="0"/>
            </a:br>
            <a:r>
              <a:rPr lang="ru-RU" altLang="ru-RU" sz="1600" dirty="0"/>
              <a:t>(включая нормальные </a:t>
            </a:r>
            <a:r>
              <a:rPr lang="ru-RU" altLang="ru-RU" sz="1600" dirty="0" err="1"/>
              <a:t>магнитары</a:t>
            </a:r>
            <a:r>
              <a:rPr lang="ru-RU" altLang="ru-RU" sz="1600" dirty="0"/>
              <a:t>) </a:t>
            </a:r>
            <a:r>
              <a:rPr lang="ru-RU" altLang="ru-RU" sz="1600" dirty="0" smtClean="0"/>
              <a:t/>
            </a:r>
            <a:br>
              <a:rPr lang="ru-RU" altLang="ru-RU" sz="1600" dirty="0" smtClean="0"/>
            </a:br>
            <a:r>
              <a:rPr lang="ru-RU" altLang="ru-RU" sz="1600" dirty="0" smtClean="0"/>
              <a:t>наблюдают т.н</a:t>
            </a:r>
            <a:r>
              <a:rPr lang="ru-RU" altLang="ru-RU" sz="1600" dirty="0"/>
              <a:t>. </a:t>
            </a:r>
            <a:r>
              <a:rPr lang="ru-RU" altLang="ru-RU" sz="1600" dirty="0" err="1"/>
              <a:t>пульсарные</a:t>
            </a:r>
            <a:r>
              <a:rPr lang="ru-RU" altLang="ru-RU" sz="1600" dirty="0"/>
              <a:t> туманности.</a:t>
            </a:r>
          </a:p>
        </p:txBody>
      </p:sp>
      <p:sp>
        <p:nvSpPr>
          <p:cNvPr id="143369" name="Прямоугольник 8"/>
          <p:cNvSpPr>
            <a:spLocks noChangeArrowheads="1"/>
          </p:cNvSpPr>
          <p:nvPr/>
        </p:nvSpPr>
        <p:spPr bwMode="auto">
          <a:xfrm rot="-5400000">
            <a:off x="8006497" y="4933892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0909.3843</a:t>
            </a:r>
          </a:p>
        </p:txBody>
      </p:sp>
      <p:sp>
        <p:nvSpPr>
          <p:cNvPr id="143370" name="TextBox 1"/>
          <p:cNvSpPr txBox="1">
            <a:spLocks noChangeArrowheads="1"/>
          </p:cNvSpPr>
          <p:nvPr/>
        </p:nvSpPr>
        <p:spPr bwMode="auto">
          <a:xfrm>
            <a:off x="6178491" y="1035051"/>
            <a:ext cx="21653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О генерации</a:t>
            </a:r>
            <a:br>
              <a:rPr lang="ru-RU" altLang="ru-RU" dirty="0"/>
            </a:br>
            <a:r>
              <a:rPr lang="ru-RU" altLang="ru-RU" dirty="0" err="1"/>
              <a:t>пульсарных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туманностей</a:t>
            </a:r>
            <a:br>
              <a:rPr lang="ru-RU" altLang="ru-RU" dirty="0"/>
            </a:br>
            <a:r>
              <a:rPr lang="ru-RU" altLang="ru-RU" dirty="0"/>
              <a:t>вокруг </a:t>
            </a:r>
            <a:r>
              <a:rPr lang="ru-RU" altLang="ru-RU" dirty="0" err="1"/>
              <a:t>магнитаров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см. 1606.01391</a:t>
            </a:r>
          </a:p>
        </p:txBody>
      </p:sp>
    </p:spTree>
    <p:extLst>
      <p:ext uri="{BB962C8B-B14F-4D97-AF65-F5344CB8AC3E}">
        <p14:creationId xmlns:p14="http://schemas.microsoft.com/office/powerpoint/2010/main" val="19391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Заголовок 1"/>
          <p:cNvSpPr>
            <a:spLocks noGrp="1"/>
          </p:cNvSpPr>
          <p:nvPr>
            <p:ph type="title"/>
          </p:nvPr>
        </p:nvSpPr>
        <p:spPr>
          <a:xfrm>
            <a:off x="2063750" y="25401"/>
            <a:ext cx="7886700" cy="1325563"/>
          </a:xfrm>
        </p:spPr>
        <p:txBody>
          <a:bodyPr/>
          <a:lstStyle/>
          <a:p>
            <a:r>
              <a:rPr lang="ru-RU" altLang="ru-RU" smtClean="0"/>
              <a:t>Текущий рейтинг гипотез</a:t>
            </a:r>
          </a:p>
        </p:txBody>
      </p:sp>
      <p:sp>
        <p:nvSpPr>
          <p:cNvPr id="157699" name="TextBox 3"/>
          <p:cNvSpPr txBox="1">
            <a:spLocks noChangeArrowheads="1"/>
          </p:cNvSpPr>
          <p:nvPr/>
        </p:nvSpPr>
        <p:spPr bwMode="auto">
          <a:xfrm>
            <a:off x="2063750" y="1350964"/>
            <a:ext cx="8066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Обнаружение повторных всплесков с высоким темпом</a:t>
            </a:r>
            <a:br>
              <a:rPr lang="ru-RU" altLang="ru-RU"/>
            </a:br>
            <a:r>
              <a:rPr lang="ru-RU" altLang="ru-RU"/>
              <a:t>дает аргументы в пользу супергигантских импульсов пульсаров</a:t>
            </a:r>
            <a:br>
              <a:rPr lang="ru-RU" altLang="ru-RU"/>
            </a:br>
            <a:r>
              <a:rPr lang="ru-RU" altLang="ru-RU"/>
              <a:t>или активности молодого магнитара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Идентификация материнской карликовой галактики с высоким темпом</a:t>
            </a:r>
            <a:br>
              <a:rPr lang="ru-RU" altLang="ru-RU"/>
            </a:br>
            <a:r>
              <a:rPr lang="ru-RU" altLang="ru-RU"/>
              <a:t>звездообразования дает аргументы в пользу молодых НЗ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Повторный всплеск может быть нетипичным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Комплекс данных дает несколько косвенных аргументов</a:t>
            </a:r>
            <a:br>
              <a:rPr lang="ru-RU" altLang="ru-RU"/>
            </a:br>
            <a:r>
              <a:rPr lang="ru-RU" altLang="ru-RU"/>
              <a:t>в пользу магнитарной гипотезы.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3751" y="4005263"/>
            <a:ext cx="638899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/>
              <a:t>Выводы: </a:t>
            </a:r>
            <a:br>
              <a:rPr lang="ru-RU" dirty="0"/>
            </a:b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На сегодняшний день есть две хорошие рабочие гипотезы.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Возможно, популяция БРВ не однородна, </a:t>
            </a:r>
            <a:br>
              <a:rPr lang="ru-RU" dirty="0"/>
            </a:br>
            <a:r>
              <a:rPr lang="ru-RU" dirty="0"/>
              <a:t>т.е. обе гипотезы могут быть верны.</a:t>
            </a:r>
            <a:br>
              <a:rPr lang="ru-RU" dirty="0"/>
            </a:br>
            <a:r>
              <a:rPr lang="ru-RU" dirty="0"/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49765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0"/>
            <a:ext cx="8893175" cy="1462088"/>
          </a:xfrm>
        </p:spPr>
        <p:txBody>
          <a:bodyPr/>
          <a:lstStyle/>
          <a:p>
            <a:r>
              <a:rPr lang="ru-RU" altLang="ru-RU" sz="4000"/>
              <a:t>Миллисекундные радиовсплески</a:t>
            </a:r>
          </a:p>
        </p:txBody>
      </p:sp>
      <p:pic>
        <p:nvPicPr>
          <p:cNvPr id="18435" name="Picture 3" descr="merb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125539"/>
            <a:ext cx="4419600" cy="326548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 rot="-5400000">
            <a:off x="53182" y="2520157"/>
            <a:ext cx="3222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>
                <a:latin typeface="Arial Black" panose="020B0A04020102020204" pitchFamily="34" charset="0"/>
              </a:rPr>
              <a:t>Science 318, 777 (2007)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318250" y="1063626"/>
            <a:ext cx="2935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latin typeface="Arial Black" panose="020B0A04020102020204" pitchFamily="34" charset="0"/>
              </a:rPr>
              <a:t>Открыты в 2007 году.</a:t>
            </a:r>
            <a:br>
              <a:rPr lang="ru-RU" altLang="ru-RU">
                <a:latin typeface="Arial Black" panose="020B0A04020102020204" pitchFamily="34" charset="0"/>
              </a:rPr>
            </a:br>
            <a:r>
              <a:rPr lang="ru-RU" altLang="ru-RU">
                <a:latin typeface="Arial Black" panose="020B0A04020102020204" pitchFamily="34" charset="0"/>
              </a:rPr>
              <a:t/>
            </a:r>
            <a:br>
              <a:rPr lang="ru-RU" altLang="ru-RU">
                <a:latin typeface="Arial Black" panose="020B0A04020102020204" pitchFamily="34" charset="0"/>
              </a:rPr>
            </a:br>
            <a:r>
              <a:rPr lang="ru-RU" altLang="ru-RU">
                <a:latin typeface="Arial Black" panose="020B0A04020102020204" pitchFamily="34" charset="0"/>
              </a:rPr>
              <a:t>Происхождение</a:t>
            </a:r>
            <a:br>
              <a:rPr lang="ru-RU" altLang="ru-RU">
                <a:latin typeface="Arial Black" panose="020B0A04020102020204" pitchFamily="34" charset="0"/>
              </a:rPr>
            </a:br>
            <a:r>
              <a:rPr lang="ru-RU" altLang="ru-RU">
                <a:latin typeface="Arial Black" panose="020B0A04020102020204" pitchFamily="34" charset="0"/>
              </a:rPr>
              <a:t>неизвестно.</a:t>
            </a:r>
          </a:p>
        </p:txBody>
      </p:sp>
      <p:pic>
        <p:nvPicPr>
          <p:cNvPr id="18438" name="Picture 6" descr="RRATSpu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254250"/>
            <a:ext cx="4138612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1524001" y="4316414"/>
            <a:ext cx="494506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Одно из самых интересных открытий 2007 г.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В направлении всплеска не были видно</a:t>
            </a:r>
            <a:br>
              <a:rPr lang="ru-RU" altLang="ru-RU"/>
            </a:br>
            <a:r>
              <a:rPr lang="ru-RU" altLang="ru-RU"/>
              <a:t>вспышек в других диапазонах.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Идентифицировать источник не удалось.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en-US" altLang="ru-RU"/>
              <a:t>[</a:t>
            </a:r>
            <a:r>
              <a:rPr lang="ru-RU" altLang="ru-RU"/>
              <a:t>О том, как не перепутать </a:t>
            </a:r>
            <a:r>
              <a:rPr lang="en-US" altLang="ru-RU"/>
              <a:t>RRAT</a:t>
            </a:r>
            <a:r>
              <a:rPr lang="ru-RU" altLang="ru-RU"/>
              <a:t> и </a:t>
            </a:r>
            <a:r>
              <a:rPr lang="en-US" altLang="ru-RU"/>
              <a:t>FRB</a:t>
            </a:r>
            <a:r>
              <a:rPr lang="ru-RU" altLang="ru-RU"/>
              <a:t>,</a:t>
            </a:r>
            <a:br>
              <a:rPr lang="ru-RU" altLang="ru-RU"/>
            </a:br>
            <a:r>
              <a:rPr lang="en-US" altLang="ru-RU"/>
              <a:t> </a:t>
            </a:r>
            <a:r>
              <a:rPr lang="ru-RU" altLang="ru-RU"/>
              <a:t>см. 1512.02513</a:t>
            </a:r>
            <a:r>
              <a:rPr lang="en-US" altLang="ru-RU"/>
              <a:t>]</a:t>
            </a:r>
            <a:endParaRPr lang="ru-RU" altLang="ru-RU"/>
          </a:p>
        </p:txBody>
      </p:sp>
      <p:sp>
        <p:nvSpPr>
          <p:cNvPr id="18440" name="TextBox 2"/>
          <p:cNvSpPr txBox="1">
            <a:spLocks noChangeArrowheads="1"/>
          </p:cNvSpPr>
          <p:nvPr/>
        </p:nvSpPr>
        <p:spPr bwMode="auto">
          <a:xfrm>
            <a:off x="6797675" y="5548313"/>
            <a:ext cx="37973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Большая мера дисперсии.</a:t>
            </a:r>
            <a:br>
              <a:rPr lang="ru-RU" altLang="ru-RU"/>
            </a:br>
            <a:r>
              <a:rPr lang="ru-RU" altLang="ru-RU"/>
              <a:t>Если дисперсия набирается</a:t>
            </a:r>
            <a:br>
              <a:rPr lang="ru-RU" altLang="ru-RU"/>
            </a:br>
            <a:r>
              <a:rPr lang="ru-RU" altLang="ru-RU"/>
              <a:t>на межгалактической среде,</a:t>
            </a:r>
            <a:br>
              <a:rPr lang="ru-RU" altLang="ru-RU"/>
            </a:br>
            <a:r>
              <a:rPr lang="ru-RU" altLang="ru-RU"/>
              <a:t>то светимость в радио </a:t>
            </a:r>
            <a:r>
              <a:rPr lang="en-US" altLang="ru-RU"/>
              <a:t>~10</a:t>
            </a:r>
            <a:r>
              <a:rPr lang="ru-RU" altLang="ru-RU" baseline="30000"/>
              <a:t>43</a:t>
            </a:r>
            <a:r>
              <a:rPr lang="en-US" altLang="ru-RU"/>
              <a:t> </a:t>
            </a:r>
            <a:r>
              <a:rPr lang="ru-RU" altLang="ru-RU"/>
              <a:t>эрг</a:t>
            </a:r>
            <a:r>
              <a:rPr lang="en-US" altLang="ru-RU"/>
              <a:t>/</a:t>
            </a:r>
            <a:r>
              <a:rPr lang="ru-RU" altLang="ru-RU"/>
              <a:t>с</a:t>
            </a:r>
            <a:br>
              <a:rPr lang="ru-RU" altLang="ru-RU"/>
            </a:b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81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Заголовок 1"/>
          <p:cNvSpPr>
            <a:spLocks noGrp="1"/>
          </p:cNvSpPr>
          <p:nvPr>
            <p:ph type="title"/>
          </p:nvPr>
        </p:nvSpPr>
        <p:spPr>
          <a:xfrm>
            <a:off x="1703388" y="44451"/>
            <a:ext cx="7886700" cy="1325563"/>
          </a:xfrm>
        </p:spPr>
        <p:txBody>
          <a:bodyPr/>
          <a:lstStyle/>
          <a:p>
            <a:r>
              <a:rPr lang="ru-RU" altLang="ru-RU" smtClean="0"/>
              <a:t>Будущие наблюдения</a:t>
            </a:r>
          </a:p>
        </p:txBody>
      </p:sp>
      <p:pic>
        <p:nvPicPr>
          <p:cNvPr id="158723" name="Picture 2" descr="FAST Aperture Spherical Radio Tele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125538"/>
            <a:ext cx="36512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AutoShape 4" descr="Image result for ska radio telescop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58725" name="Picture 8" descr="http://astronomy.fas.harvard.edu/files/Australia-Gears-Up-For-Square-Kilometer-Array-Telescope-With-New-Supercomputer.jpg?m=14278967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11539"/>
            <a:ext cx="360045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6" name="TextBox 4"/>
          <p:cNvSpPr txBox="1">
            <a:spLocks noChangeArrowheads="1"/>
          </p:cNvSpPr>
          <p:nvPr/>
        </p:nvSpPr>
        <p:spPr bwMode="auto">
          <a:xfrm rot="-5400000">
            <a:off x="1266031" y="2493169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FAST</a:t>
            </a:r>
            <a:endParaRPr lang="ru-RU" altLang="ru-RU"/>
          </a:p>
        </p:txBody>
      </p:sp>
      <p:sp>
        <p:nvSpPr>
          <p:cNvPr id="158727" name="TextBox 5"/>
          <p:cNvSpPr txBox="1">
            <a:spLocks noChangeArrowheads="1"/>
          </p:cNvSpPr>
          <p:nvPr/>
        </p:nvSpPr>
        <p:spPr bwMode="auto">
          <a:xfrm rot="-5400000">
            <a:off x="4280694" y="5263357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SKA</a:t>
            </a:r>
            <a:endParaRPr lang="ru-RU" altLang="ru-RU"/>
          </a:p>
        </p:txBody>
      </p:sp>
      <p:sp>
        <p:nvSpPr>
          <p:cNvPr id="158728" name="TextBox 7"/>
          <p:cNvSpPr txBox="1">
            <a:spLocks noChangeArrowheads="1"/>
          </p:cNvSpPr>
          <p:nvPr/>
        </p:nvSpPr>
        <p:spPr bwMode="auto">
          <a:xfrm>
            <a:off x="5540375" y="1039814"/>
            <a:ext cx="4933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В недалеком будущем заработают</a:t>
            </a:r>
            <a:br>
              <a:rPr lang="ru-RU" altLang="ru-RU"/>
            </a:br>
            <a:r>
              <a:rPr lang="ru-RU" altLang="ru-RU"/>
              <a:t>новые крупные инструменты.</a:t>
            </a:r>
            <a:br>
              <a:rPr lang="ru-RU" altLang="ru-RU"/>
            </a:br>
            <a:r>
              <a:rPr lang="ru-RU" altLang="ru-RU"/>
              <a:t>Возможно, они помогут внести ясность.</a:t>
            </a:r>
            <a:br>
              <a:rPr lang="ru-RU" altLang="ru-RU"/>
            </a:br>
            <a:r>
              <a:rPr lang="ru-RU" altLang="ru-RU"/>
              <a:t>Кроме того, работающие системы,</a:t>
            </a:r>
            <a:br>
              <a:rPr lang="ru-RU" altLang="ru-RU"/>
            </a:br>
            <a:r>
              <a:rPr lang="ru-RU" altLang="ru-RU"/>
              <a:t>такие как </a:t>
            </a:r>
            <a:r>
              <a:rPr lang="en-US" altLang="ru-RU"/>
              <a:t>LOFAR </a:t>
            </a:r>
            <a:r>
              <a:rPr lang="ru-RU" altLang="ru-RU"/>
              <a:t> и другие, также могут </a:t>
            </a:r>
            <a:br>
              <a:rPr lang="ru-RU" altLang="ru-RU"/>
            </a:br>
            <a:r>
              <a:rPr lang="ru-RU" altLang="ru-RU"/>
              <a:t>сыграть свою роль.</a:t>
            </a:r>
            <a:br>
              <a:rPr lang="ru-RU" altLang="ru-RU"/>
            </a:br>
            <a:r>
              <a:rPr lang="ru-RU" altLang="ru-RU"/>
              <a:t>Хотя наблюдать лучше на высоких частотах</a:t>
            </a:r>
            <a:br>
              <a:rPr lang="ru-RU" altLang="ru-RU"/>
            </a:br>
            <a:r>
              <a:rPr lang="ru-RU" altLang="ru-RU"/>
              <a:t>(порядка 1 ГГц), а не на низких </a:t>
            </a:r>
            <a:r>
              <a:rPr lang="en-US" altLang="ru-RU"/>
              <a:t>(LOFAR).</a:t>
            </a:r>
            <a:endParaRPr lang="ru-RU" altLang="ru-RU"/>
          </a:p>
        </p:txBody>
      </p:sp>
      <p:sp>
        <p:nvSpPr>
          <p:cNvPr id="158729" name="TextBox 8"/>
          <p:cNvSpPr txBox="1">
            <a:spLocks noChangeArrowheads="1"/>
          </p:cNvSpPr>
          <p:nvPr/>
        </p:nvSpPr>
        <p:spPr bwMode="auto">
          <a:xfrm>
            <a:off x="1831976" y="5949950"/>
            <a:ext cx="81010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По всей видимости, как и случае гамма-всплесков, понадобится</a:t>
            </a:r>
            <a:br>
              <a:rPr lang="ru-RU" altLang="ru-RU"/>
            </a:br>
            <a:r>
              <a:rPr lang="ru-RU" altLang="ru-RU"/>
              <a:t>одновременное обнаружение быстрого радиовсплеска и сопутствующего</a:t>
            </a:r>
            <a:br>
              <a:rPr lang="ru-RU" altLang="ru-RU"/>
            </a:br>
            <a:r>
              <a:rPr lang="ru-RU" altLang="ru-RU"/>
              <a:t>излучения в другом диапазоне.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158730" name="TextBox 1"/>
          <p:cNvSpPr txBox="1">
            <a:spLocks noChangeArrowheads="1"/>
          </p:cNvSpPr>
          <p:nvPr/>
        </p:nvSpPr>
        <p:spPr bwMode="auto">
          <a:xfrm>
            <a:off x="8543926" y="3789363"/>
            <a:ext cx="1751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SKA – </a:t>
            </a: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всплеск за час</a:t>
            </a:r>
          </a:p>
        </p:txBody>
      </p:sp>
      <p:sp>
        <p:nvSpPr>
          <p:cNvPr id="158731" name="TextBox 2"/>
          <p:cNvSpPr txBox="1">
            <a:spLocks noChangeArrowheads="1"/>
          </p:cNvSpPr>
          <p:nvPr/>
        </p:nvSpPr>
        <p:spPr bwMode="auto">
          <a:xfrm>
            <a:off x="1797051" y="3789363"/>
            <a:ext cx="2201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FAST – </a:t>
            </a: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всплеск за неделю</a:t>
            </a:r>
          </a:p>
        </p:txBody>
      </p:sp>
      <p:sp>
        <p:nvSpPr>
          <p:cNvPr id="158732" name="Прямоугольник 1"/>
          <p:cNvSpPr>
            <a:spLocks noChangeArrowheads="1"/>
          </p:cNvSpPr>
          <p:nvPr/>
        </p:nvSpPr>
        <p:spPr bwMode="auto">
          <a:xfrm>
            <a:off x="1776413" y="431165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1602.06099</a:t>
            </a:r>
          </a:p>
        </p:txBody>
      </p:sp>
      <p:sp>
        <p:nvSpPr>
          <p:cNvPr id="158733" name="Прямоугольник 2"/>
          <p:cNvSpPr>
            <a:spLocks noChangeArrowheads="1"/>
          </p:cNvSpPr>
          <p:nvPr/>
        </p:nvSpPr>
        <p:spPr bwMode="auto">
          <a:xfrm>
            <a:off x="8534400" y="4311651"/>
            <a:ext cx="146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1602.05165,</a:t>
            </a:r>
            <a:br>
              <a:rPr lang="ru-RU" altLang="ru-RU"/>
            </a:br>
            <a:r>
              <a:rPr lang="ru-RU" altLang="ru-RU"/>
              <a:t>1501.07535</a:t>
            </a:r>
          </a:p>
        </p:txBody>
      </p:sp>
    </p:spTree>
    <p:extLst>
      <p:ext uri="{BB962C8B-B14F-4D97-AF65-F5344CB8AC3E}">
        <p14:creationId xmlns:p14="http://schemas.microsoft.com/office/powerpoint/2010/main" val="11298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Заголовок 1"/>
          <p:cNvSpPr>
            <a:spLocks noGrp="1"/>
          </p:cNvSpPr>
          <p:nvPr>
            <p:ph type="title"/>
          </p:nvPr>
        </p:nvSpPr>
        <p:spPr>
          <a:xfrm>
            <a:off x="1774825" y="-17463"/>
            <a:ext cx="7886700" cy="1325563"/>
          </a:xfrm>
        </p:spPr>
        <p:txBody>
          <a:bodyPr/>
          <a:lstStyle/>
          <a:p>
            <a:r>
              <a:rPr lang="ru-RU" altLang="ru-RU" smtClean="0"/>
              <a:t>Ближайшее будущее</a:t>
            </a:r>
          </a:p>
        </p:txBody>
      </p:sp>
      <p:pic>
        <p:nvPicPr>
          <p:cNvPr id="159747" name="Picture 2" descr="https://upload.wikimedia.org/wikipedia/commons/c/cd/Arecibo_Observatory_Aerial_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81076"/>
            <a:ext cx="403225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Box 2"/>
          <p:cNvSpPr txBox="1">
            <a:spLocks noChangeArrowheads="1"/>
          </p:cNvSpPr>
          <p:nvPr/>
        </p:nvSpPr>
        <p:spPr bwMode="auto">
          <a:xfrm>
            <a:off x="1919289" y="4437063"/>
            <a:ext cx="4205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Работает новая система </a:t>
            </a:r>
            <a:r>
              <a:rPr lang="en-US" altLang="ru-RU"/>
              <a:t>ALFABURST</a:t>
            </a:r>
            <a:br>
              <a:rPr lang="en-US" altLang="ru-RU"/>
            </a:br>
            <a:r>
              <a:rPr lang="ru-RU" altLang="ru-RU"/>
              <a:t>в Аресибо (1511.04132)</a:t>
            </a:r>
          </a:p>
        </p:txBody>
      </p:sp>
      <p:pic>
        <p:nvPicPr>
          <p:cNvPr id="159749" name="Picture 4" descr="https://upload.wikimedia.org/wikipedia/commons/4/46/Parkes_Radio_Telescope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74913"/>
            <a:ext cx="3887788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TextBox 3"/>
          <p:cNvSpPr txBox="1">
            <a:spLocks noChangeArrowheads="1"/>
          </p:cNvSpPr>
          <p:nvPr/>
        </p:nvSpPr>
        <p:spPr bwMode="auto">
          <a:xfrm>
            <a:off x="6240464" y="981075"/>
            <a:ext cx="3178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Продолжаются наблюдения</a:t>
            </a:r>
            <a:br>
              <a:rPr lang="ru-RU" altLang="ru-RU"/>
            </a:br>
            <a:r>
              <a:rPr lang="ru-RU" altLang="ru-RU"/>
              <a:t>на радиотелескопе </a:t>
            </a:r>
            <a:r>
              <a:rPr lang="en-US" altLang="ru-RU"/>
              <a:t>Parkes</a:t>
            </a:r>
            <a:br>
              <a:rPr lang="en-US" altLang="ru-RU"/>
            </a:br>
            <a:r>
              <a:rPr lang="ru-RU" altLang="ru-RU"/>
              <a:t>с новой системой </a:t>
            </a:r>
            <a:br>
              <a:rPr lang="ru-RU" altLang="ru-RU"/>
            </a:br>
            <a:r>
              <a:rPr lang="ru-RU" altLang="ru-RU"/>
              <a:t>мониторинга  помех.</a:t>
            </a:r>
          </a:p>
        </p:txBody>
      </p:sp>
      <p:sp>
        <p:nvSpPr>
          <p:cNvPr id="159751" name="TextBox 4"/>
          <p:cNvSpPr txBox="1">
            <a:spLocks noChangeArrowheads="1"/>
          </p:cNvSpPr>
          <p:nvPr/>
        </p:nvSpPr>
        <p:spPr bwMode="auto">
          <a:xfrm>
            <a:off x="1631951" y="5083176"/>
            <a:ext cx="2936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Идет поиски по архивам </a:t>
            </a:r>
            <a:br>
              <a:rPr lang="ru-RU" altLang="ru-RU"/>
            </a:br>
            <a:r>
              <a:rPr lang="ru-RU" altLang="ru-RU"/>
              <a:t>разных радиотелескопов.</a:t>
            </a:r>
            <a:br>
              <a:rPr lang="ru-RU" altLang="ru-RU"/>
            </a:br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079626" y="5735638"/>
            <a:ext cx="39210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/>
              <a:t>Ключевые моменты: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/>
              <a:t>Повторяемость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/>
              <a:t>Обнаружение в другом диапазоне</a:t>
            </a:r>
          </a:p>
        </p:txBody>
      </p:sp>
    </p:spTree>
    <p:extLst>
      <p:ext uri="{BB962C8B-B14F-4D97-AF65-F5344CB8AC3E}">
        <p14:creationId xmlns:p14="http://schemas.microsoft.com/office/powerpoint/2010/main" val="28356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68" y="2050330"/>
            <a:ext cx="4643581" cy="15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Заголовок 1"/>
          <p:cNvSpPr>
            <a:spLocks noGrp="1"/>
          </p:cNvSpPr>
          <p:nvPr>
            <p:ph type="title"/>
          </p:nvPr>
        </p:nvSpPr>
        <p:spPr>
          <a:xfrm>
            <a:off x="1952627" y="-155729"/>
            <a:ext cx="7886700" cy="1325562"/>
          </a:xfrm>
        </p:spPr>
        <p:txBody>
          <a:bodyPr/>
          <a:lstStyle/>
          <a:p>
            <a:r>
              <a:rPr lang="ru-RU" altLang="ru-RU" dirty="0" smtClean="0"/>
              <a:t>Специальные проекты</a:t>
            </a:r>
          </a:p>
        </p:txBody>
      </p:sp>
      <p:pic>
        <p:nvPicPr>
          <p:cNvPr id="16077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6" y="978599"/>
            <a:ext cx="4800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3" name="Прямоугольник 3"/>
          <p:cNvSpPr>
            <a:spLocks noChangeArrowheads="1"/>
          </p:cNvSpPr>
          <p:nvPr/>
        </p:nvSpPr>
        <p:spPr bwMode="auto">
          <a:xfrm>
            <a:off x="412752" y="2482851"/>
            <a:ext cx="4468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https://sites.google.com/site/publicsuperb/</a:t>
            </a:r>
            <a:endParaRPr lang="ru-RU" altLang="ru-RU" dirty="0"/>
          </a:p>
        </p:txBody>
      </p:sp>
      <p:sp>
        <p:nvSpPr>
          <p:cNvPr id="160774" name="Прямоугольник 4"/>
          <p:cNvSpPr>
            <a:spLocks noChangeArrowheads="1"/>
          </p:cNvSpPr>
          <p:nvPr/>
        </p:nvSpPr>
        <p:spPr bwMode="auto">
          <a:xfrm>
            <a:off x="389286" y="5774369"/>
            <a:ext cx="52562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http://astronomy.swin.edu.au/research/utmost/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всплеск раз в неделю 1601.02444</a:t>
            </a:r>
          </a:p>
        </p:txBody>
      </p:sp>
      <p:pic>
        <p:nvPicPr>
          <p:cNvPr id="16077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5" y="3082037"/>
            <a:ext cx="5278458" cy="26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Прямоугольник 6"/>
          <p:cNvSpPr>
            <a:spLocks noChangeArrowheads="1"/>
          </p:cNvSpPr>
          <p:nvPr/>
        </p:nvSpPr>
        <p:spPr bwMode="auto">
          <a:xfrm rot="-5400000">
            <a:off x="9103518" y="2162237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http://chime.phas.ubc.ca/</a:t>
            </a:r>
            <a:endParaRPr lang="ru-RU" altLang="ru-RU" dirty="0"/>
          </a:p>
        </p:txBody>
      </p:sp>
      <p:pic>
        <p:nvPicPr>
          <p:cNvPr id="160777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908" y="1014960"/>
            <a:ext cx="4649442" cy="83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9" name="TextBox 1"/>
          <p:cNvSpPr txBox="1">
            <a:spLocks noChangeArrowheads="1"/>
          </p:cNvSpPr>
          <p:nvPr/>
        </p:nvSpPr>
        <p:spPr bwMode="auto">
          <a:xfrm>
            <a:off x="6378968" y="3757410"/>
            <a:ext cx="3339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CHIME – </a:t>
            </a:r>
            <a:r>
              <a:rPr lang="ru-RU" altLang="ru-RU" dirty="0" smtClean="0"/>
              <a:t>всплеск раз </a:t>
            </a:r>
            <a:r>
              <a:rPr lang="ru-RU" altLang="ru-RU" dirty="0"/>
              <a:t>в день!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160780" name="TextBox 1"/>
          <p:cNvSpPr txBox="1">
            <a:spLocks noChangeArrowheads="1"/>
          </p:cNvSpPr>
          <p:nvPr/>
        </p:nvSpPr>
        <p:spPr bwMode="auto">
          <a:xfrm>
            <a:off x="8770937" y="5916613"/>
            <a:ext cx="3044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HIRAX</a:t>
            </a:r>
            <a:r>
              <a:rPr lang="ru-RU" altLang="ru-RU" dirty="0"/>
              <a:t>. Строится прототип</a:t>
            </a:r>
            <a:r>
              <a:rPr lang="en-US" altLang="ru-RU" dirty="0"/>
              <a:t/>
            </a:r>
            <a:br>
              <a:rPr lang="en-US" altLang="ru-RU" dirty="0"/>
            </a:br>
            <a:r>
              <a:rPr lang="ru-RU" altLang="ru-RU" dirty="0"/>
              <a:t>Южный вариант</a:t>
            </a:r>
            <a:r>
              <a:rPr lang="en-US" altLang="ru-RU" dirty="0"/>
              <a:t> CHIME</a:t>
            </a:r>
            <a:br>
              <a:rPr lang="en-US" altLang="ru-RU" dirty="0"/>
            </a:br>
            <a:r>
              <a:rPr lang="ru-RU" altLang="ru-RU" dirty="0"/>
              <a:t>1607.02059</a:t>
            </a:r>
          </a:p>
        </p:txBody>
      </p:sp>
      <p:pic>
        <p:nvPicPr>
          <p:cNvPr id="160781" name="Picture 13" descr="http://www.acru.ukzn.ac.za/~hirax/wp-content/uploads/2016/01/hirax_karoo-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538" y="4227180"/>
            <a:ext cx="4599412" cy="168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03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mtClean="0"/>
              <a:t>Multi-messenger searches</a:t>
            </a:r>
            <a:endParaRPr lang="ru-RU" altLang="ru-RU" smtClean="0"/>
          </a:p>
        </p:txBody>
      </p:sp>
      <p:sp>
        <p:nvSpPr>
          <p:cNvPr id="161795" name="TextBox 2"/>
          <p:cNvSpPr txBox="1">
            <a:spLocks noChangeArrowheads="1"/>
          </p:cNvSpPr>
          <p:nvPr/>
        </p:nvSpPr>
        <p:spPr bwMode="auto">
          <a:xfrm>
            <a:off x="1124842" y="6023013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Deeper Wider Faster</a:t>
            </a:r>
            <a:endParaRPr lang="ru-RU" altLang="ru-RU" dirty="0"/>
          </a:p>
        </p:txBody>
      </p:sp>
      <p:sp>
        <p:nvSpPr>
          <p:cNvPr id="161796" name="TextBox 3"/>
          <p:cNvSpPr txBox="1">
            <a:spLocks noChangeArrowheads="1"/>
          </p:cNvSpPr>
          <p:nvPr/>
        </p:nvSpPr>
        <p:spPr bwMode="auto">
          <a:xfrm rot="16200000">
            <a:off x="-508793" y="4593470"/>
            <a:ext cx="1385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1802.01100</a:t>
            </a:r>
            <a:endParaRPr lang="ru-RU" altLang="ru-RU" dirty="0"/>
          </a:p>
        </p:txBody>
      </p:sp>
      <p:sp>
        <p:nvSpPr>
          <p:cNvPr id="161797" name="Прямоугольник 4"/>
          <p:cNvSpPr>
            <a:spLocks noChangeArrowheads="1"/>
          </p:cNvSpPr>
          <p:nvPr/>
        </p:nvSpPr>
        <p:spPr bwMode="auto">
          <a:xfrm>
            <a:off x="7593361" y="5856288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http://dwfprogram.altervista.org/</a:t>
            </a:r>
            <a:endParaRPr lang="ru-RU" altLang="ru-RU" dirty="0"/>
          </a:p>
        </p:txBody>
      </p:sp>
      <p:pic>
        <p:nvPicPr>
          <p:cNvPr id="16179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795" y="1598613"/>
            <a:ext cx="6403435" cy="378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0" y="2411796"/>
            <a:ext cx="4665352" cy="361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218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mtClean="0"/>
              <a:t>Realfast: new system on VLA</a:t>
            </a:r>
            <a:endParaRPr lang="ru-RU" altLang="ru-RU" smtClean="0"/>
          </a:p>
        </p:txBody>
      </p:sp>
      <p:sp>
        <p:nvSpPr>
          <p:cNvPr id="162819" name="TextBox 2"/>
          <p:cNvSpPr txBox="1">
            <a:spLocks noChangeArrowheads="1"/>
          </p:cNvSpPr>
          <p:nvPr/>
        </p:nvSpPr>
        <p:spPr bwMode="auto">
          <a:xfrm>
            <a:off x="10319446" y="6233068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1802.03084</a:t>
            </a:r>
          </a:p>
        </p:txBody>
      </p:sp>
      <p:pic>
        <p:nvPicPr>
          <p:cNvPr id="16282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79" y="1690688"/>
            <a:ext cx="7807759" cy="45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1" name="TextBox 4"/>
          <p:cNvSpPr txBox="1">
            <a:spLocks noChangeArrowheads="1"/>
          </p:cNvSpPr>
          <p:nvPr/>
        </p:nvSpPr>
        <p:spPr bwMode="auto">
          <a:xfrm>
            <a:off x="542131" y="1601788"/>
            <a:ext cx="360838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New system for rapid analysis</a:t>
            </a:r>
            <a:br>
              <a:rPr lang="en-US" altLang="ru-RU" dirty="0"/>
            </a:br>
            <a:r>
              <a:rPr lang="en-US" altLang="ru-RU" dirty="0"/>
              <a:t>of fast transients (not only FRBs).</a:t>
            </a:r>
            <a:br>
              <a:rPr lang="en-US" altLang="ru-RU" dirty="0"/>
            </a:br>
            <a:r>
              <a:rPr lang="en-US" altLang="ru-RU" dirty="0"/>
              <a:t/>
            </a:r>
            <a:br>
              <a:rPr lang="en-US" altLang="ru-RU" dirty="0"/>
            </a:br>
            <a:r>
              <a:rPr lang="en-US" altLang="ru-RU" dirty="0" smtClean="0"/>
              <a:t>Installed </a:t>
            </a:r>
            <a:r>
              <a:rPr lang="en-US" altLang="ru-RU" dirty="0"/>
              <a:t>in 2018.</a:t>
            </a:r>
          </a:p>
          <a:p>
            <a:endParaRPr lang="en-US" altLang="ru-RU" dirty="0"/>
          </a:p>
          <a:p>
            <a:r>
              <a:rPr lang="en-US" altLang="ru-RU" dirty="0"/>
              <a:t>Rapid localization.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72139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mtClean="0"/>
              <a:t>ASKAP and Apertif</a:t>
            </a:r>
            <a:endParaRPr lang="ru-RU" altLang="ru-RU" smtClean="0"/>
          </a:p>
        </p:txBody>
      </p:sp>
      <p:sp>
        <p:nvSpPr>
          <p:cNvPr id="163843" name="TextBox 3"/>
          <p:cNvSpPr txBox="1">
            <a:spLocks noChangeArrowheads="1"/>
          </p:cNvSpPr>
          <p:nvPr/>
        </p:nvSpPr>
        <p:spPr bwMode="auto">
          <a:xfrm rot="-5400000">
            <a:off x="-17460" y="1955006"/>
            <a:ext cx="95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ASKAP</a:t>
            </a:r>
            <a:endParaRPr lang="ru-RU" altLang="ru-RU" dirty="0"/>
          </a:p>
        </p:txBody>
      </p:sp>
      <p:pic>
        <p:nvPicPr>
          <p:cNvPr id="16384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60" y="3185803"/>
            <a:ext cx="3416513" cy="32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0814"/>
            <a:ext cx="4497389" cy="218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TextBox 5"/>
          <p:cNvSpPr txBox="1">
            <a:spLocks noChangeArrowheads="1"/>
          </p:cNvSpPr>
          <p:nvPr/>
        </p:nvSpPr>
        <p:spPr bwMode="auto">
          <a:xfrm>
            <a:off x="931785" y="3770003"/>
            <a:ext cx="237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Few bursts per week.</a:t>
            </a:r>
            <a:br>
              <a:rPr lang="en-US" altLang="ru-RU" dirty="0"/>
            </a:br>
            <a:r>
              <a:rPr lang="en-US" altLang="ru-RU" dirty="0"/>
              <a:t>1709.02189</a:t>
            </a:r>
            <a:endParaRPr lang="ru-RU" altLang="ru-RU" dirty="0"/>
          </a:p>
        </p:txBody>
      </p:sp>
      <p:sp>
        <p:nvSpPr>
          <p:cNvPr id="163848" name="TextBox 7"/>
          <p:cNvSpPr txBox="1">
            <a:spLocks noChangeArrowheads="1"/>
          </p:cNvSpPr>
          <p:nvPr/>
        </p:nvSpPr>
        <p:spPr bwMode="auto">
          <a:xfrm rot="-5400000">
            <a:off x="9307513" y="3111500"/>
            <a:ext cx="135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Westerbork</a:t>
            </a:r>
            <a:endParaRPr lang="ru-RU" altLang="ru-RU"/>
          </a:p>
        </p:txBody>
      </p:sp>
      <p:pic>
        <p:nvPicPr>
          <p:cNvPr id="16384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9" y="3988289"/>
            <a:ext cx="3100252" cy="22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0" name="TextBox 9"/>
          <p:cNvSpPr txBox="1">
            <a:spLocks noChangeArrowheads="1"/>
          </p:cNvSpPr>
          <p:nvPr/>
        </p:nvSpPr>
        <p:spPr bwMode="auto">
          <a:xfrm>
            <a:off x="7700963" y="371476"/>
            <a:ext cx="27098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Northern sky.</a:t>
            </a:r>
            <a:br>
              <a:rPr lang="en-US" altLang="ru-RU"/>
            </a:br>
            <a:r>
              <a:rPr lang="en-US" altLang="ru-RU"/>
              <a:t>Doubling the number?</a:t>
            </a:r>
            <a:br>
              <a:rPr lang="en-US" altLang="ru-RU"/>
            </a:br>
            <a:r>
              <a:rPr lang="en-US" altLang="ru-RU"/>
              <a:t>Rapid on-line</a:t>
            </a:r>
            <a:br>
              <a:rPr lang="en-US" altLang="ru-RU"/>
            </a:br>
            <a:r>
              <a:rPr lang="en-US" altLang="ru-RU"/>
              <a:t>identification – follow-up.</a:t>
            </a:r>
            <a:br>
              <a:rPr lang="en-US" altLang="ru-RU"/>
            </a:br>
            <a:r>
              <a:rPr lang="en-US" altLang="ru-RU"/>
              <a:t>FRB per week.</a:t>
            </a:r>
            <a:endParaRPr lang="ru-RU" altLang="ru-RU"/>
          </a:p>
        </p:txBody>
      </p:sp>
      <p:sp>
        <p:nvSpPr>
          <p:cNvPr id="163851" name="Прямоугольник 10"/>
          <p:cNvSpPr>
            <a:spLocks noChangeArrowheads="1"/>
          </p:cNvSpPr>
          <p:nvPr/>
        </p:nvSpPr>
        <p:spPr bwMode="auto">
          <a:xfrm>
            <a:off x="10652919" y="6375090"/>
            <a:ext cx="140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1709.06104</a:t>
            </a:r>
          </a:p>
        </p:txBody>
      </p:sp>
      <p:pic>
        <p:nvPicPr>
          <p:cNvPr id="16384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114551"/>
            <a:ext cx="31686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176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755" y="0"/>
            <a:ext cx="9692640" cy="1325562"/>
          </a:xfrm>
        </p:spPr>
        <p:txBody>
          <a:bodyPr/>
          <a:lstStyle/>
          <a:p>
            <a:r>
              <a:rPr lang="ru-RU" dirty="0" smtClean="0"/>
              <a:t>Новые данные по </a:t>
            </a:r>
            <a:r>
              <a:rPr lang="en-US" dirty="0" smtClean="0"/>
              <a:t>FRB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94" y="1198686"/>
            <a:ext cx="418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 </a:t>
            </a:r>
            <a:r>
              <a:rPr lang="ru-RU" u="sng" dirty="0" smtClean="0"/>
              <a:t>Данные по повторному источнику</a:t>
            </a:r>
            <a:endParaRPr lang="ru-RU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689513" y="4090734"/>
            <a:ext cx="426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II. </a:t>
            </a:r>
            <a:r>
              <a:rPr lang="ru-RU" u="sng" dirty="0" smtClean="0"/>
              <a:t>Много новых всплесков от </a:t>
            </a:r>
            <a:r>
              <a:rPr lang="en-US" u="sng" dirty="0" smtClean="0"/>
              <a:t>ASKAP</a:t>
            </a:r>
            <a:endParaRPr lang="ru-RU" u="sng" dirty="0"/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10814019" y="5831417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1810.04356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14" y="4490008"/>
            <a:ext cx="4653776" cy="2257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6" y="2491348"/>
            <a:ext cx="3983996" cy="39973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5076" y="6488668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1801.03965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486" y="1586016"/>
            <a:ext cx="3445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Экстремальная среда вокруг.</a:t>
            </a:r>
            <a:br>
              <a:rPr lang="ru-RU" dirty="0" smtClean="0"/>
            </a:br>
            <a:r>
              <a:rPr lang="ru-RU" dirty="0" smtClean="0"/>
              <a:t>Определено по большой и </a:t>
            </a:r>
            <a:br>
              <a:rPr lang="ru-RU" dirty="0" smtClean="0"/>
            </a:br>
            <a:r>
              <a:rPr lang="ru-RU" dirty="0" smtClean="0"/>
              <a:t>переменной</a:t>
            </a:r>
            <a:r>
              <a:rPr lang="ru-RU" dirty="0"/>
              <a:t> </a:t>
            </a:r>
            <a:r>
              <a:rPr lang="ru-RU" dirty="0" smtClean="0"/>
              <a:t>мере вращения.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899" y="1077254"/>
            <a:ext cx="3857292" cy="294816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6200000">
            <a:off x="10814019" y="171549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1804.04101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2111" y="2429571"/>
            <a:ext cx="2779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Впервые всплески</a:t>
            </a:r>
            <a:br>
              <a:rPr lang="ru-RU" dirty="0" smtClean="0"/>
            </a:br>
            <a:r>
              <a:rPr lang="ru-RU" dirty="0" smtClean="0"/>
              <a:t>удалось зафиксировать</a:t>
            </a:r>
            <a:br>
              <a:rPr lang="ru-RU" dirty="0" smtClean="0"/>
            </a:br>
            <a:r>
              <a:rPr lang="ru-RU" dirty="0" smtClean="0"/>
              <a:t>на высокой частоте:</a:t>
            </a:r>
            <a:br>
              <a:rPr lang="ru-RU" dirty="0" smtClean="0"/>
            </a:br>
            <a:r>
              <a:rPr lang="ru-RU" dirty="0" smtClean="0"/>
              <a:t>от 5 до 8 ГГц.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62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511" y="0"/>
            <a:ext cx="9692640" cy="1325562"/>
          </a:xfrm>
        </p:spPr>
        <p:txBody>
          <a:bodyPr/>
          <a:lstStyle/>
          <a:p>
            <a:r>
              <a:rPr lang="ru-RU" dirty="0" smtClean="0"/>
              <a:t>Новые данные по </a:t>
            </a:r>
            <a:r>
              <a:rPr lang="en-US" dirty="0" smtClean="0"/>
              <a:t>FRB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1" y="1325562"/>
            <a:ext cx="5387150" cy="24600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9795983" y="3802143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https://chime-experiment.ca/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575609" y="1325562"/>
            <a:ext cx="5609063" cy="4471638"/>
            <a:chOff x="5761464" y="3178098"/>
            <a:chExt cx="4118516" cy="313349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789824" y="3178098"/>
              <a:ext cx="4090156" cy="313349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1464" y="3178098"/>
              <a:ext cx="3992608" cy="299445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01444" y="4025720"/>
            <a:ext cx="46522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2018 г. уже были зарегистрированы</a:t>
            </a:r>
            <a:br>
              <a:rPr lang="ru-RU" dirty="0" smtClean="0"/>
            </a:br>
            <a:r>
              <a:rPr lang="ru-RU" dirty="0" smtClean="0"/>
              <a:t>первые </a:t>
            </a:r>
            <a:r>
              <a:rPr lang="en-US" dirty="0" smtClean="0"/>
              <a:t>FRB </a:t>
            </a:r>
            <a:r>
              <a:rPr lang="ru-RU" dirty="0" smtClean="0"/>
              <a:t>на </a:t>
            </a:r>
            <a:r>
              <a:rPr lang="en-US" dirty="0" smtClean="0"/>
              <a:t>CHIME.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Должна заработать система </a:t>
            </a:r>
            <a:r>
              <a:rPr lang="en-US" dirty="0" err="1" smtClean="0"/>
              <a:t>Apertif</a:t>
            </a:r>
            <a:r>
              <a:rPr lang="en-US" dirty="0" smtClean="0"/>
              <a:t> </a:t>
            </a:r>
            <a:r>
              <a:rPr lang="ru-RU" dirty="0" smtClean="0"/>
              <a:t>на</a:t>
            </a:r>
            <a:br>
              <a:rPr lang="ru-RU" dirty="0" smtClean="0"/>
            </a:br>
            <a:r>
              <a:rPr lang="ru-RU" dirty="0" smtClean="0"/>
              <a:t>радиотелескопах </a:t>
            </a:r>
            <a:r>
              <a:rPr lang="en-US" smtClean="0"/>
              <a:t>WSRT</a:t>
            </a:r>
            <a:r>
              <a:rPr lang="ru-RU" dirty="0" smtClean="0"/>
              <a:t> в Нидерландах.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390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467" y="0"/>
            <a:ext cx="9692640" cy="1325562"/>
          </a:xfrm>
        </p:spPr>
        <p:txBody>
          <a:bodyPr/>
          <a:lstStyle/>
          <a:p>
            <a:r>
              <a:rPr lang="ru-RU" dirty="0" smtClean="0"/>
              <a:t>Первый урожай </a:t>
            </a:r>
            <a:r>
              <a:rPr lang="en-US" dirty="0" smtClean="0"/>
              <a:t>CHIME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16200000">
            <a:off x="10223004" y="4604783"/>
            <a:ext cx="2749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1901.04524, 1901.04525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49" y="1403228"/>
            <a:ext cx="9136862" cy="466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6158" y="6066655"/>
            <a:ext cx="6151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 новых </a:t>
            </a:r>
            <a:r>
              <a:rPr lang="en-US" dirty="0" smtClean="0"/>
              <a:t>FRB</a:t>
            </a:r>
            <a:r>
              <a:rPr lang="ru-RU" dirty="0" smtClean="0"/>
              <a:t> + источник повторных всплесков.</a:t>
            </a:r>
            <a:br>
              <a:rPr lang="ru-RU" dirty="0" smtClean="0"/>
            </a:br>
            <a:r>
              <a:rPr lang="ru-RU" dirty="0" smtClean="0"/>
              <a:t>Регистрация на низких частотах: вплоть до 400 МГц.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3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Заголовок 1"/>
          <p:cNvSpPr>
            <a:spLocks noGrp="1"/>
          </p:cNvSpPr>
          <p:nvPr>
            <p:ph type="title"/>
          </p:nvPr>
        </p:nvSpPr>
        <p:spPr>
          <a:xfrm>
            <a:off x="40696" y="-208737"/>
            <a:ext cx="12192000" cy="1325562"/>
          </a:xfrm>
        </p:spPr>
        <p:txBody>
          <a:bodyPr>
            <a:noAutofit/>
          </a:bodyPr>
          <a:lstStyle/>
          <a:p>
            <a:r>
              <a:rPr lang="ru-RU" altLang="ru-RU" sz="4400" dirty="0" smtClean="0"/>
              <a:t>Регистрация всплесков разными инструментами</a:t>
            </a:r>
          </a:p>
        </p:txBody>
      </p:sp>
      <p:pic>
        <p:nvPicPr>
          <p:cNvPr id="16486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973138"/>
            <a:ext cx="76327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Box 3"/>
          <p:cNvSpPr txBox="1">
            <a:spLocks noChangeArrowheads="1"/>
          </p:cNvSpPr>
          <p:nvPr/>
        </p:nvSpPr>
        <p:spPr bwMode="auto">
          <a:xfrm rot="-5400000">
            <a:off x="793751" y="5573714"/>
            <a:ext cx="194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Hall et al. (2012) 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388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1"/>
            <a:ext cx="7210425" cy="1431925"/>
          </a:xfrm>
        </p:spPr>
        <p:txBody>
          <a:bodyPr/>
          <a:lstStyle/>
          <a:p>
            <a:r>
              <a:rPr lang="ru-RU" altLang="ru-RU" smtClean="0"/>
              <a:t>Первый всплеск</a:t>
            </a:r>
          </a:p>
        </p:txBody>
      </p:sp>
      <p:pic>
        <p:nvPicPr>
          <p:cNvPr id="22533" name="Picture 5" descr="merb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052514"/>
            <a:ext cx="4249738" cy="48101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 descr="pdq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29" y="3067843"/>
            <a:ext cx="3163661" cy="363299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391400" y="820738"/>
            <a:ext cx="312669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Открыт в Парксе</a:t>
            </a:r>
            <a:br>
              <a:rPr lang="ru-RU" altLang="ru-RU"/>
            </a:br>
            <a:r>
              <a:rPr lang="ru-RU" altLang="ru-RU"/>
              <a:t>Дунканом Лоримером и др.</a:t>
            </a:r>
            <a:endParaRPr lang="en-US" altLang="ru-RU"/>
          </a:p>
          <a:p>
            <a:endParaRPr lang="en-US" altLang="ru-RU"/>
          </a:p>
          <a:p>
            <a:r>
              <a:rPr lang="en-US" altLang="ru-RU"/>
              <a:t>~30-40 </a:t>
            </a:r>
            <a:r>
              <a:rPr lang="ru-RU" altLang="ru-RU"/>
              <a:t>Ян</a:t>
            </a:r>
            <a:r>
              <a:rPr lang="en-US" altLang="ru-RU"/>
              <a:t>, &lt; 5 </a:t>
            </a:r>
            <a:r>
              <a:rPr lang="ru-RU" altLang="ru-RU"/>
              <a:t>мсек.</a:t>
            </a:r>
          </a:p>
          <a:p>
            <a:endParaRPr lang="en-US" altLang="ru-RU"/>
          </a:p>
          <a:p>
            <a:r>
              <a:rPr lang="ru-RU" altLang="ru-RU"/>
              <a:t>3 градуса от Малого</a:t>
            </a:r>
            <a:br>
              <a:rPr lang="ru-RU" altLang="ru-RU"/>
            </a:br>
            <a:r>
              <a:rPr lang="ru-RU" altLang="ru-RU"/>
              <a:t>Магелланового Облака</a:t>
            </a:r>
            <a:endParaRPr lang="en-US" altLang="ru-RU"/>
          </a:p>
          <a:p>
            <a:endParaRPr lang="ru-RU" altLang="ru-RU"/>
          </a:p>
        </p:txBody>
      </p:sp>
      <p:pic>
        <p:nvPicPr>
          <p:cNvPr id="2253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5949950"/>
            <a:ext cx="51847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Прямоугольник 2"/>
          <p:cNvSpPr>
            <a:spLocks noChangeArrowheads="1"/>
          </p:cNvSpPr>
          <p:nvPr/>
        </p:nvSpPr>
        <p:spPr bwMode="auto">
          <a:xfrm>
            <a:off x="1676401" y="6638926"/>
            <a:ext cx="98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/>
              <a:t>1511.02870</a:t>
            </a:r>
          </a:p>
        </p:txBody>
      </p:sp>
      <p:sp>
        <p:nvSpPr>
          <p:cNvPr id="22536" name="Прямоугольник 3"/>
          <p:cNvSpPr>
            <a:spLocks noChangeArrowheads="1"/>
          </p:cNvSpPr>
          <p:nvPr/>
        </p:nvSpPr>
        <p:spPr bwMode="auto">
          <a:xfrm rot="-5400000">
            <a:off x="19844" y="3163094"/>
            <a:ext cx="322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>
                <a:latin typeface="Arial Black" panose="020B0A04020102020204" pitchFamily="34" charset="0"/>
              </a:rPr>
              <a:t>Science 318, 777 (2007)</a:t>
            </a:r>
          </a:p>
        </p:txBody>
      </p:sp>
    </p:spTree>
    <p:extLst>
      <p:ext uri="{BB962C8B-B14F-4D97-AF65-F5344CB8AC3E}">
        <p14:creationId xmlns:p14="http://schemas.microsoft.com/office/powerpoint/2010/main" val="27519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Заголовок 1"/>
          <p:cNvSpPr>
            <a:spLocks noGrp="1"/>
          </p:cNvSpPr>
          <p:nvPr>
            <p:ph type="title"/>
          </p:nvPr>
        </p:nvSpPr>
        <p:spPr>
          <a:xfrm>
            <a:off x="1774825" y="115888"/>
            <a:ext cx="7886700" cy="1325562"/>
          </a:xfrm>
        </p:spPr>
        <p:txBody>
          <a:bodyPr/>
          <a:lstStyle/>
          <a:p>
            <a:r>
              <a:rPr lang="ru-RU" altLang="ru-RU" smtClean="0"/>
              <a:t>Итого</a:t>
            </a:r>
          </a:p>
        </p:txBody>
      </p:sp>
      <p:pic>
        <p:nvPicPr>
          <p:cNvPr id="165891" name="Picture 2" descr="http://www.pbs.org/newshour/wp-content/uploads/2015/01/High_Resolution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4" y="3141663"/>
            <a:ext cx="6454775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Прямоугольник 3"/>
          <p:cNvSpPr>
            <a:spLocks noChangeArrowheads="1"/>
          </p:cNvSpPr>
          <p:nvPr/>
        </p:nvSpPr>
        <p:spPr bwMode="auto">
          <a:xfrm rot="-5400000">
            <a:off x="8636795" y="4812507"/>
            <a:ext cx="3709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Swinburne Astronomy Productions</a:t>
            </a:r>
            <a:endParaRPr lang="ru-RU" altLang="ru-RU"/>
          </a:p>
        </p:txBody>
      </p:sp>
      <p:sp>
        <p:nvSpPr>
          <p:cNvPr id="165893" name="TextBox 4"/>
          <p:cNvSpPr txBox="1">
            <a:spLocks noChangeArrowheads="1"/>
          </p:cNvSpPr>
          <p:nvPr/>
        </p:nvSpPr>
        <p:spPr bwMode="auto">
          <a:xfrm>
            <a:off x="1774825" y="1125538"/>
            <a:ext cx="74866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ru-RU"/>
              <a:t> </a:t>
            </a:r>
            <a:r>
              <a:rPr lang="ru-RU" altLang="ru-RU"/>
              <a:t>В 2007 г. был открыт новых класс транзиентных объектов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 Всплески (пока?) видны только в радио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 Известно менее 20 вспышек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 Число моделей превосходит число известных всплесков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 Сейчас есть три хорошие модели, поддерживаемые данными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 Ситуация похожа на проблему гамма-всплесков лет 40 назад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 Ждем, что новые наблюдения позволят выбрать верную модель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154" y="5408341"/>
            <a:ext cx="28261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См. обзор </a:t>
            </a:r>
          </a:p>
          <a:p>
            <a:r>
              <a:rPr lang="ru-RU" dirty="0" smtClean="0"/>
              <a:t>Попов, </a:t>
            </a:r>
            <a:r>
              <a:rPr lang="ru-RU" dirty="0" err="1" smtClean="0"/>
              <a:t>Постнов</a:t>
            </a:r>
            <a:r>
              <a:rPr lang="ru-RU" dirty="0" smtClean="0"/>
              <a:t>, </a:t>
            </a:r>
            <a:r>
              <a:rPr lang="ru-RU" dirty="0" err="1" smtClean="0"/>
              <a:t>Пширков</a:t>
            </a:r>
            <a:r>
              <a:rPr lang="ru-RU" dirty="0" smtClean="0"/>
              <a:t> </a:t>
            </a:r>
          </a:p>
          <a:p>
            <a:r>
              <a:rPr lang="ru-RU" dirty="0" smtClean="0"/>
              <a:t>УФН </a:t>
            </a:r>
            <a:r>
              <a:rPr lang="en-US" dirty="0" smtClean="0"/>
              <a:t>N10 (2018)</a:t>
            </a:r>
            <a:endParaRPr lang="ru-RU" dirty="0" smtClean="0"/>
          </a:p>
          <a:p>
            <a:r>
              <a:rPr lang="en-US" dirty="0" smtClean="0"/>
              <a:t>www.ufn.ru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4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>
          <a:xfrm>
            <a:off x="956257" y="-211930"/>
            <a:ext cx="10819432" cy="1325563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История повторяется? </a:t>
            </a:r>
            <a:r>
              <a:rPr lang="en-US" altLang="ru-RU" dirty="0" smtClean="0"/>
              <a:t>GRB2.0?</a:t>
            </a:r>
            <a:endParaRPr lang="ru-RU" altLang="ru-RU" dirty="0" smtClean="0"/>
          </a:p>
        </p:txBody>
      </p:sp>
      <p:pic>
        <p:nvPicPr>
          <p:cNvPr id="23555" name="Picture 2" descr="http://www.lanl.gov/about/_assets/images/timeline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78" y="890589"/>
            <a:ext cx="33337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 rot="-5400000">
            <a:off x="-1743829" y="2405858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http://www.lanl.gov/about/history-innovation/innovation-timeline.php</a:t>
            </a:r>
            <a:endParaRPr lang="ru-RU" altLang="ru-RU"/>
          </a:p>
        </p:txBody>
      </p:sp>
      <p:pic>
        <p:nvPicPr>
          <p:cNvPr id="23557" name="Picture 4" descr="https://heasarc.gsfc.nasa.gov/docs/cgro/epo/vu/overview/bursts/firstbst/a31020p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507" y="2173132"/>
            <a:ext cx="5081782" cy="457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Прямоугольник 2"/>
          <p:cNvSpPr>
            <a:spLocks noChangeArrowheads="1"/>
          </p:cNvSpPr>
          <p:nvPr/>
        </p:nvSpPr>
        <p:spPr bwMode="auto">
          <a:xfrm rot="-5400000">
            <a:off x="9385629" y="416004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https://heasarc.gsfc.nasa.gov/docs/cgro/epo/vu/overview/bursts/firstbst/firstbst.html</a:t>
            </a:r>
            <a:endParaRPr lang="ru-RU" altLang="ru-RU" dirty="0"/>
          </a:p>
        </p:txBody>
      </p:sp>
      <p:sp>
        <p:nvSpPr>
          <p:cNvPr id="23559" name="TextBox 3"/>
          <p:cNvSpPr txBox="1">
            <a:spLocks noChangeArrowheads="1"/>
          </p:cNvSpPr>
          <p:nvPr/>
        </p:nvSpPr>
        <p:spPr bwMode="auto">
          <a:xfrm>
            <a:off x="4396678" y="890589"/>
            <a:ext cx="65761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В конце 60 гг. были открыты </a:t>
            </a:r>
            <a:r>
              <a:rPr lang="ru-RU" altLang="ru-RU" dirty="0" smtClean="0"/>
              <a:t>космические </a:t>
            </a:r>
            <a:r>
              <a:rPr lang="ru-RU" altLang="ru-RU" dirty="0"/>
              <a:t>гамма-всплески.</a:t>
            </a:r>
            <a:br>
              <a:rPr lang="ru-RU" altLang="ru-RU" dirty="0"/>
            </a:br>
            <a:r>
              <a:rPr lang="ru-RU" altLang="ru-RU" dirty="0"/>
              <a:t>30 лет они оставались </a:t>
            </a:r>
            <a:r>
              <a:rPr lang="ru-RU" altLang="ru-RU" dirty="0" smtClean="0"/>
              <a:t>загадкой, т.к</a:t>
            </a:r>
            <a:r>
              <a:rPr lang="ru-RU" altLang="ru-RU" dirty="0"/>
              <a:t>. в направлении всплеска </a:t>
            </a:r>
            <a:r>
              <a:rPr lang="ru-RU" altLang="ru-RU" dirty="0" smtClean="0"/>
              <a:t> не </a:t>
            </a:r>
            <a:r>
              <a:rPr lang="ru-RU" altLang="ru-RU" dirty="0"/>
              <a:t>удавалось увидеть сигнал </a:t>
            </a:r>
            <a:r>
              <a:rPr lang="ru-RU" altLang="ru-RU" dirty="0" smtClean="0"/>
              <a:t> в </a:t>
            </a:r>
            <a:r>
              <a:rPr lang="ru-RU" altLang="ru-RU" dirty="0"/>
              <a:t>другом спектральном диапазоне.</a:t>
            </a:r>
          </a:p>
        </p:txBody>
      </p:sp>
      <p:sp>
        <p:nvSpPr>
          <p:cNvPr id="23560" name="TextBox 5"/>
          <p:cNvSpPr txBox="1">
            <a:spLocks noChangeArrowheads="1"/>
          </p:cNvSpPr>
          <p:nvPr/>
        </p:nvSpPr>
        <p:spPr bwMode="auto">
          <a:xfrm>
            <a:off x="1118859" y="5014914"/>
            <a:ext cx="30241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Только в конце 90-х гг.</a:t>
            </a:r>
            <a:br>
              <a:rPr lang="ru-RU" altLang="ru-RU" dirty="0"/>
            </a:br>
            <a:r>
              <a:rPr lang="ru-RU" altLang="ru-RU" dirty="0"/>
              <a:t>удалось одновременно </a:t>
            </a:r>
            <a:br>
              <a:rPr lang="ru-RU" altLang="ru-RU" dirty="0"/>
            </a:br>
            <a:r>
              <a:rPr lang="ru-RU" altLang="ru-RU" dirty="0"/>
              <a:t>увидеть всплески и в</a:t>
            </a:r>
            <a:br>
              <a:rPr lang="ru-RU" altLang="ru-RU" dirty="0"/>
            </a:br>
            <a:r>
              <a:rPr lang="ru-RU" altLang="ru-RU" dirty="0"/>
              <a:t>рентгеновском диапазоне.</a:t>
            </a:r>
            <a:br>
              <a:rPr lang="ru-RU" altLang="ru-RU" dirty="0"/>
            </a:br>
            <a:r>
              <a:rPr lang="ru-RU" altLang="ru-RU" dirty="0"/>
              <a:t>Это позволило наконец-то</a:t>
            </a:r>
            <a:br>
              <a:rPr lang="ru-RU" altLang="ru-RU" dirty="0"/>
            </a:br>
            <a:r>
              <a:rPr lang="ru-RU" altLang="ru-RU" dirty="0"/>
              <a:t>идентифицировать их.</a:t>
            </a:r>
          </a:p>
        </p:txBody>
      </p:sp>
    </p:spTree>
    <p:extLst>
      <p:ext uri="{BB962C8B-B14F-4D97-AF65-F5344CB8AC3E}">
        <p14:creationId xmlns:p14="http://schemas.microsoft.com/office/powerpoint/2010/main" val="29244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7357" y="-151547"/>
            <a:ext cx="7145337" cy="1431925"/>
          </a:xfrm>
        </p:spPr>
        <p:txBody>
          <a:bodyPr/>
          <a:lstStyle/>
          <a:p>
            <a:r>
              <a:rPr lang="ru-RU" altLang="ru-RU" dirty="0" smtClean="0"/>
              <a:t>Второй случай?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 rot="-5400000">
            <a:off x="1075532" y="1645444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1206.4135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052514"/>
            <a:ext cx="61912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8183564" y="1052514"/>
            <a:ext cx="30234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В </a:t>
            </a:r>
            <a:r>
              <a:rPr lang="ru-RU" altLang="ru-RU" dirty="0" smtClean="0"/>
              <a:t>плоскости</a:t>
            </a:r>
            <a:r>
              <a:rPr lang="en-US" altLang="ru-RU" dirty="0" smtClean="0"/>
              <a:t> </a:t>
            </a:r>
            <a:r>
              <a:rPr lang="ru-RU" altLang="ru-RU" dirty="0" smtClean="0"/>
              <a:t>Галактики</a:t>
            </a:r>
            <a:r>
              <a:rPr lang="ru-RU" altLang="ru-RU" dirty="0"/>
              <a:t>.</a:t>
            </a:r>
            <a:br>
              <a:rPr lang="ru-RU" altLang="ru-RU" dirty="0"/>
            </a:br>
            <a:r>
              <a:rPr lang="en-US" altLang="ru-RU" dirty="0"/>
              <a:t/>
            </a:r>
            <a:br>
              <a:rPr lang="en-US" altLang="ru-RU" dirty="0"/>
            </a:br>
            <a:endParaRPr lang="ru-RU" altLang="ru-RU" dirty="0"/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8183564" y="1784350"/>
            <a:ext cx="378169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Гипотеза:</a:t>
            </a:r>
            <a:br>
              <a:rPr lang="ru-RU" altLang="ru-RU" dirty="0"/>
            </a:br>
            <a:r>
              <a:rPr lang="ru-RU" altLang="ru-RU" dirty="0"/>
              <a:t>испарение</a:t>
            </a:r>
            <a:br>
              <a:rPr lang="ru-RU" altLang="ru-RU" dirty="0"/>
            </a:br>
            <a:r>
              <a:rPr lang="ru-RU" altLang="ru-RU" dirty="0"/>
              <a:t>черной дыры!</a:t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err="1"/>
              <a:t>Радиовсплески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от испаряющихся</a:t>
            </a:r>
            <a:br>
              <a:rPr lang="ru-RU" altLang="ru-RU" dirty="0"/>
            </a:br>
            <a:r>
              <a:rPr lang="ru-RU" altLang="ru-RU" dirty="0"/>
              <a:t>черных дыр</a:t>
            </a:r>
            <a:br>
              <a:rPr lang="ru-RU" altLang="ru-RU" dirty="0"/>
            </a:br>
            <a:r>
              <a:rPr lang="ru-RU" altLang="ru-RU" dirty="0"/>
              <a:t>были предсказаны</a:t>
            </a:r>
            <a:br>
              <a:rPr lang="ru-RU" altLang="ru-RU" dirty="0"/>
            </a:br>
            <a:r>
              <a:rPr lang="ru-RU" altLang="ru-RU" dirty="0"/>
              <a:t>уже давно.</a:t>
            </a:r>
            <a:br>
              <a:rPr lang="ru-RU" altLang="ru-RU" dirty="0"/>
            </a:br>
            <a:r>
              <a:rPr lang="ru-RU" altLang="ru-RU" dirty="0"/>
              <a:t>Более того,</a:t>
            </a:r>
            <a:br>
              <a:rPr lang="ru-RU" altLang="ru-RU" dirty="0"/>
            </a:br>
            <a:r>
              <a:rPr lang="ru-RU" altLang="ru-RU" dirty="0"/>
              <a:t>одной из мотиваций</a:t>
            </a:r>
            <a:br>
              <a:rPr lang="ru-RU" altLang="ru-RU" dirty="0"/>
            </a:br>
            <a:r>
              <a:rPr lang="ru-RU" altLang="ru-RU" dirty="0"/>
              <a:t>ученого, создавшего</a:t>
            </a:r>
            <a:br>
              <a:rPr lang="ru-RU" altLang="ru-RU" dirty="0"/>
            </a:br>
            <a:r>
              <a:rPr lang="ru-RU" altLang="ru-RU" dirty="0"/>
              <a:t>ключевую технологию</a:t>
            </a:r>
            <a:br>
              <a:rPr lang="ru-RU" altLang="ru-RU" dirty="0"/>
            </a:br>
            <a:r>
              <a:rPr lang="en-US" altLang="ru-RU" dirty="0"/>
              <a:t>Wi-Fi</a:t>
            </a:r>
            <a:r>
              <a:rPr lang="ru-RU" altLang="ru-RU" dirty="0"/>
              <a:t>, было открыть</a:t>
            </a:r>
            <a:br>
              <a:rPr lang="ru-RU" altLang="ru-RU" dirty="0"/>
            </a:br>
            <a:r>
              <a:rPr lang="ru-RU" altLang="ru-RU" dirty="0"/>
              <a:t>в радио такие вспышки.</a:t>
            </a:r>
          </a:p>
        </p:txBody>
      </p:sp>
      <p:sp>
        <p:nvSpPr>
          <p:cNvPr id="24583" name="TextBox 1"/>
          <p:cNvSpPr txBox="1">
            <a:spLocks noChangeArrowheads="1"/>
          </p:cNvSpPr>
          <p:nvPr/>
        </p:nvSpPr>
        <p:spPr bwMode="auto">
          <a:xfrm>
            <a:off x="1916114" y="6013451"/>
            <a:ext cx="6332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Т.к. всплеск отличался от лоримеровского, то ясности</a:t>
            </a:r>
            <a:br>
              <a:rPr lang="ru-RU" altLang="ru-RU"/>
            </a:br>
            <a:r>
              <a:rPr lang="ru-RU" altLang="ru-RU"/>
              <a:t>в ситуацию с быстрыми радиовсплесками это не внесло.</a:t>
            </a:r>
          </a:p>
        </p:txBody>
      </p:sp>
    </p:spTree>
    <p:extLst>
      <p:ext uri="{BB962C8B-B14F-4D97-AF65-F5344CB8AC3E}">
        <p14:creationId xmlns:p14="http://schemas.microsoft.com/office/powerpoint/2010/main" val="32621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3"/>
          <p:cNvSpPr>
            <a:spLocks noGrp="1"/>
          </p:cNvSpPr>
          <p:nvPr>
            <p:ph type="title"/>
          </p:nvPr>
        </p:nvSpPr>
        <p:spPr>
          <a:xfrm>
            <a:off x="1847851" y="-203199"/>
            <a:ext cx="7886700" cy="1325563"/>
          </a:xfrm>
        </p:spPr>
        <p:txBody>
          <a:bodyPr/>
          <a:lstStyle/>
          <a:p>
            <a:r>
              <a:rPr lang="en-US" altLang="ru-RU" dirty="0" err="1" smtClean="0"/>
              <a:t>Perytons</a:t>
            </a:r>
            <a:endParaRPr lang="ru-RU" altLang="ru-RU" dirty="0" smtClean="0"/>
          </a:p>
        </p:txBody>
      </p:sp>
      <p:pic>
        <p:nvPicPr>
          <p:cNvPr id="25603" name="Picture 2" descr="https://upload.wikimedia.org/wikipedia/commons/thumb/7/7f/Perytonmontage.jpg/220px-Perytonmon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15888"/>
            <a:ext cx="2095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774825" y="908051"/>
            <a:ext cx="6457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Перитоны начали активно обсуждать несколько лет назад.</a:t>
            </a:r>
            <a:br>
              <a:rPr lang="ru-RU" altLang="ru-RU"/>
            </a:br>
            <a:r>
              <a:rPr lang="ru-RU" altLang="ru-RU"/>
              <a:t>Их свойства сразу говорили о том, что это должны быть</a:t>
            </a:r>
            <a:br>
              <a:rPr lang="ru-RU" altLang="ru-RU"/>
            </a:br>
            <a:r>
              <a:rPr lang="ru-RU" altLang="ru-RU"/>
              <a:t>всплески где-то вблизи (максимум – земная атмосфера).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Однако по некоторым параметрам они похожи на БРВ.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Появлялись они только в рабочие часы или по выходным,</a:t>
            </a:r>
            <a:br>
              <a:rPr lang="ru-RU" altLang="ru-RU"/>
            </a:br>
            <a:r>
              <a:rPr lang="ru-RU" altLang="ru-RU"/>
              <a:t>что указывало на искусственное происхождение.</a:t>
            </a:r>
          </a:p>
        </p:txBody>
      </p:sp>
      <p:pic>
        <p:nvPicPr>
          <p:cNvPr id="2560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225801"/>
            <a:ext cx="3743325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Прямоугольник 4"/>
          <p:cNvSpPr>
            <a:spLocks noChangeArrowheads="1"/>
          </p:cNvSpPr>
          <p:nvPr/>
        </p:nvSpPr>
        <p:spPr bwMode="auto">
          <a:xfrm rot="-5400000">
            <a:off x="1025525" y="6056313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1009.5392</a:t>
            </a:r>
          </a:p>
        </p:txBody>
      </p:sp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5734050" y="5445125"/>
            <a:ext cx="4000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Решение проблемы перитонов </a:t>
            </a:r>
            <a:br>
              <a:rPr lang="ru-RU" altLang="ru-RU"/>
            </a:br>
            <a:r>
              <a:rPr lang="ru-RU" altLang="ru-RU"/>
              <a:t>оказалось довольно неожиданным.</a:t>
            </a:r>
            <a:br>
              <a:rPr lang="ru-RU" altLang="ru-RU"/>
            </a:br>
            <a:r>
              <a:rPr lang="ru-RU" altLang="ru-RU"/>
              <a:t>Здесь помогла установка новой </a:t>
            </a:r>
            <a:br>
              <a:rPr lang="ru-RU" altLang="ru-RU"/>
            </a:br>
            <a:r>
              <a:rPr lang="ru-RU" altLang="ru-RU"/>
              <a:t>Системы мониторинга помех.</a:t>
            </a:r>
          </a:p>
        </p:txBody>
      </p:sp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5730875" y="3182939"/>
            <a:ext cx="4724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Всего на 2015 год было зарегистрировано</a:t>
            </a:r>
            <a:br>
              <a:rPr lang="ru-RU" altLang="ru-RU"/>
            </a:br>
            <a:r>
              <a:rPr lang="ru-RU" altLang="ru-RU"/>
              <a:t>около полусотни таких событий.</a:t>
            </a:r>
            <a:br>
              <a:rPr lang="ru-RU" altLang="ru-RU"/>
            </a:br>
            <a:r>
              <a:rPr lang="ru-RU" altLang="ru-RU"/>
              <a:t>Все на телескопе </a:t>
            </a:r>
            <a:r>
              <a:rPr lang="en-US" altLang="ru-RU"/>
              <a:t>Parkes.</a:t>
            </a:r>
            <a:endParaRPr lang="ru-RU" altLang="ru-RU"/>
          </a:p>
        </p:txBody>
      </p:sp>
      <p:pic>
        <p:nvPicPr>
          <p:cNvPr id="2560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9" y="4113213"/>
            <a:ext cx="47656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2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1703388" y="1"/>
            <a:ext cx="7886700" cy="1325563"/>
          </a:xfrm>
        </p:spPr>
        <p:txBody>
          <a:bodyPr/>
          <a:lstStyle/>
          <a:p>
            <a:r>
              <a:rPr lang="ru-RU" altLang="ru-RU" smtClean="0"/>
              <a:t>Сомнения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703388" y="1141414"/>
            <a:ext cx="85534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Открытие перитонов заставило усомниться в реальности события Лоримера.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Быстрые радиовсплески открывались только по архивным данным.</a:t>
            </a:r>
            <a:br>
              <a:rPr lang="ru-RU" altLang="ru-RU"/>
            </a:br>
            <a:r>
              <a:rPr lang="ru-RU" altLang="ru-RU"/>
              <a:t/>
            </a:r>
            <a:br>
              <a:rPr lang="ru-RU" altLang="ru-RU"/>
            </a:br>
            <a:r>
              <a:rPr lang="ru-RU" altLang="ru-RU"/>
              <a:t>Поиск в разных архивах в течение нескольких лет не давал результатов – </a:t>
            </a:r>
            <a:br>
              <a:rPr lang="ru-RU" altLang="ru-RU"/>
            </a:br>
            <a:r>
              <a:rPr lang="ru-RU" altLang="ru-RU"/>
              <a:t>новых примеров быстрых радиовсплесковв не было.</a:t>
            </a:r>
          </a:p>
        </p:txBody>
      </p:sp>
      <p:pic>
        <p:nvPicPr>
          <p:cNvPr id="26628" name="Picture 2" descr="http://www.onex.in/images/doub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2895600"/>
            <a:ext cx="32512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Прямоугольник 3"/>
          <p:cNvSpPr>
            <a:spLocks noChangeArrowheads="1"/>
          </p:cNvSpPr>
          <p:nvPr/>
        </p:nvSpPr>
        <p:spPr bwMode="auto">
          <a:xfrm rot="-5400000">
            <a:off x="8445501" y="4613276"/>
            <a:ext cx="3992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/>
              <a:t>http://www.onex.in/images/doubts.jpg</a:t>
            </a:r>
            <a:endParaRPr lang="ru-RU" altLang="ru-RU"/>
          </a:p>
        </p:txBody>
      </p:sp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1703389" y="3043239"/>
            <a:ext cx="3368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/>
              <a:t>Даже теоретики притихли …..</a:t>
            </a:r>
          </a:p>
        </p:txBody>
      </p:sp>
    </p:spTree>
    <p:extLst>
      <p:ext uri="{BB962C8B-B14F-4D97-AF65-F5344CB8AC3E}">
        <p14:creationId xmlns:p14="http://schemas.microsoft.com/office/powerpoint/2010/main" val="4995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eburg2019</Template>
  <TotalTime>148</TotalTime>
  <Words>967</Words>
  <Application>Microsoft Office PowerPoint</Application>
  <PresentationFormat>Широкоэкранный</PresentationFormat>
  <Paragraphs>286</Paragraphs>
  <Slides>50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Calibri</vt:lpstr>
      <vt:lpstr>Corbel</vt:lpstr>
      <vt:lpstr>华文楷体</vt:lpstr>
      <vt:lpstr>Глубина</vt:lpstr>
      <vt:lpstr>Быстрые радиовсплески</vt:lpstr>
      <vt:lpstr>RRATs – Вращающиеся радиотранзиенты</vt:lpstr>
      <vt:lpstr>RRAT – это пульсары?</vt:lpstr>
      <vt:lpstr>Миллисекундные радиовсплески</vt:lpstr>
      <vt:lpstr>Первый всплеск</vt:lpstr>
      <vt:lpstr>История повторяется? GRB2.0?</vt:lpstr>
      <vt:lpstr>Второй случай?</vt:lpstr>
      <vt:lpstr>Perytons</vt:lpstr>
      <vt:lpstr>Сомнения</vt:lpstr>
      <vt:lpstr>Миллисекундные радиовсплески</vt:lpstr>
      <vt:lpstr>Перитоны – микроволновки!</vt:lpstr>
      <vt:lpstr>Радиотранзиенты</vt:lpstr>
      <vt:lpstr>Первый всплеск в реальном времени</vt:lpstr>
      <vt:lpstr>Локализация</vt:lpstr>
      <vt:lpstr>Повторные всплески</vt:lpstr>
      <vt:lpstr>VLA, Arecibo  и все-все-все</vt:lpstr>
      <vt:lpstr>Галактика FRB</vt:lpstr>
      <vt:lpstr>Излучения H-alpha в галактике FRB 121102</vt:lpstr>
      <vt:lpstr>Каталог быстрых радиовсплесков</vt:lpstr>
      <vt:lpstr>Гипотезы, гипотезы …</vt:lpstr>
      <vt:lpstr>Нейтронные звезды и экзотика</vt:lpstr>
      <vt:lpstr>Космические струны</vt:lpstr>
      <vt:lpstr>Первичные черные дыры</vt:lpstr>
      <vt:lpstr>Сверхновая и пульсар</vt:lpstr>
      <vt:lpstr>Срыв магнитосферы</vt:lpstr>
      <vt:lpstr>Слияния нейтронных звезд</vt:lpstr>
      <vt:lpstr>Слияния белых карликов</vt:lpstr>
      <vt:lpstr>Супрамассивные нейтронные звезды</vt:lpstr>
      <vt:lpstr>Белые дыры (из черных)</vt:lpstr>
      <vt:lpstr>Сверхгигантские импульсы внегалактических радиопульсаров</vt:lpstr>
      <vt:lpstr>Аксионы</vt:lpstr>
      <vt:lpstr>Деконфайнмент –  рождение кварковой звезды</vt:lpstr>
      <vt:lpstr>Падение астероидов</vt:lpstr>
      <vt:lpstr>Супрамассивные НЗ и гамма-всплески</vt:lpstr>
      <vt:lpstr>Гипервспышки магнитаров?</vt:lpstr>
      <vt:lpstr>Магнитар в плотной туманности</vt:lpstr>
      <vt:lpstr>Излучение туманности</vt:lpstr>
      <vt:lpstr>Туманности вокруг магнитаров</vt:lpstr>
      <vt:lpstr>Текущий рейтинг гипотез</vt:lpstr>
      <vt:lpstr>Будущие наблюдения</vt:lpstr>
      <vt:lpstr>Ближайшее будущее</vt:lpstr>
      <vt:lpstr>Специальные проекты</vt:lpstr>
      <vt:lpstr>Multi-messenger searches</vt:lpstr>
      <vt:lpstr>Realfast: new system on VLA</vt:lpstr>
      <vt:lpstr>ASKAP and Apertif</vt:lpstr>
      <vt:lpstr>Новые данные по FRB</vt:lpstr>
      <vt:lpstr>Новые данные по FRB</vt:lpstr>
      <vt:lpstr>Первый урожай CHIME</vt:lpstr>
      <vt:lpstr>Регистрация всплесков разными инструментами</vt:lpstr>
      <vt:lpstr>Итого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Sergei Popov</dc:creator>
  <cp:lastModifiedBy>Sergei Popov</cp:lastModifiedBy>
  <cp:revision>5</cp:revision>
  <dcterms:created xsi:type="dcterms:W3CDTF">2019-03-09T15:03:01Z</dcterms:created>
  <dcterms:modified xsi:type="dcterms:W3CDTF">2019-03-17T17:21:45Z</dcterms:modified>
</cp:coreProperties>
</file>