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notesMasterIdLst>
    <p:notesMasterId r:id="rId98"/>
  </p:notesMasterIdLst>
  <p:sldIdLst>
    <p:sldId id="256" r:id="rId2"/>
    <p:sldId id="258" r:id="rId3"/>
    <p:sldId id="472" r:id="rId4"/>
    <p:sldId id="473" r:id="rId5"/>
    <p:sldId id="485" r:id="rId6"/>
    <p:sldId id="484" r:id="rId7"/>
    <p:sldId id="280" r:id="rId8"/>
    <p:sldId id="293" r:id="rId9"/>
    <p:sldId id="284" r:id="rId10"/>
    <p:sldId id="299" r:id="rId11"/>
    <p:sldId id="266" r:id="rId12"/>
    <p:sldId id="259" r:id="rId13"/>
    <p:sldId id="300" r:id="rId14"/>
    <p:sldId id="344" r:id="rId15"/>
    <p:sldId id="355" r:id="rId16"/>
    <p:sldId id="289" r:id="rId17"/>
    <p:sldId id="295" r:id="rId18"/>
    <p:sldId id="455" r:id="rId19"/>
    <p:sldId id="456" r:id="rId20"/>
    <p:sldId id="327" r:id="rId21"/>
    <p:sldId id="328" r:id="rId22"/>
    <p:sldId id="329" r:id="rId23"/>
    <p:sldId id="457" r:id="rId24"/>
    <p:sldId id="480" r:id="rId25"/>
    <p:sldId id="486" r:id="rId26"/>
    <p:sldId id="265" r:id="rId27"/>
    <p:sldId id="487" r:id="rId28"/>
    <p:sldId id="488" r:id="rId29"/>
    <p:sldId id="268" r:id="rId30"/>
    <p:sldId id="269" r:id="rId31"/>
    <p:sldId id="282" r:id="rId32"/>
    <p:sldId id="287" r:id="rId33"/>
    <p:sldId id="463" r:id="rId34"/>
    <p:sldId id="498" r:id="rId35"/>
    <p:sldId id="479" r:id="rId36"/>
    <p:sldId id="260" r:id="rId37"/>
    <p:sldId id="353" r:id="rId38"/>
    <p:sldId id="286" r:id="rId39"/>
    <p:sldId id="288" r:id="rId40"/>
    <p:sldId id="354" r:id="rId41"/>
    <p:sldId id="261" r:id="rId42"/>
    <p:sldId id="277" r:id="rId43"/>
    <p:sldId id="278" r:id="rId44"/>
    <p:sldId id="270" r:id="rId45"/>
    <p:sldId id="271" r:id="rId46"/>
    <p:sldId id="272" r:id="rId47"/>
    <p:sldId id="274" r:id="rId48"/>
    <p:sldId id="275" r:id="rId49"/>
    <p:sldId id="285" r:id="rId50"/>
    <p:sldId id="356" r:id="rId51"/>
    <p:sldId id="357" r:id="rId52"/>
    <p:sldId id="262" r:id="rId53"/>
    <p:sldId id="358" r:id="rId54"/>
    <p:sldId id="359" r:id="rId55"/>
    <p:sldId id="273" r:id="rId56"/>
    <p:sldId id="360" r:id="rId57"/>
    <p:sldId id="276" r:id="rId58"/>
    <p:sldId id="291" r:id="rId59"/>
    <p:sldId id="446" r:id="rId60"/>
    <p:sldId id="447" r:id="rId61"/>
    <p:sldId id="450" r:id="rId62"/>
    <p:sldId id="453" r:id="rId63"/>
    <p:sldId id="481" r:id="rId64"/>
    <p:sldId id="482" r:id="rId65"/>
    <p:sldId id="492" r:id="rId66"/>
    <p:sldId id="493" r:id="rId67"/>
    <p:sldId id="494" r:id="rId68"/>
    <p:sldId id="351" r:id="rId69"/>
    <p:sldId id="302" r:id="rId70"/>
    <p:sldId id="352" r:id="rId71"/>
    <p:sldId id="483" r:id="rId72"/>
    <p:sldId id="496" r:id="rId73"/>
    <p:sldId id="495" r:id="rId74"/>
    <p:sldId id="497" r:id="rId75"/>
    <p:sldId id="458" r:id="rId76"/>
    <p:sldId id="459" r:id="rId77"/>
    <p:sldId id="460" r:id="rId78"/>
    <p:sldId id="461" r:id="rId79"/>
    <p:sldId id="489" r:id="rId80"/>
    <p:sldId id="490" r:id="rId81"/>
    <p:sldId id="491" r:id="rId82"/>
    <p:sldId id="462" r:id="rId83"/>
    <p:sldId id="464" r:id="rId84"/>
    <p:sldId id="467" r:id="rId85"/>
    <p:sldId id="471" r:id="rId86"/>
    <p:sldId id="476" r:id="rId87"/>
    <p:sldId id="468" r:id="rId88"/>
    <p:sldId id="474" r:id="rId89"/>
    <p:sldId id="475" r:id="rId90"/>
    <p:sldId id="465" r:id="rId91"/>
    <p:sldId id="477" r:id="rId92"/>
    <p:sldId id="342" r:id="rId93"/>
    <p:sldId id="478" r:id="rId94"/>
    <p:sldId id="466" r:id="rId95"/>
    <p:sldId id="469" r:id="rId96"/>
    <p:sldId id="470" r:id="rId9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4" autoAdjust="0"/>
    <p:restoredTop sz="91865" autoAdjust="0"/>
  </p:normalViewPr>
  <p:slideViewPr>
    <p:cSldViewPr snapToGrid="0">
      <p:cViewPr varScale="1">
        <p:scale>
          <a:sx n="88" d="100"/>
          <a:sy n="88" d="100"/>
        </p:scale>
        <p:origin x="30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949832C-D941-4CDB-9714-8363AFE59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1C06F5-BCAC-49AD-ABC0-D833F437BA6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1E6AD-C7B7-4EAB-BE14-1DA41111620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D77F7125-7164-4516-9EA9-53CA6E5F72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8F9C79C7-F233-4374-91E3-47472A0DE8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7A09A1-8645-4A86-A4F4-05FCA7B0AFC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11EDA2-D6F2-45C6-9506-77D0C74301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26513-4DB1-49F5-8CEC-350B62275A4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623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26513-4DB1-49F5-8CEC-350B62275A43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955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См. историю изучения цефеид в </a:t>
            </a:r>
            <a:r>
              <a:rPr lang="en-US" dirty="0"/>
              <a:t>https://www.tat.physik.uni-tuebingen.de/~kley/lehre/sosc/material/gautschy.pdf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26513-4DB1-49F5-8CEC-350B62275A43}" type="slidenum">
              <a:rPr lang="ru-RU" smtClean="0"/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214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 пульсациях см </a:t>
            </a:r>
            <a:r>
              <a:rPr lang="en-US" dirty="0"/>
              <a:t>https://www.tat.physik.uni-tuebingen.de/~kley/lehre/sosc/material/gautschy.pdf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26513-4DB1-49F5-8CEC-350B62275A43}" type="slidenum">
              <a:rPr lang="ru-RU" smtClean="0"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585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88645733-BE51-47DA-980D-4BBD2E211B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FFE9E24-10E7-4AA7-AF6E-801341637AC4}" type="slidenum">
              <a:rPr lang="ru-RU" altLang="ru-RU">
                <a:latin typeface="Arial" panose="020B0604020202020204" pitchFamily="34" charset="0"/>
              </a:rPr>
              <a:pPr/>
              <a:t>26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E0F2BAAD-9583-4687-8810-62CA3C1A8D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20EC3B56-F619-4483-A869-AF358A0F3C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/>
              <a:t>http://www.chemistry.bnl.gov/sciandtech/sn/default.htm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A5756FE2-C318-4623-967B-05CFF1593E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2A0B9E5-296A-4BF6-AC2C-B1F0178BC357}" type="slidenum">
              <a:rPr lang="ru-RU" altLang="ru-RU">
                <a:latin typeface="Arial" panose="020B0604020202020204" pitchFamily="34" charset="0"/>
              </a:rPr>
              <a:pPr/>
              <a:t>27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A5D0355F-8984-4C21-A3EA-4AAF782ADF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EE9771FF-009E-489E-87DE-4B103FA264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/>
              <a:t>http://www-sk.icrr.u-tokyo.ac.jp/sk/physics/solarnu-intro-e.html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543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997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smtClean="0"/>
              <a:pPr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30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533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01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985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18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170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650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32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552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153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406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566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png"/><Relationship Id="rId4" Type="http://schemas.openxmlformats.org/officeDocument/2006/relationships/image" Target="../media/image110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8.jpg"/><Relationship Id="rId4" Type="http://schemas.openxmlformats.org/officeDocument/2006/relationships/image" Target="../media/image11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7.gi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8.jp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5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4.jpe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811C2F-991E-4984-A3C4-F865545D4E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Источники энергии </a:t>
            </a:r>
            <a:br>
              <a:rPr lang="ru-RU" dirty="0"/>
            </a:br>
            <a:r>
              <a:rPr lang="ru-RU" dirty="0"/>
              <a:t>космических процессов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F40AB51-8724-4C34-A560-11E00135B7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Сергей Попов</a:t>
            </a:r>
          </a:p>
        </p:txBody>
      </p:sp>
    </p:spTree>
    <p:extLst>
      <p:ext uri="{BB962C8B-B14F-4D97-AF65-F5344CB8AC3E}">
        <p14:creationId xmlns:p14="http://schemas.microsoft.com/office/powerpoint/2010/main" val="429652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Стадии сверхновой и нейтрино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886" y="310361"/>
            <a:ext cx="6908591" cy="542058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490CC1A-595C-4FC7-B449-FB8D77A9ED35}"/>
              </a:ext>
            </a:extLst>
          </p:cNvPr>
          <p:cNvSpPr/>
          <p:nvPr/>
        </p:nvSpPr>
        <p:spPr>
          <a:xfrm rot="16200000">
            <a:off x="11229667" y="4203250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1702.08713.</a:t>
            </a:r>
          </a:p>
        </p:txBody>
      </p:sp>
    </p:spTree>
    <p:extLst>
      <p:ext uri="{BB962C8B-B14F-4D97-AF65-F5344CB8AC3E}">
        <p14:creationId xmlns:p14="http://schemas.microsoft.com/office/powerpoint/2010/main" val="3128008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Кривая блеска сверхновой</a:t>
            </a:r>
          </a:p>
        </p:txBody>
      </p:sp>
      <p:pic>
        <p:nvPicPr>
          <p:cNvPr id="34819" name="Picture 2" descr="Image result for supernova light cur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828" y="406393"/>
            <a:ext cx="3790832" cy="304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Прямоугольник 4"/>
          <p:cNvSpPr>
            <a:spLocks noChangeArrowheads="1"/>
          </p:cNvSpPr>
          <p:nvPr/>
        </p:nvSpPr>
        <p:spPr bwMode="auto">
          <a:xfrm rot="16200000">
            <a:off x="7309577" y="1411476"/>
            <a:ext cx="231024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ru-RU" sz="1350" dirty="0">
                <a:latin typeface="Arial" panose="020B0604020202020204" pitchFamily="34" charset="0"/>
                <a:cs typeface="Arial" panose="020B0604020202020204" pitchFamily="34" charset="0"/>
              </a:rPr>
              <a:t>http://pics-about-space.com</a:t>
            </a:r>
            <a:endParaRPr lang="ru-RU" altLang="ru-RU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1" name="TextBox 5"/>
          <p:cNvSpPr txBox="1">
            <a:spLocks noChangeArrowheads="1"/>
          </p:cNvSpPr>
          <p:nvPr/>
        </p:nvSpPr>
        <p:spPr bwMode="auto">
          <a:xfrm>
            <a:off x="3286751" y="4944209"/>
            <a:ext cx="416864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latin typeface="+mn-lt"/>
                <a:cs typeface="Arial" panose="020B0604020202020204" pitchFamily="34" charset="0"/>
              </a:rPr>
              <a:t>В течение сотен дней после коллапса</a:t>
            </a:r>
            <a:br>
              <a:rPr lang="ru-RU" altLang="ru-RU" sz="1800" dirty="0">
                <a:latin typeface="+mn-lt"/>
                <a:cs typeface="Arial" panose="020B0604020202020204" pitchFamily="34" charset="0"/>
              </a:rPr>
            </a:br>
            <a:r>
              <a:rPr lang="ru-RU" altLang="ru-RU" sz="1800" dirty="0">
                <a:latin typeface="+mn-lt"/>
                <a:cs typeface="Arial" panose="020B0604020202020204" pitchFamily="34" charset="0"/>
              </a:rPr>
              <a:t>сверхновая видна в основном за счет</a:t>
            </a:r>
            <a:br>
              <a:rPr lang="ru-RU" altLang="ru-RU" sz="1800" dirty="0">
                <a:latin typeface="+mn-lt"/>
                <a:cs typeface="Arial" panose="020B0604020202020204" pitchFamily="34" charset="0"/>
              </a:rPr>
            </a:br>
            <a:r>
              <a:rPr lang="ru-RU" altLang="ru-RU" sz="1800" dirty="0">
                <a:latin typeface="+mn-lt"/>
                <a:cs typeface="Arial" panose="020B0604020202020204" pitchFamily="34" charset="0"/>
              </a:rPr>
              <a:t>распада радиоактивных элементов.</a:t>
            </a:r>
            <a:br>
              <a:rPr lang="ru-RU" altLang="ru-RU" sz="1800" dirty="0">
                <a:latin typeface="+mn-lt"/>
                <a:cs typeface="Arial" panose="020B0604020202020204" pitchFamily="34" charset="0"/>
              </a:rPr>
            </a:br>
            <a:br>
              <a:rPr lang="ru-RU" altLang="ru-RU" sz="1800" dirty="0">
                <a:latin typeface="+mn-lt"/>
                <a:cs typeface="Arial" panose="020B0604020202020204" pitchFamily="34" charset="0"/>
              </a:rPr>
            </a:br>
            <a:r>
              <a:rPr lang="ru-RU" altLang="ru-RU" sz="1800" dirty="0">
                <a:latin typeface="+mn-lt"/>
                <a:cs typeface="Arial" panose="020B0604020202020204" pitchFamily="34" charset="0"/>
              </a:rPr>
              <a:t>На ранних стадиях также могут быть</a:t>
            </a:r>
            <a:br>
              <a:rPr lang="ru-RU" altLang="ru-RU" sz="1800" dirty="0">
                <a:latin typeface="+mn-lt"/>
                <a:cs typeface="Arial" panose="020B0604020202020204" pitchFamily="34" charset="0"/>
              </a:rPr>
            </a:br>
            <a:r>
              <a:rPr lang="ru-RU" altLang="ru-RU" sz="1800" dirty="0">
                <a:latin typeface="+mn-lt"/>
                <a:cs typeface="Arial" panose="020B0604020202020204" pitchFamily="34" charset="0"/>
              </a:rPr>
              <a:t>дополнительные источники энергии.</a:t>
            </a:r>
          </a:p>
        </p:txBody>
      </p:sp>
      <p:pic>
        <p:nvPicPr>
          <p:cNvPr id="34822" name="Picture 4" descr="Image result for supernova light curve magne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216" y="2894221"/>
            <a:ext cx="4516003" cy="337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Прямоугольник 6"/>
          <p:cNvSpPr>
            <a:spLocks noChangeArrowheads="1"/>
          </p:cNvSpPr>
          <p:nvPr/>
        </p:nvSpPr>
        <p:spPr bwMode="auto">
          <a:xfrm rot="-5400000">
            <a:off x="11310148" y="3833064"/>
            <a:ext cx="119455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ru-RU" sz="1350" dirty="0" err="1">
                <a:latin typeface="Arial" panose="020B0604020202020204" pitchFamily="34" charset="0"/>
                <a:cs typeface="Arial" panose="020B0604020202020204" pitchFamily="34" charset="0"/>
              </a:rPr>
              <a:t>Bersten</a:t>
            </a:r>
            <a:r>
              <a:rPr lang="en-US" altLang="ru-RU" sz="1350" dirty="0">
                <a:latin typeface="Arial" panose="020B0604020202020204" pitchFamily="34" charset="0"/>
                <a:cs typeface="Arial" panose="020B0604020202020204" pitchFamily="34" charset="0"/>
              </a:rPr>
              <a:t> et al</a:t>
            </a:r>
            <a:r>
              <a:rPr lang="en-US" altLang="ru-RU" sz="1350" dirty="0">
                <a:latin typeface="Garamond" panose="02020404030301010803" pitchFamily="18" charset="0"/>
              </a:rPr>
              <a:t>.</a:t>
            </a:r>
            <a:endParaRPr lang="ru-RU" altLang="ru-RU" sz="1350" dirty="0">
              <a:latin typeface="Garamond" panose="020204040303010108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EE17E6-D399-404C-9C02-FF89651FA588}"/>
              </a:ext>
            </a:extLst>
          </p:cNvPr>
          <p:cNvSpPr txBox="1"/>
          <p:nvPr/>
        </p:nvSpPr>
        <p:spPr>
          <a:xfrm>
            <a:off x="9715054" y="2349925"/>
            <a:ext cx="2164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Энергия вращения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F43DEC11-91E8-4E36-B32E-3E6F1345AAC8}"/>
              </a:ext>
            </a:extLst>
          </p:cNvPr>
          <p:cNvCxnSpPr/>
          <p:nvPr/>
        </p:nvCxnSpPr>
        <p:spPr>
          <a:xfrm flipH="1">
            <a:off x="10122195" y="2716641"/>
            <a:ext cx="85061" cy="669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623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4ACBC-442D-44A8-8E04-AF1ABC746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Аккреция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5E231F33-53CA-4C33-8A1D-63C772EE2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6798" y="4893397"/>
            <a:ext cx="665118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Аккреция – самый мощный источник энергии в мире из тех, что могут давать большой выход энергии.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При падении вещества на нейтронную звезду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выделяется до 10</a:t>
            </a:r>
            <a:r>
              <a:rPr lang="en-US" altLang="ru-RU" sz="1800" dirty="0">
                <a:latin typeface="+mn-lt"/>
              </a:rPr>
              <a:t>%</a:t>
            </a:r>
            <a:r>
              <a:rPr lang="ru-RU" altLang="ru-RU" sz="1800" dirty="0">
                <a:latin typeface="+mn-lt"/>
              </a:rPr>
              <a:t> от </a:t>
            </a:r>
            <a:r>
              <a:rPr lang="en-US" altLang="ru-RU" sz="1800" dirty="0">
                <a:latin typeface="+mn-lt"/>
              </a:rPr>
              <a:t>mc</a:t>
            </a:r>
            <a:r>
              <a:rPr lang="en-US" altLang="ru-RU" sz="1800" baseline="30000" dirty="0">
                <a:latin typeface="+mn-lt"/>
              </a:rPr>
              <a:t>2</a:t>
            </a:r>
            <a:br>
              <a:rPr lang="ru-RU" altLang="ru-RU" sz="1800" baseline="30000" dirty="0">
                <a:latin typeface="+mn-lt"/>
              </a:rPr>
            </a:br>
            <a:endParaRPr lang="ru-RU" altLang="ru-RU" sz="1800" baseline="30000" dirty="0"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latin typeface="+mn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C6C30F-F608-4AEF-A354-61AA5F7CF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185" y="381321"/>
            <a:ext cx="6651183" cy="436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91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Черные дыры в двойных</a:t>
            </a:r>
            <a:endParaRPr lang="en-US"/>
          </a:p>
        </p:txBody>
      </p:sp>
      <p:pic>
        <p:nvPicPr>
          <p:cNvPr id="53250" name="Picture 5" descr="bh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9127" y="485701"/>
            <a:ext cx="3719199" cy="417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8427625" y="2648080"/>
            <a:ext cx="3671133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Существуют десятки кандидатов</a:t>
            </a:r>
            <a:br>
              <a:rPr lang="ru-RU" dirty="0"/>
            </a:br>
            <a:r>
              <a:rPr lang="ru-RU" dirty="0"/>
              <a:t>в черные дыры только </a:t>
            </a:r>
          </a:p>
          <a:p>
            <a:r>
              <a:rPr lang="ru-RU" dirty="0"/>
              <a:t>в нашей Галактике!</a:t>
            </a:r>
            <a:br>
              <a:rPr lang="ru-RU" dirty="0"/>
            </a:br>
            <a:br>
              <a:rPr lang="ru-RU" dirty="0"/>
            </a:br>
            <a:r>
              <a:rPr lang="ru-RU" dirty="0"/>
              <a:t>Самым простым маркером </a:t>
            </a:r>
            <a:br>
              <a:rPr lang="ru-RU" dirty="0"/>
            </a:br>
            <a:r>
              <a:rPr lang="ru-RU" dirty="0"/>
              <a:t>черной дыры является</a:t>
            </a:r>
            <a:br>
              <a:rPr lang="ru-RU" dirty="0"/>
            </a:br>
            <a:r>
              <a:rPr lang="ru-RU" dirty="0"/>
              <a:t>большая масса, недоступная</a:t>
            </a:r>
            <a:br>
              <a:rPr lang="ru-RU" dirty="0"/>
            </a:br>
            <a:r>
              <a:rPr lang="ru-RU" dirty="0"/>
              <a:t>для нейтронных звезд.</a:t>
            </a:r>
            <a:br>
              <a:rPr lang="ru-RU" dirty="0"/>
            </a:br>
            <a:r>
              <a:rPr lang="ru-RU" dirty="0"/>
              <a:t>Это массы более 3 солнечных.</a:t>
            </a:r>
            <a:br>
              <a:rPr lang="ru-RU" dirty="0">
                <a:latin typeface="Tahoma" pitchFamily="34" charset="0"/>
              </a:rPr>
            </a:br>
            <a:endParaRPr lang="en-US" dirty="0">
              <a:latin typeface="Tahoma" pitchFamily="34" charset="0"/>
            </a:endParaRPr>
          </a:p>
        </p:txBody>
      </p:sp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3946453" y="5510402"/>
            <a:ext cx="3724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Мы видим не саму черную дыру,</a:t>
            </a:r>
          </a:p>
          <a:p>
            <a:r>
              <a:rPr lang="ru-RU" dirty="0"/>
              <a:t>а аккреционный диск вокруг нее</a:t>
            </a:r>
            <a:r>
              <a:rPr lang="ru-RU" dirty="0">
                <a:latin typeface="Tahoma" pitchFamily="34" charset="0"/>
              </a:rPr>
              <a:t>.</a:t>
            </a:r>
            <a:endParaRPr lang="en-US" dirty="0"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binaryaccretiontmb">
            <a:extLst>
              <a:ext uri="{FF2B5EF4-FFF2-40B4-BE49-F238E27FC236}">
                <a16:creationId xmlns:a16="http://schemas.microsoft.com/office/drawing/2014/main" id="{D769E674-07CC-4C78-80CC-F336EF667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068" y="190186"/>
            <a:ext cx="6337300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>
            <a:extLst>
              <a:ext uri="{FF2B5EF4-FFF2-40B4-BE49-F238E27FC236}">
                <a16:creationId xmlns:a16="http://schemas.microsoft.com/office/drawing/2014/main" id="{92B5D12D-01F3-4851-A55F-DEF73CAC28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>
                <a:effectLst/>
              </a:rPr>
              <a:t>Тесные двойные системы</a:t>
            </a:r>
            <a:endParaRPr lang="en-US" altLang="ru-RU">
              <a:effectLst/>
            </a:endParaRPr>
          </a:p>
        </p:txBody>
      </p:sp>
      <p:sp>
        <p:nvSpPr>
          <p:cNvPr id="48132" name="Text Box 4">
            <a:extLst>
              <a:ext uri="{FF2B5EF4-FFF2-40B4-BE49-F238E27FC236}">
                <a16:creationId xmlns:a16="http://schemas.microsoft.com/office/drawing/2014/main" id="{C1488F60-93BF-43E2-971D-AE6AF5AA2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0527" y="5291173"/>
            <a:ext cx="31273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latin typeface="+mn-lt"/>
              </a:rPr>
              <a:t>Более ½ массивных звезд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latin typeface="+mn-lt"/>
              </a:rPr>
              <a:t>входит в двойные системы.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ru-RU" altLang="ru-RU" sz="1800" dirty="0"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ru-RU" sz="1800" dirty="0">
              <a:latin typeface="Arial" panose="020B0604020202020204" pitchFamily="34" charset="0"/>
            </a:endParaRPr>
          </a:p>
        </p:txBody>
      </p:sp>
      <p:sp>
        <p:nvSpPr>
          <p:cNvPr id="48133" name="Text Box 5">
            <a:extLst>
              <a:ext uri="{FF2B5EF4-FFF2-40B4-BE49-F238E27FC236}">
                <a16:creationId xmlns:a16="http://schemas.microsoft.com/office/drawing/2014/main" id="{9477FB8E-F63C-4888-B8B4-BC118959B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9979" y="5565810"/>
            <a:ext cx="307513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latin typeface="+mn-lt"/>
              </a:rPr>
              <a:t>Сейчас в тесных двойных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latin typeface="+mn-lt"/>
              </a:rPr>
              <a:t>системах известны многие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latin typeface="+mn-lt"/>
              </a:rPr>
              <a:t>сотни  нейтронных звезд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и черных дыр.</a:t>
            </a:r>
            <a:endParaRPr lang="en-US" altLang="ru-RU" sz="1800" dirty="0">
              <a:latin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4">
            <a:extLst>
              <a:ext uri="{FF2B5EF4-FFF2-40B4-BE49-F238E27FC236}">
                <a16:creationId xmlns:a16="http://schemas.microsoft.com/office/drawing/2014/main" id="{9B345A3E-A7F9-486E-8733-C191CDA854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/>
              <a:t>Аккреционные диски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C12787F-9BE1-4366-99D2-78E3470DA940}"/>
              </a:ext>
            </a:extLst>
          </p:cNvPr>
          <p:cNvGrpSpPr/>
          <p:nvPr/>
        </p:nvGrpSpPr>
        <p:grpSpPr>
          <a:xfrm>
            <a:off x="4676503" y="450851"/>
            <a:ext cx="2252663" cy="2541587"/>
            <a:chOff x="1682751" y="4005263"/>
            <a:chExt cx="2252663" cy="2541587"/>
          </a:xfrm>
        </p:grpSpPr>
        <p:pic>
          <p:nvPicPr>
            <p:cNvPr id="25604" name="Picture 10" descr="blackhole2">
              <a:extLst>
                <a:ext uri="{FF2B5EF4-FFF2-40B4-BE49-F238E27FC236}">
                  <a16:creationId xmlns:a16="http://schemas.microsoft.com/office/drawing/2014/main" id="{ABA943AE-EDB7-406D-8D9C-0F171D74AD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389" y="4005263"/>
              <a:ext cx="2232025" cy="2157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6" name="Text Box 13">
              <a:extLst>
                <a:ext uri="{FF2B5EF4-FFF2-40B4-BE49-F238E27FC236}">
                  <a16:creationId xmlns:a16="http://schemas.microsoft.com/office/drawing/2014/main" id="{031C1B6F-CC20-4390-AE4D-D9A950F961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2751" y="6180138"/>
              <a:ext cx="1865313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1800" dirty="0">
                  <a:latin typeface="+mn-lt"/>
                </a:rPr>
                <a:t>Гамма-всплески</a:t>
              </a: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9C476F0-D395-435E-B35C-F035DCF355FA}"/>
              </a:ext>
            </a:extLst>
          </p:cNvPr>
          <p:cNvGrpSpPr/>
          <p:nvPr/>
        </p:nvGrpSpPr>
        <p:grpSpPr>
          <a:xfrm>
            <a:off x="8998127" y="157846"/>
            <a:ext cx="2933700" cy="2544207"/>
            <a:chOff x="7464425" y="3933826"/>
            <a:chExt cx="2933700" cy="2544207"/>
          </a:xfrm>
        </p:grpSpPr>
        <p:pic>
          <p:nvPicPr>
            <p:cNvPr id="25603" name="Picture 8" descr="lec33_04">
              <a:extLst>
                <a:ext uri="{FF2B5EF4-FFF2-40B4-BE49-F238E27FC236}">
                  <a16:creationId xmlns:a16="http://schemas.microsoft.com/office/drawing/2014/main" id="{5CCE4A2C-437C-4260-8309-6F1CA5D713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4425" y="3933826"/>
              <a:ext cx="2933700" cy="2168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8" name="Text Box 15">
              <a:extLst>
                <a:ext uri="{FF2B5EF4-FFF2-40B4-BE49-F238E27FC236}">
                  <a16:creationId xmlns:a16="http://schemas.microsoft.com/office/drawing/2014/main" id="{35804EB0-B8BB-42D2-A993-53E34F3A94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16814" y="6108701"/>
              <a:ext cx="281891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1800" dirty="0">
                  <a:latin typeface="+mn-lt"/>
                </a:rPr>
                <a:t>Активные ядра галактик</a:t>
              </a:r>
            </a:p>
          </p:txBody>
        </p:sp>
      </p:grpSp>
      <p:sp>
        <p:nvSpPr>
          <p:cNvPr id="25609" name="Text Box 16">
            <a:extLst>
              <a:ext uri="{FF2B5EF4-FFF2-40B4-BE49-F238E27FC236}">
                <a16:creationId xmlns:a16="http://schemas.microsoft.com/office/drawing/2014/main" id="{3EF6C725-B6D8-4E2D-9574-1702ED95D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8028" y="5491161"/>
            <a:ext cx="81486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В самых разных ситуациях в астрофизике возникают аккреционные диски: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образование звезд, перетекание вещества в двойных системах, 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падение газа на центральные сверхмассивные черные дыры и т.д.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5D7CD6-0E5C-48BA-BF42-DFAE0AD8E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995" y="2877386"/>
            <a:ext cx="2933699" cy="2203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315327-52B4-4BE8-B800-5EF3FC533309}"/>
              </a:ext>
            </a:extLst>
          </p:cNvPr>
          <p:cNvSpPr txBox="1"/>
          <p:nvPr/>
        </p:nvSpPr>
        <p:spPr>
          <a:xfrm>
            <a:off x="6679995" y="5028039"/>
            <a:ext cx="2990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Тесные двойные системы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Гамма-всплески</a:t>
            </a:r>
            <a:endParaRPr lang="en-US"/>
          </a:p>
        </p:txBody>
      </p:sp>
      <p:sp>
        <p:nvSpPr>
          <p:cNvPr id="47106" name="Text Box 3"/>
          <p:cNvSpPr txBox="1">
            <a:spLocks noChangeArrowheads="1"/>
          </p:cNvSpPr>
          <p:nvPr/>
        </p:nvSpPr>
        <p:spPr bwMode="auto">
          <a:xfrm>
            <a:off x="4206874" y="5221146"/>
            <a:ext cx="49815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С конца 60-х гг. астрофизикам не давала</a:t>
            </a:r>
            <a:br>
              <a:rPr lang="ru-RU" dirty="0"/>
            </a:br>
            <a:r>
              <a:rPr lang="ru-RU" dirty="0"/>
              <a:t>покоя загадка космических гамма-всплесков.</a:t>
            </a:r>
            <a:br>
              <a:rPr lang="ru-RU" dirty="0"/>
            </a:br>
            <a:r>
              <a:rPr lang="ru-RU" dirty="0"/>
              <a:t>Теперь мы знаем, что это мощные взрывы,</a:t>
            </a:r>
            <a:br>
              <a:rPr lang="ru-RU" dirty="0"/>
            </a:br>
            <a:r>
              <a:rPr lang="ru-RU" dirty="0"/>
              <a:t>происходящие в далеких галактиках.</a:t>
            </a:r>
            <a:endParaRPr lang="en-US" dirty="0"/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28520" y="2634902"/>
            <a:ext cx="3342892" cy="2230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6865231" y="301255"/>
            <a:ext cx="2554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Два типа всплесков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2" name="AutoShape 6"/>
          <p:cNvSpPr>
            <a:spLocks noChangeArrowheads="1"/>
          </p:cNvSpPr>
          <p:nvPr/>
        </p:nvSpPr>
        <p:spPr bwMode="auto">
          <a:xfrm rot="2420505">
            <a:off x="6640961" y="898566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10" name="AutoShape 7"/>
          <p:cNvSpPr>
            <a:spLocks noChangeArrowheads="1"/>
          </p:cNvSpPr>
          <p:nvPr/>
        </p:nvSpPr>
        <p:spPr bwMode="auto">
          <a:xfrm rot="18572389">
            <a:off x="9447185" y="856552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11" name="Text Box 8"/>
          <p:cNvSpPr txBox="1">
            <a:spLocks noChangeArrowheads="1"/>
          </p:cNvSpPr>
          <p:nvPr/>
        </p:nvSpPr>
        <p:spPr bwMode="auto">
          <a:xfrm>
            <a:off x="5494337" y="1519564"/>
            <a:ext cx="1203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u="sng" dirty="0">
                <a:latin typeface="Tahoma" pitchFamily="34" charset="0"/>
              </a:rPr>
              <a:t>Длинные</a:t>
            </a:r>
            <a:r>
              <a:rPr lang="ru-RU" dirty="0">
                <a:latin typeface="Tahoma" pitchFamily="34" charset="0"/>
              </a:rPr>
              <a:t> </a:t>
            </a:r>
            <a:endParaRPr lang="en-US" dirty="0">
              <a:latin typeface="Tahoma" pitchFamily="34" charset="0"/>
            </a:endParaRPr>
          </a:p>
        </p:txBody>
      </p:sp>
      <p:sp>
        <p:nvSpPr>
          <p:cNvPr id="47112" name="Text Box 9"/>
          <p:cNvSpPr txBox="1">
            <a:spLocks noChangeArrowheads="1"/>
          </p:cNvSpPr>
          <p:nvPr/>
        </p:nvSpPr>
        <p:spPr bwMode="auto">
          <a:xfrm>
            <a:off x="9515218" y="1470280"/>
            <a:ext cx="1166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u="sng" dirty="0">
                <a:latin typeface="Tahoma" pitchFamily="34" charset="0"/>
              </a:rPr>
              <a:t>Короткие</a:t>
            </a:r>
            <a:endParaRPr lang="en-US" u="sng" dirty="0">
              <a:latin typeface="Tahoma" pitchFamily="34" charset="0"/>
            </a:endParaRPr>
          </a:p>
        </p:txBody>
      </p:sp>
      <p:pic>
        <p:nvPicPr>
          <p:cNvPr id="47113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1844" y="2634903"/>
            <a:ext cx="3340260" cy="2230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4" name="Text Box 11"/>
          <p:cNvSpPr txBox="1">
            <a:spLocks noChangeArrowheads="1"/>
          </p:cNvSpPr>
          <p:nvPr/>
        </p:nvSpPr>
        <p:spPr bwMode="auto">
          <a:xfrm>
            <a:off x="8732912" y="1958486"/>
            <a:ext cx="313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Слияния нейтронных звезд </a:t>
            </a:r>
            <a:br>
              <a:rPr lang="ru-RU" dirty="0"/>
            </a:br>
            <a:r>
              <a:rPr lang="ru-RU" dirty="0"/>
              <a:t>в двойных системах</a:t>
            </a:r>
            <a:endParaRPr lang="en-US" dirty="0"/>
          </a:p>
        </p:txBody>
      </p:sp>
      <p:sp>
        <p:nvSpPr>
          <p:cNvPr id="47115" name="Text Box 12"/>
          <p:cNvSpPr txBox="1">
            <a:spLocks noChangeArrowheads="1"/>
          </p:cNvSpPr>
          <p:nvPr/>
        </p:nvSpPr>
        <p:spPr bwMode="auto">
          <a:xfrm>
            <a:off x="4540324" y="1993553"/>
            <a:ext cx="3543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Образование черной дыры</a:t>
            </a:r>
            <a:br>
              <a:rPr lang="ru-RU" dirty="0"/>
            </a:br>
            <a:r>
              <a:rPr lang="ru-RU" dirty="0"/>
              <a:t>из быстровращающейся звезды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4"/>
          <p:cNvSpPr>
            <a:spLocks noGrp="1" noChangeArrowheads="1"/>
          </p:cNvSpPr>
          <p:nvPr>
            <p:ph type="title"/>
          </p:nvPr>
        </p:nvSpPr>
        <p:spPr>
          <a:xfrm>
            <a:off x="636978" y="2349925"/>
            <a:ext cx="3845906" cy="2456442"/>
          </a:xfrm>
        </p:spPr>
        <p:txBody>
          <a:bodyPr/>
          <a:lstStyle/>
          <a:p>
            <a:r>
              <a:rPr lang="ru-RU" dirty="0"/>
              <a:t>Гравитационные волны</a:t>
            </a:r>
            <a:endParaRPr lang="en-US" dirty="0"/>
          </a:p>
        </p:txBody>
      </p:sp>
      <p:pic>
        <p:nvPicPr>
          <p:cNvPr id="4813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26404" y="1265224"/>
            <a:ext cx="1854570" cy="3411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8219" y="420196"/>
            <a:ext cx="375285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26309" y="3385351"/>
            <a:ext cx="1575390" cy="157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 Box 7"/>
          <p:cNvSpPr txBox="1">
            <a:spLocks noChangeArrowheads="1"/>
          </p:cNvSpPr>
          <p:nvPr/>
        </p:nvSpPr>
        <p:spPr bwMode="auto">
          <a:xfrm>
            <a:off x="3801066" y="5093849"/>
            <a:ext cx="9627781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/>
              <a:t>В двойной системе объекты</a:t>
            </a:r>
            <a:r>
              <a:rPr lang="en-US" dirty="0"/>
              <a:t> </a:t>
            </a:r>
            <a:r>
              <a:rPr lang="ru-RU" dirty="0"/>
              <a:t>испускают т.н. </a:t>
            </a:r>
            <a:r>
              <a:rPr lang="ru-RU" dirty="0" err="1"/>
              <a:t>гравволны</a:t>
            </a:r>
            <a:r>
              <a:rPr lang="ru-RU" dirty="0"/>
              <a:t>.</a:t>
            </a:r>
          </a:p>
          <a:p>
            <a:r>
              <a:rPr lang="ru-RU" dirty="0"/>
              <a:t>Постепенно орбита</a:t>
            </a:r>
            <a:r>
              <a:rPr lang="en-US" dirty="0"/>
              <a:t> </a:t>
            </a:r>
            <a:r>
              <a:rPr lang="ru-RU" dirty="0"/>
              <a:t>уменьшается, </a:t>
            </a:r>
            <a:endParaRPr lang="en-US" dirty="0"/>
          </a:p>
          <a:p>
            <a:r>
              <a:rPr lang="ru-RU" dirty="0"/>
              <a:t>и в конце</a:t>
            </a:r>
            <a:r>
              <a:rPr lang="en-US" dirty="0"/>
              <a:t> </a:t>
            </a:r>
            <a:r>
              <a:rPr lang="ru-RU" dirty="0"/>
              <a:t>концов звезды сольются.</a:t>
            </a:r>
            <a:br>
              <a:rPr lang="ru-RU" dirty="0"/>
            </a:br>
            <a:r>
              <a:rPr lang="ru-RU" dirty="0"/>
              <a:t>В случае нейтронных звезд</a:t>
            </a:r>
            <a:r>
              <a:rPr lang="en-US" dirty="0"/>
              <a:t> </a:t>
            </a:r>
            <a:r>
              <a:rPr lang="ru-RU" dirty="0"/>
              <a:t>или черных дыр </a:t>
            </a:r>
            <a:endParaRPr lang="en-US" dirty="0"/>
          </a:p>
          <a:p>
            <a:r>
              <a:rPr lang="ru-RU" dirty="0"/>
              <a:t>это даст</a:t>
            </a:r>
            <a:r>
              <a:rPr lang="en-US" dirty="0"/>
              <a:t> </a:t>
            </a:r>
            <a:r>
              <a:rPr lang="ru-RU" dirty="0"/>
              <a:t>всплеск гравитационных волн.</a:t>
            </a:r>
            <a:br>
              <a:rPr lang="ru-RU" dirty="0">
                <a:latin typeface="Tahoma" pitchFamily="34" charset="0"/>
              </a:rPr>
            </a:br>
            <a:br>
              <a:rPr lang="ru-RU" dirty="0">
                <a:latin typeface="Tahoma" pitchFamily="34" charset="0"/>
              </a:rPr>
            </a:br>
            <a:endParaRPr lang="en-US" dirty="0"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>
            <a:extLst>
              <a:ext uri="{FF2B5EF4-FFF2-40B4-BE49-F238E27FC236}">
                <a16:creationId xmlns:a16="http://schemas.microsoft.com/office/drawing/2014/main" id="{EDF8FFD0-E897-47D0-8221-08A734CDA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ln>
                  <a:noFill/>
                </a:ln>
              </a:rPr>
              <a:t>Светимость и энерго-</a:t>
            </a:r>
            <a:br>
              <a:rPr lang="ru-RU" altLang="ru-RU" dirty="0">
                <a:ln>
                  <a:noFill/>
                </a:ln>
              </a:rPr>
            </a:br>
            <a:r>
              <a:rPr lang="ru-RU" altLang="ru-RU" dirty="0">
                <a:ln>
                  <a:noFill/>
                </a:ln>
              </a:rPr>
              <a:t>выделение</a:t>
            </a:r>
          </a:p>
        </p:txBody>
      </p:sp>
      <p:sp>
        <p:nvSpPr>
          <p:cNvPr id="46083" name="TextBox 2">
            <a:extLst>
              <a:ext uri="{FF2B5EF4-FFF2-40B4-BE49-F238E27FC236}">
                <a16:creationId xmlns:a16="http://schemas.microsoft.com/office/drawing/2014/main" id="{27A26522-8E8F-4F65-A5B6-B37543881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347" y="5085206"/>
            <a:ext cx="87804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+mn-lt"/>
              </a:rPr>
              <a:t>Примерно три массы Солнца перешло в энергию гравитационных волн.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Максимальная светимость достигла </a:t>
            </a:r>
            <a:r>
              <a:rPr lang="en-US" altLang="ru-RU" dirty="0">
                <a:latin typeface="+mn-lt"/>
              </a:rPr>
              <a:t>3.6×10</a:t>
            </a:r>
            <a:r>
              <a:rPr lang="en-US" altLang="ru-RU" baseline="30000" dirty="0">
                <a:latin typeface="+mn-lt"/>
              </a:rPr>
              <a:t>56</a:t>
            </a:r>
            <a:r>
              <a:rPr lang="en-US" altLang="ru-RU" dirty="0">
                <a:latin typeface="+mn-lt"/>
              </a:rPr>
              <a:t> </a:t>
            </a:r>
            <a:r>
              <a:rPr lang="ru-RU" altLang="ru-RU" dirty="0">
                <a:latin typeface="+mn-lt"/>
              </a:rPr>
              <a:t>эрг</a:t>
            </a:r>
            <a:r>
              <a:rPr lang="en-US" altLang="ru-RU" dirty="0">
                <a:latin typeface="+mn-lt"/>
              </a:rPr>
              <a:t>/</a:t>
            </a:r>
            <a:r>
              <a:rPr lang="ru-RU" altLang="ru-RU" dirty="0">
                <a:latin typeface="+mn-lt"/>
              </a:rPr>
              <a:t>с, т.е. 10</a:t>
            </a:r>
            <a:r>
              <a:rPr lang="ru-RU" altLang="ru-RU" baseline="30000" dirty="0">
                <a:latin typeface="+mn-lt"/>
              </a:rPr>
              <a:t>23</a:t>
            </a:r>
            <a:r>
              <a:rPr lang="ru-RU" altLang="ru-RU" dirty="0">
                <a:latin typeface="+mn-lt"/>
              </a:rPr>
              <a:t> светимостей Солнца.</a:t>
            </a:r>
            <a:r>
              <a:rPr lang="en-US" altLang="ru-RU" dirty="0">
                <a:latin typeface="+mn-lt"/>
              </a:rPr>
              <a:t> </a:t>
            </a:r>
            <a:endParaRPr lang="ru-RU" altLang="ru-RU" dirty="0">
              <a:latin typeface="+mn-lt"/>
            </a:endParaRPr>
          </a:p>
        </p:txBody>
      </p:sp>
      <p:sp>
        <p:nvSpPr>
          <p:cNvPr id="46085" name="Прямоугольник 3">
            <a:extLst>
              <a:ext uri="{FF2B5EF4-FFF2-40B4-BE49-F238E27FC236}">
                <a16:creationId xmlns:a16="http://schemas.microsoft.com/office/drawing/2014/main" id="{E7B25611-616A-4A6B-B6A2-D16ABD0BC01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0879932" y="3328987"/>
            <a:ext cx="2254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US" altLang="ru-RU" dirty="0"/>
              <a:t>www.ligo.caltech.edu</a:t>
            </a:r>
            <a:endParaRPr lang="ru-RU" altLang="ru-RU" dirty="0"/>
          </a:p>
        </p:txBody>
      </p:sp>
      <p:pic>
        <p:nvPicPr>
          <p:cNvPr id="46086" name="Рисунок 4">
            <a:extLst>
              <a:ext uri="{FF2B5EF4-FFF2-40B4-BE49-F238E27FC236}">
                <a16:creationId xmlns:a16="http://schemas.microsoft.com/office/drawing/2014/main" id="{6D2FCD79-3ED5-403D-A68E-EB7212F9F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583" y="766244"/>
            <a:ext cx="7358250" cy="406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>
            <a:extLst>
              <a:ext uri="{FF2B5EF4-FFF2-40B4-BE49-F238E27FC236}">
                <a16:creationId xmlns:a16="http://schemas.microsoft.com/office/drawing/2014/main" id="{2D27B381-7881-4AF1-AE0A-50B773BDA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>
                <a:ln>
                  <a:noFill/>
                </a:ln>
              </a:rPr>
              <a:t>Мощность</a:t>
            </a:r>
          </a:p>
        </p:txBody>
      </p:sp>
      <p:sp>
        <p:nvSpPr>
          <p:cNvPr id="47107" name="Прямоугольник 2">
            <a:extLst>
              <a:ext uri="{FF2B5EF4-FFF2-40B4-BE49-F238E27FC236}">
                <a16:creationId xmlns:a16="http://schemas.microsoft.com/office/drawing/2014/main" id="{6214F199-D067-45D3-8FC6-18AE37127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7801" y="499767"/>
            <a:ext cx="868362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+mn-lt"/>
              </a:rPr>
              <a:t>100 000 000 000 000 000 000 000 светимостей Солнца.</a:t>
            </a:r>
            <a:br>
              <a:rPr lang="ru-RU" altLang="ru-RU" dirty="0">
                <a:latin typeface="+mn-lt"/>
              </a:rPr>
            </a:br>
            <a:endParaRPr lang="ru-RU" altLang="ru-RU" dirty="0">
              <a:latin typeface="+mn-lt"/>
            </a:endParaRPr>
          </a:p>
          <a:p>
            <a:pPr eaLnBrk="1" hangingPunct="1"/>
            <a:r>
              <a:rPr lang="ru-RU" altLang="ru-RU" dirty="0">
                <a:latin typeface="+mn-lt"/>
              </a:rPr>
              <a:t>Число волос на голове 100 000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Число людей на Земле 10 000 000 000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Число звезд в Галактике 100 000 000 000</a:t>
            </a:r>
            <a:br>
              <a:rPr lang="en-US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Число галактик в видимой части вселенной 100 000 000 000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Число звезд во вселенной 100 000 000 000 000 000 000 000</a:t>
            </a:r>
          </a:p>
        </p:txBody>
      </p:sp>
      <p:pic>
        <p:nvPicPr>
          <p:cNvPr id="47108" name="Picture 2" descr="http://www.ligo.org/science/Publication-GW150914/images/fig-1.png">
            <a:extLst>
              <a:ext uri="{FF2B5EF4-FFF2-40B4-BE49-F238E27FC236}">
                <a16:creationId xmlns:a16="http://schemas.microsoft.com/office/drawing/2014/main" id="{6A1ED7DB-DC35-4612-992D-603EEE381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265" y="2605787"/>
            <a:ext cx="7490234" cy="23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Box 3">
            <a:extLst>
              <a:ext uri="{FF2B5EF4-FFF2-40B4-BE49-F238E27FC236}">
                <a16:creationId xmlns:a16="http://schemas.microsoft.com/office/drawing/2014/main" id="{F4D83B63-2914-456B-A34B-AAC8D6070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6162" y="4672152"/>
            <a:ext cx="985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US" altLang="ru-RU" dirty="0"/>
              <a:t>Ligo.org</a:t>
            </a:r>
            <a:endParaRPr lang="ru-RU" alt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9BE5673-C87B-4360-AABB-ADB03DF28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293" y="2527443"/>
            <a:ext cx="3116231" cy="193206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9932EE-3921-48AD-8978-0C30BF023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Источники энергии</a:t>
            </a:r>
            <a:br>
              <a:rPr lang="ru-RU" dirty="0"/>
            </a:b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B76238-08D7-444C-A64D-8F83676B843E}"/>
              </a:ext>
            </a:extLst>
          </p:cNvPr>
          <p:cNvSpPr txBox="1"/>
          <p:nvPr/>
        </p:nvSpPr>
        <p:spPr>
          <a:xfrm>
            <a:off x="4815848" y="60403"/>
            <a:ext cx="312156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Гравитационная энергия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Магнитная энергия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Термоядерная и</a:t>
            </a:r>
            <a:br>
              <a:rPr lang="ru-RU" dirty="0"/>
            </a:br>
            <a:r>
              <a:rPr lang="ru-RU" dirty="0"/>
              <a:t>ядерная энергия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Испарение черных дыр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Энергия вращения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Кинетическая энергия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Фазовые переходы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467306-D449-4C36-931F-34798B5BF681}"/>
              </a:ext>
            </a:extLst>
          </p:cNvPr>
          <p:cNvSpPr txBox="1"/>
          <p:nvPr/>
        </p:nvSpPr>
        <p:spPr>
          <a:xfrm>
            <a:off x="7377715" y="4459506"/>
            <a:ext cx="36581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Аккреция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Слияния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Магнитары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Быстрые </a:t>
            </a:r>
            <a:r>
              <a:rPr lang="ru-RU" dirty="0" err="1"/>
              <a:t>радиовсплески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Вспышки на Солнце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Образование </a:t>
            </a:r>
            <a:r>
              <a:rPr lang="ru-RU" dirty="0" err="1"/>
              <a:t>кварковых</a:t>
            </a:r>
            <a:r>
              <a:rPr lang="ru-RU" dirty="0"/>
              <a:t> звезд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Первичные черные дыры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Сверхновые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A524F7-AF70-4D27-9B92-C644DECDA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3246" y="584049"/>
            <a:ext cx="3048000" cy="24193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EB856C5-CACD-4B5E-A8B5-C0CE75702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130" y="101076"/>
            <a:ext cx="2476819" cy="13932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1B2090-5C20-45D6-8BAF-7F83EBFCB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327" y="2347721"/>
            <a:ext cx="2270501" cy="22705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FD882D-5A9E-4EFB-AE95-AFC2DC949B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2240" y="4253589"/>
            <a:ext cx="2507512" cy="250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36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Заголовок 1">
            <a:extLst>
              <a:ext uri="{FF2B5EF4-FFF2-40B4-BE49-F238E27FC236}">
                <a16:creationId xmlns:a16="http://schemas.microsoft.com/office/drawing/2014/main" id="{0972B865-BD2E-468D-89C0-A978E33F6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ln>
                  <a:noFill/>
                </a:ln>
              </a:rPr>
              <a:t>Всплеск с НЗ</a:t>
            </a:r>
            <a:r>
              <a:rPr lang="en-US" altLang="ru-RU" dirty="0">
                <a:ln>
                  <a:noFill/>
                </a:ln>
              </a:rPr>
              <a:t>.</a:t>
            </a:r>
            <a:br>
              <a:rPr lang="en-US" altLang="ru-RU" dirty="0">
                <a:ln>
                  <a:noFill/>
                </a:ln>
              </a:rPr>
            </a:br>
            <a:r>
              <a:rPr lang="en-US" altLang="ru-RU" dirty="0">
                <a:ln>
                  <a:noFill/>
                </a:ln>
              </a:rPr>
              <a:t>GW170817</a:t>
            </a:r>
            <a:endParaRPr lang="ru-RU" altLang="ru-RU" dirty="0">
              <a:ln>
                <a:noFill/>
              </a:ln>
            </a:endParaRPr>
          </a:p>
        </p:txBody>
      </p:sp>
      <p:sp>
        <p:nvSpPr>
          <p:cNvPr id="83971" name="Прямоугольник 2">
            <a:extLst>
              <a:ext uri="{FF2B5EF4-FFF2-40B4-BE49-F238E27FC236}">
                <a16:creationId xmlns:a16="http://schemas.microsoft.com/office/drawing/2014/main" id="{D05A8A92-51A4-4205-BFA7-D08DD64CA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7412" y="5192091"/>
            <a:ext cx="1296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ru-RU" altLang="ru-RU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1710.05832</a:t>
            </a:r>
            <a:endParaRPr lang="ru-RU" altLang="ru-RU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3972" name="Рисунок 3">
            <a:extLst>
              <a:ext uri="{FF2B5EF4-FFF2-40B4-BE49-F238E27FC236}">
                <a16:creationId xmlns:a16="http://schemas.microsoft.com/office/drawing/2014/main" id="{21B68FB5-01AB-4B62-B1EC-794D0AC67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300" y="587693"/>
            <a:ext cx="3312431" cy="460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Рисунок 4">
            <a:extLst>
              <a:ext uri="{FF2B5EF4-FFF2-40B4-BE49-F238E27FC236}">
                <a16:creationId xmlns:a16="http://schemas.microsoft.com/office/drawing/2014/main" id="{82ED6EBD-7C49-48FB-9AAE-EF6B5D41B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155" y="432371"/>
            <a:ext cx="4136278" cy="28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2C3334-0538-49A6-A660-AC64DEC90725}"/>
              </a:ext>
            </a:extLst>
          </p:cNvPr>
          <p:cNvSpPr txBox="1"/>
          <p:nvPr/>
        </p:nvSpPr>
        <p:spPr>
          <a:xfrm>
            <a:off x="4561155" y="3312159"/>
            <a:ext cx="36711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Первое и единственное событие,</a:t>
            </a:r>
            <a:br>
              <a:rPr lang="ru-RU" dirty="0"/>
            </a:br>
            <a:r>
              <a:rPr lang="ru-RU" dirty="0"/>
              <a:t>когда </a:t>
            </a:r>
            <a:r>
              <a:rPr lang="ru-RU" dirty="0" err="1"/>
              <a:t>гравволновой</a:t>
            </a:r>
            <a:r>
              <a:rPr lang="ru-RU" dirty="0"/>
              <a:t> всплеск</a:t>
            </a:r>
            <a:br>
              <a:rPr lang="ru-RU" dirty="0"/>
            </a:br>
            <a:r>
              <a:rPr lang="ru-RU" dirty="0"/>
              <a:t>сопровождался всплеском</a:t>
            </a:r>
            <a:br>
              <a:rPr lang="ru-RU" dirty="0"/>
            </a:br>
            <a:r>
              <a:rPr lang="ru-RU" dirty="0"/>
              <a:t>электромагнитного излучения.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Заголовок 1">
            <a:extLst>
              <a:ext uri="{FF2B5EF4-FFF2-40B4-BE49-F238E27FC236}">
                <a16:creationId xmlns:a16="http://schemas.microsoft.com/office/drawing/2014/main" id="{A572CCA7-9942-4DB9-8CE0-AE9BCF5C6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>
                <a:ln>
                  <a:noFill/>
                </a:ln>
              </a:rPr>
              <a:t>Параметры двойной системы</a:t>
            </a:r>
          </a:p>
        </p:txBody>
      </p:sp>
      <p:sp>
        <p:nvSpPr>
          <p:cNvPr id="84995" name="Прямоугольник 2">
            <a:extLst>
              <a:ext uri="{FF2B5EF4-FFF2-40B4-BE49-F238E27FC236}">
                <a16:creationId xmlns:a16="http://schemas.microsoft.com/office/drawing/2014/main" id="{17E1F315-82D9-4E56-9148-BF9581005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2053" y="278379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ru-RU" altLang="ru-RU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1710.05832</a:t>
            </a:r>
            <a:endParaRPr lang="ru-RU" altLang="ru-RU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4996" name="Рисунок 3">
            <a:extLst>
              <a:ext uri="{FF2B5EF4-FFF2-40B4-BE49-F238E27FC236}">
                <a16:creationId xmlns:a16="http://schemas.microsoft.com/office/drawing/2014/main" id="{D65B4C21-C21E-4C51-AC2E-3B0E58C98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853" y="648266"/>
            <a:ext cx="7471778" cy="2318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A6F468-ABC1-44DE-96D8-68111E5DB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853" y="2992962"/>
            <a:ext cx="5559918" cy="370157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Заголовок 1">
            <a:extLst>
              <a:ext uri="{FF2B5EF4-FFF2-40B4-BE49-F238E27FC236}">
                <a16:creationId xmlns:a16="http://schemas.microsoft.com/office/drawing/2014/main" id="{0DCF34D4-AA74-4937-88F8-6154E50CF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>
                <a:ln>
                  <a:noFill/>
                </a:ln>
              </a:rPr>
              <a:t>Ключевые научные результаты</a:t>
            </a:r>
          </a:p>
        </p:txBody>
      </p:sp>
      <p:sp>
        <p:nvSpPr>
          <p:cNvPr id="86019" name="TextBox 2">
            <a:extLst>
              <a:ext uri="{FF2B5EF4-FFF2-40B4-BE49-F238E27FC236}">
                <a16:creationId xmlns:a16="http://schemas.microsoft.com/office/drawing/2014/main" id="{4ABED86D-534F-4EF6-86C5-D67D9332D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7121" y="1820778"/>
            <a:ext cx="6927217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dirty="0">
                <a:latin typeface="+mn-lt"/>
              </a:rPr>
              <a:t>Доказательство связи коротких гамма-всплесков 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со слияниями нейтронных звезд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dirty="0">
                <a:latin typeface="+mn-lt"/>
              </a:rPr>
              <a:t>Прямые наблюдения, позволяющие изучать </a:t>
            </a:r>
            <a:br>
              <a:rPr lang="ru-RU" altLang="ru-RU" dirty="0">
                <a:latin typeface="+mn-lt"/>
              </a:rPr>
            </a:br>
            <a:r>
              <a:rPr lang="ru-RU" altLang="ru-RU" dirty="0" err="1">
                <a:latin typeface="+mn-lt"/>
              </a:rPr>
              <a:t>нуклеосинтез</a:t>
            </a:r>
            <a:r>
              <a:rPr lang="ru-RU" altLang="ru-RU" dirty="0">
                <a:latin typeface="+mn-lt"/>
              </a:rPr>
              <a:t> при слияниях нейтронных звезд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dirty="0">
                <a:latin typeface="+mn-lt"/>
              </a:rPr>
              <a:t>Данные по уравнению состояния нейтронных звезд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dirty="0">
                <a:latin typeface="+mn-lt"/>
              </a:rPr>
              <a:t>Измерение постоянной Хаббла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dirty="0">
                <a:latin typeface="+mn-lt"/>
              </a:rPr>
              <a:t>Тест принципа эквивалентности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dirty="0">
                <a:latin typeface="+mn-lt"/>
              </a:rPr>
              <a:t>Тест </a:t>
            </a:r>
            <a:r>
              <a:rPr lang="ru-RU" altLang="ru-RU" dirty="0" err="1">
                <a:latin typeface="+mn-lt"/>
              </a:rPr>
              <a:t>лоренц</a:t>
            </a:r>
            <a:r>
              <a:rPr lang="ru-RU" altLang="ru-RU" dirty="0">
                <a:latin typeface="+mn-lt"/>
              </a:rPr>
              <a:t>-инвариантности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dirty="0">
                <a:latin typeface="+mn-lt"/>
              </a:rPr>
              <a:t>Измерение скорости распространения гравитационных волн</a:t>
            </a:r>
          </a:p>
        </p:txBody>
      </p:sp>
      <p:sp>
        <p:nvSpPr>
          <p:cNvPr id="86020" name="TextBox 3">
            <a:extLst>
              <a:ext uri="{FF2B5EF4-FFF2-40B4-BE49-F238E27FC236}">
                <a16:creationId xmlns:a16="http://schemas.microsoft.com/office/drawing/2014/main" id="{DAEF9A3D-ED4E-462D-A705-3901457F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5543" y="4729459"/>
            <a:ext cx="63004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+mn-lt"/>
              </a:rPr>
              <a:t>О фундаментальной физике по </a:t>
            </a:r>
            <a:r>
              <a:rPr lang="en-US" altLang="ru-RU" dirty="0">
                <a:latin typeface="+mn-lt"/>
              </a:rPr>
              <a:t>GW17081</a:t>
            </a:r>
            <a:r>
              <a:rPr lang="ru-RU" altLang="ru-RU" dirty="0">
                <a:latin typeface="+mn-lt"/>
              </a:rPr>
              <a:t>7 см. 1710.05834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B86DC4-35FF-4463-8135-E9BE55D53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Килоновая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6A6C2A-648D-417B-8648-FA759DAA6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073" y="375462"/>
            <a:ext cx="4526677" cy="48344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8BEB13-2E8B-49ED-9053-64F8BE625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786" y="3732028"/>
            <a:ext cx="3997247" cy="31259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99C0C3-C1C8-4EB5-9DC1-B71258DB4E38}"/>
              </a:ext>
            </a:extLst>
          </p:cNvPr>
          <p:cNvSpPr txBox="1"/>
          <p:nvPr/>
        </p:nvSpPr>
        <p:spPr>
          <a:xfrm>
            <a:off x="4547786" y="1038381"/>
            <a:ext cx="26269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Синтез элементов</a:t>
            </a:r>
            <a:br>
              <a:rPr lang="ru-RU" dirty="0"/>
            </a:br>
            <a:r>
              <a:rPr lang="ru-RU" dirty="0"/>
              <a:t>в результате слияния</a:t>
            </a:r>
            <a:br>
              <a:rPr lang="ru-RU" dirty="0"/>
            </a:br>
            <a:r>
              <a:rPr lang="ru-RU" dirty="0"/>
              <a:t>приводит к появлению</a:t>
            </a:r>
            <a:br>
              <a:rPr lang="ru-RU" dirty="0"/>
            </a:br>
            <a:r>
              <a:rPr lang="ru-RU" dirty="0"/>
              <a:t>яркого источника,</a:t>
            </a:r>
            <a:br>
              <a:rPr lang="ru-RU" dirty="0"/>
            </a:br>
            <a:r>
              <a:rPr lang="ru-RU" dirty="0"/>
              <a:t>в том числе и в</a:t>
            </a:r>
            <a:br>
              <a:rPr lang="ru-RU" dirty="0"/>
            </a:br>
            <a:r>
              <a:rPr lang="ru-RU" dirty="0"/>
              <a:t>оптическом диапазоне.</a:t>
            </a:r>
          </a:p>
        </p:txBody>
      </p:sp>
    </p:spTree>
    <p:extLst>
      <p:ext uri="{BB962C8B-B14F-4D97-AF65-F5344CB8AC3E}">
        <p14:creationId xmlns:p14="http://schemas.microsoft.com/office/powerpoint/2010/main" val="1369264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DACAF-B035-4215-877D-E1D5B0D35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Термоядерные реакции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B56776-9888-439D-A185-A921BD9A8AED}"/>
              </a:ext>
            </a:extLst>
          </p:cNvPr>
          <p:cNvSpPr txBox="1"/>
          <p:nvPr/>
        </p:nvSpPr>
        <p:spPr>
          <a:xfrm>
            <a:off x="4912242" y="712381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Звезды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F0E043-8C10-45DE-87CF-1DB31F5EED88}"/>
              </a:ext>
            </a:extLst>
          </p:cNvPr>
          <p:cNvSpPr txBox="1"/>
          <p:nvPr/>
        </p:nvSpPr>
        <p:spPr>
          <a:xfrm>
            <a:off x="6443330" y="2130425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Новые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0ACF4-1ECB-46D2-9104-4254E10F413B}"/>
              </a:ext>
            </a:extLst>
          </p:cNvPr>
          <p:cNvSpPr txBox="1"/>
          <p:nvPr/>
        </p:nvSpPr>
        <p:spPr>
          <a:xfrm>
            <a:off x="4539525" y="3622828"/>
            <a:ext cx="3023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Термоядерные сверхновые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87518B-9DFF-4530-BBEF-88116F213CE5}"/>
              </a:ext>
            </a:extLst>
          </p:cNvPr>
          <p:cNvSpPr txBox="1"/>
          <p:nvPr/>
        </p:nvSpPr>
        <p:spPr>
          <a:xfrm>
            <a:off x="7563366" y="6348609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Пикноядерные</a:t>
            </a:r>
            <a:r>
              <a:rPr lang="ru-RU" dirty="0"/>
              <a:t> реакции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FC92EB-D089-4DA5-B7AE-E819A25A6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221" y="1827500"/>
            <a:ext cx="3183389" cy="18094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ED637F-F115-4D6E-8A47-F8168EF2D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527" y="82460"/>
            <a:ext cx="2510244" cy="18094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AD2E99-A9A0-4348-9D40-A58F663CD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366" y="3853151"/>
            <a:ext cx="2277320" cy="1625179"/>
          </a:xfrm>
          <a:prstGeom prst="rect">
            <a:avLst/>
          </a:prstGeom>
        </p:spPr>
      </p:pic>
      <p:pic>
        <p:nvPicPr>
          <p:cNvPr id="14" name="Рисунок 1">
            <a:extLst>
              <a:ext uri="{FF2B5EF4-FFF2-40B4-BE49-F238E27FC236}">
                <a16:creationId xmlns:a16="http://schemas.microsoft.com/office/drawing/2014/main" id="{EBD8A1BA-2638-483F-AF39-1E81553DC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505" y="4727202"/>
            <a:ext cx="2812164" cy="213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930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4FDEB6-A75A-47E5-B23F-D7758A468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Реакции в Солнце</a:t>
            </a:r>
          </a:p>
        </p:txBody>
      </p:sp>
      <p:pic>
        <p:nvPicPr>
          <p:cNvPr id="4" name="Picture 6" descr="pp%20reactions">
            <a:extLst>
              <a:ext uri="{FF2B5EF4-FFF2-40B4-BE49-F238E27FC236}">
                <a16:creationId xmlns:a16="http://schemas.microsoft.com/office/drawing/2014/main" id="{BA25EB39-0890-4C3E-ACAA-45568A756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955" y="506185"/>
            <a:ext cx="7343775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472E1C-D7C4-4456-BE94-BF795CCA4E01}"/>
              </a:ext>
            </a:extLst>
          </p:cNvPr>
          <p:cNvSpPr txBox="1"/>
          <p:nvPr/>
        </p:nvSpPr>
        <p:spPr>
          <a:xfrm rot="16200000">
            <a:off x="8909730" y="190296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200" dirty="0"/>
              <a:t>http://www.astro-photography.net/solar-neutrino-problem.html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53DCA6-4DDD-47C8-9CA1-32CBEA9A494B}"/>
              </a:ext>
            </a:extLst>
          </p:cNvPr>
          <p:cNvSpPr txBox="1"/>
          <p:nvPr/>
        </p:nvSpPr>
        <p:spPr>
          <a:xfrm>
            <a:off x="4613955" y="5236029"/>
            <a:ext cx="6437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Реакции идет лишь в ядре с радиусов около </a:t>
            </a:r>
            <a:r>
              <a:rPr lang="en-US" dirty="0"/>
              <a:t>¼</a:t>
            </a:r>
            <a:r>
              <a:rPr lang="ru-RU" dirty="0"/>
              <a:t> солнечного.</a:t>
            </a:r>
            <a:br>
              <a:rPr lang="ru-RU" dirty="0"/>
            </a:br>
            <a:r>
              <a:rPr lang="ru-RU" dirty="0"/>
              <a:t>Т.е., реакциями охвачено менее 2% объема Солнца!</a:t>
            </a:r>
          </a:p>
        </p:txBody>
      </p:sp>
    </p:spTree>
    <p:extLst>
      <p:ext uri="{BB962C8B-B14F-4D97-AF65-F5344CB8AC3E}">
        <p14:creationId xmlns:p14="http://schemas.microsoft.com/office/powerpoint/2010/main" val="3638946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4">
            <a:extLst>
              <a:ext uri="{FF2B5EF4-FFF2-40B4-BE49-F238E27FC236}">
                <a16:creationId xmlns:a16="http://schemas.microsoft.com/office/drawing/2014/main" id="{2641F4F8-88FE-4325-A038-EA54FEF6AF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/>
              <a:t>Регистрация нейтрино</a:t>
            </a:r>
          </a:p>
        </p:txBody>
      </p:sp>
      <p:pic>
        <p:nvPicPr>
          <p:cNvPr id="75779" name="Picture 6" descr="snhome">
            <a:extLst>
              <a:ext uri="{FF2B5EF4-FFF2-40B4-BE49-F238E27FC236}">
                <a16:creationId xmlns:a16="http://schemas.microsoft.com/office/drawing/2014/main" id="{753DABA1-07DE-4BA1-8828-8CFEE891F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15" y="339274"/>
            <a:ext cx="6634164" cy="512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Box 1">
            <a:extLst>
              <a:ext uri="{FF2B5EF4-FFF2-40B4-BE49-F238E27FC236}">
                <a16:creationId xmlns:a16="http://schemas.microsoft.com/office/drawing/2014/main" id="{944110F8-E01B-4237-A760-E5F629E81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6761" y="5503182"/>
            <a:ext cx="77452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Нейтрино очень трудно регистрировать. Особенно на низких энергиях.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Не так уж давно удалось зарегистрировать солнечные </a:t>
            </a:r>
            <a:r>
              <a:rPr lang="en-US" altLang="ru-RU" sz="1800" dirty="0">
                <a:latin typeface="+mn-lt"/>
              </a:rPr>
              <a:t>pp </a:t>
            </a:r>
            <a:r>
              <a:rPr lang="ru-RU" altLang="ru-RU" sz="1800" dirty="0">
                <a:latin typeface="+mn-lt"/>
              </a:rPr>
              <a:t>нейтрино.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4">
            <a:extLst>
              <a:ext uri="{FF2B5EF4-FFF2-40B4-BE49-F238E27FC236}">
                <a16:creationId xmlns:a16="http://schemas.microsoft.com/office/drawing/2014/main" id="{15F0D07F-3FFD-46DA-80DD-9439D8A923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/>
              <a:t>Нейтринное изображение Солнца</a:t>
            </a:r>
          </a:p>
        </p:txBody>
      </p:sp>
      <p:pic>
        <p:nvPicPr>
          <p:cNvPr id="78851" name="Picture 6" descr="ANd9GcSpxZYMox78hXr-pu-blHPS82odZ44d0rls6Sf9XK2RfwtU95Ys">
            <a:extLst>
              <a:ext uri="{FF2B5EF4-FFF2-40B4-BE49-F238E27FC236}">
                <a16:creationId xmlns:a16="http://schemas.microsoft.com/office/drawing/2014/main" id="{97CE8D35-C69D-46DE-96B5-8B55E868C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492" y="1045029"/>
            <a:ext cx="7426843" cy="390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 Box 7">
            <a:extLst>
              <a:ext uri="{FF2B5EF4-FFF2-40B4-BE49-F238E27FC236}">
                <a16:creationId xmlns:a16="http://schemas.microsoft.com/office/drawing/2014/main" id="{50DDBA73-7C98-4F79-A05D-7191194D9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5436" y="4953000"/>
            <a:ext cx="2223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latin typeface="+mn-lt"/>
              </a:rPr>
              <a:t>Super-</a:t>
            </a:r>
            <a:r>
              <a:rPr lang="en-US" altLang="ru-RU" sz="1800" dirty="0" err="1">
                <a:latin typeface="+mn-lt"/>
              </a:rPr>
              <a:t>Kamiokande</a:t>
            </a:r>
            <a:endParaRPr lang="ru-RU" altLang="ru-RU" sz="1800" dirty="0">
              <a:latin typeface="+mn-l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6" name="Rectangle 4">
            <a:extLst>
              <a:ext uri="{FF2B5EF4-FFF2-40B4-BE49-F238E27FC236}">
                <a16:creationId xmlns:a16="http://schemas.microsoft.com/office/drawing/2014/main" id="{4B714D51-33EF-456A-AC9B-E1F13DFB29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/>
              <a:t>Борексино</a:t>
            </a:r>
          </a:p>
        </p:txBody>
      </p:sp>
      <p:sp>
        <p:nvSpPr>
          <p:cNvPr id="80899" name="Rectangle 5">
            <a:extLst>
              <a:ext uri="{FF2B5EF4-FFF2-40B4-BE49-F238E27FC236}">
                <a16:creationId xmlns:a16="http://schemas.microsoft.com/office/drawing/2014/main" id="{92477B04-214C-4399-B673-D369C253F87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607183" y="874651"/>
            <a:ext cx="12522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1410.0779</a:t>
            </a:r>
          </a:p>
        </p:txBody>
      </p:sp>
      <p:pic>
        <p:nvPicPr>
          <p:cNvPr id="80900" name="Picture 6">
            <a:extLst>
              <a:ext uri="{FF2B5EF4-FFF2-40B4-BE49-F238E27FC236}">
                <a16:creationId xmlns:a16="http://schemas.microsoft.com/office/drawing/2014/main" id="{18C63D5D-4CF8-4C3D-8B53-C7A32B081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997" y="481467"/>
            <a:ext cx="539115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1" name="Text Box 7">
            <a:extLst>
              <a:ext uri="{FF2B5EF4-FFF2-40B4-BE49-F238E27FC236}">
                <a16:creationId xmlns:a16="http://schemas.microsoft.com/office/drawing/2014/main" id="{995F4A2B-7B1F-4240-AC74-B926F772C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166" y="4552725"/>
            <a:ext cx="539115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Благодаря достижению 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очень низкого уровня шума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на энергиях ниже 1 МэВ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впервые удалось увидеть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нейтрино от </a:t>
            </a:r>
            <a:r>
              <a:rPr lang="en-US" altLang="ru-RU" sz="1800" dirty="0">
                <a:latin typeface="+mn-lt"/>
              </a:rPr>
              <a:t>pp-</a:t>
            </a:r>
            <a:r>
              <a:rPr lang="ru-RU" altLang="ru-RU" sz="1800" dirty="0">
                <a:latin typeface="+mn-lt"/>
              </a:rPr>
              <a:t> реакции.</a:t>
            </a:r>
            <a:endParaRPr lang="en-US" altLang="ru-RU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ru-RU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Пока не видны реакции от </a:t>
            </a:r>
            <a:r>
              <a:rPr lang="en-US" altLang="ru-RU" sz="1800" dirty="0">
                <a:latin typeface="+mn-lt"/>
              </a:rPr>
              <a:t>CNO</a:t>
            </a:r>
            <a:r>
              <a:rPr lang="ru-RU" altLang="ru-RU" sz="1800" dirty="0">
                <a:latin typeface="+mn-lt"/>
              </a:rPr>
              <a:t>-цикла….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2838452" y="5725716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ru-RU" altLang="ru-RU" sz="1350">
              <a:latin typeface="Arial Black" panose="020B0A04020102020204" pitchFamily="34" charset="0"/>
            </a:endParaRP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 rot="16200000">
            <a:off x="536884" y="5691090"/>
            <a:ext cx="17407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latin typeface="+mn-lt"/>
              </a:rPr>
              <a:t>(</a:t>
            </a:r>
            <a:r>
              <a:rPr lang="en-US" altLang="ru-RU" sz="1800" dirty="0" err="1">
                <a:latin typeface="+mn-lt"/>
              </a:rPr>
              <a:t>Roepke</a:t>
            </a:r>
            <a:r>
              <a:rPr lang="en-US" altLang="ru-RU" sz="1800" dirty="0">
                <a:latin typeface="+mn-lt"/>
              </a:rPr>
              <a:t> et al.)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7176121" y="975574"/>
            <a:ext cx="4383572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latin typeface="+mn-lt"/>
              </a:rPr>
              <a:t>Достигнув критической массы,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СО белые карлики взрываются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(термоядерное горение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latin typeface="+mn-lt"/>
              </a:rPr>
              <a:t> углерода и кислорода).</a:t>
            </a:r>
            <a:br>
              <a:rPr lang="ru-RU" altLang="ru-RU" sz="1800" dirty="0">
                <a:latin typeface="+mn-lt"/>
              </a:rPr>
            </a:br>
            <a:endParaRPr lang="ru-RU" altLang="ru-RU" sz="1800" dirty="0"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latin typeface="+mn-lt"/>
              </a:rPr>
              <a:t>Это термоядерный взрыв,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полностью разрушающий объект.</a:t>
            </a:r>
            <a:br>
              <a:rPr lang="ru-RU" altLang="ru-RU" sz="1800" dirty="0">
                <a:latin typeface="+mn-lt"/>
              </a:rPr>
            </a:br>
            <a:endParaRPr lang="ru-RU" altLang="ru-RU" sz="1800" dirty="0"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ru-RU" altLang="ru-RU" sz="1800" dirty="0">
                <a:latin typeface="+mn-lt"/>
              </a:rPr>
              <a:t>Наблюдения именно таких сверхновых 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привели к открытию темной энергии.</a:t>
            </a:r>
            <a:br>
              <a:rPr lang="ru-RU" altLang="ru-RU" sz="1800" dirty="0">
                <a:latin typeface="+mn-lt"/>
              </a:rPr>
            </a:b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Они также очень важны для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синтеза многих тяжелых элементов.</a:t>
            </a:r>
            <a:br>
              <a:rPr lang="en-US" altLang="ru-RU" sz="1800" dirty="0">
                <a:latin typeface="+mn-lt"/>
              </a:rPr>
            </a:br>
            <a:br>
              <a:rPr lang="en-US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См. обзор в </a:t>
            </a:r>
            <a:r>
              <a:rPr lang="en-US" altLang="ru-RU" sz="1800" dirty="0" err="1">
                <a:latin typeface="+mn-lt"/>
              </a:rPr>
              <a:t>arXiv</a:t>
            </a:r>
            <a:r>
              <a:rPr lang="en-US" altLang="ru-RU" sz="1800" dirty="0">
                <a:latin typeface="+mn-lt"/>
              </a:rPr>
              <a:t>: </a:t>
            </a:r>
            <a:r>
              <a:rPr lang="ru-RU" altLang="ru-RU" sz="1800" dirty="0">
                <a:latin typeface="+mn-lt"/>
              </a:rPr>
              <a:t>1805.07268</a:t>
            </a:r>
            <a:r>
              <a:rPr lang="en-US" altLang="ru-RU" sz="1800" dirty="0">
                <a:latin typeface="+mn-lt"/>
              </a:rPr>
              <a:t>.</a:t>
            </a:r>
            <a:endParaRPr lang="ru-RU" altLang="ru-RU" sz="1800" dirty="0">
              <a:latin typeface="+mn-lt"/>
            </a:endParaRP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4418013" y="36513"/>
            <a:ext cx="7773987" cy="11969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altLang="ru-RU" dirty="0">
                <a:effectLst/>
              </a:rPr>
              <a:t>Взрыв </a:t>
            </a:r>
            <a:r>
              <a:rPr lang="en-US" altLang="ru-RU" dirty="0">
                <a:effectLst/>
              </a:rPr>
              <a:t>SN </a:t>
            </a:r>
            <a:r>
              <a:rPr lang="en-US" altLang="ru-RU" dirty="0" err="1">
                <a:effectLst/>
              </a:rPr>
              <a:t>Ia</a:t>
            </a:r>
            <a:endParaRPr lang="en-US" altLang="ru-RU" dirty="0">
              <a:effectLst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673788" y="951160"/>
            <a:ext cx="5502333" cy="5790208"/>
            <a:chOff x="263525" y="1714500"/>
            <a:chExt cx="4360863" cy="4483100"/>
          </a:xfrm>
        </p:grpSpPr>
        <p:pic>
          <p:nvPicPr>
            <p:cNvPr id="12" name="Picture 3" descr="suw_00_vr-small"/>
            <p:cNvPicPr>
              <a:picLocks noGrp="1" noChangeAspect="1" noChangeArrowheads="1"/>
            </p:cNvPicPr>
            <p:nvPr>
              <p:ph sz="quarter" idx="4294967295"/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25" y="1714500"/>
              <a:ext cx="2057400" cy="2179638"/>
            </a:xfrm>
          </p:spPr>
        </p:pic>
        <p:pic>
          <p:nvPicPr>
            <p:cNvPr id="13" name="Picture 4" descr="suw_03_vr-small"/>
            <p:cNvPicPr>
              <a:picLocks noGrp="1" noChangeAspect="1" noChangeArrowheads="1"/>
            </p:cNvPicPr>
            <p:nvPr>
              <p:ph sz="quarter" idx="4294967295"/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6988" y="1714500"/>
              <a:ext cx="2057400" cy="2179638"/>
            </a:xfrm>
          </p:spPr>
        </p:pic>
        <p:pic>
          <p:nvPicPr>
            <p:cNvPr id="14" name="Picture 5" descr="suw_06_vr-small"/>
            <p:cNvPicPr>
              <a:picLocks noGrp="1" noChangeAspect="1" noChangeArrowheads="1"/>
            </p:cNvPicPr>
            <p:nvPr>
              <p:ph sz="quarter" idx="4294967295"/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25" y="4017963"/>
              <a:ext cx="2057400" cy="2179637"/>
            </a:xfrm>
          </p:spPr>
        </p:pic>
        <p:pic>
          <p:nvPicPr>
            <p:cNvPr id="15" name="Picture 6" descr="suw_20_vr-small"/>
            <p:cNvPicPr>
              <a:picLocks noGrp="1" noChangeAspect="1" noChangeArrowheads="1"/>
            </p:cNvPicPr>
            <p:nvPr>
              <p:ph sz="quarter" idx="4294967295"/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6988" y="4000500"/>
              <a:ext cx="2057400" cy="2179638"/>
            </a:xfrm>
          </p:spPr>
        </p:pic>
      </p:grpSp>
    </p:spTree>
    <p:extLst>
      <p:ext uri="{BB962C8B-B14F-4D97-AF65-F5344CB8AC3E}">
        <p14:creationId xmlns:p14="http://schemas.microsoft.com/office/powerpoint/2010/main" val="2779835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3302E-EBEF-4583-A441-E231EAD38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61" y="2349925"/>
            <a:ext cx="3708971" cy="2456442"/>
          </a:xfrm>
        </p:spPr>
        <p:txBody>
          <a:bodyPr/>
          <a:lstStyle/>
          <a:p>
            <a:r>
              <a:rPr lang="ru-RU" dirty="0"/>
              <a:t>Гравитационная энергия</a:t>
            </a:r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833586A0-A10D-4FAA-8CD3-AADBCE1DD591}"/>
              </a:ext>
            </a:extLst>
          </p:cNvPr>
          <p:cNvSpPr/>
          <p:nvPr/>
        </p:nvSpPr>
        <p:spPr>
          <a:xfrm>
            <a:off x="4876800" y="718457"/>
            <a:ext cx="3309257" cy="1659597"/>
          </a:xfrm>
          <a:custGeom>
            <a:avLst/>
            <a:gdLst>
              <a:gd name="connsiteX0" fmla="*/ 0 w 3309257"/>
              <a:gd name="connsiteY0" fmla="*/ 0 h 1659597"/>
              <a:gd name="connsiteX1" fmla="*/ 849086 w 3309257"/>
              <a:gd name="connsiteY1" fmla="*/ 54429 h 1659597"/>
              <a:gd name="connsiteX2" fmla="*/ 1164771 w 3309257"/>
              <a:gd name="connsiteY2" fmla="*/ 576943 h 1659597"/>
              <a:gd name="connsiteX3" fmla="*/ 1306286 w 3309257"/>
              <a:gd name="connsiteY3" fmla="*/ 1001486 h 1659597"/>
              <a:gd name="connsiteX4" fmla="*/ 1534886 w 3309257"/>
              <a:gd name="connsiteY4" fmla="*/ 1502229 h 1659597"/>
              <a:gd name="connsiteX5" fmla="*/ 1785257 w 3309257"/>
              <a:gd name="connsiteY5" fmla="*/ 1654629 h 1659597"/>
              <a:gd name="connsiteX6" fmla="*/ 1959429 w 3309257"/>
              <a:gd name="connsiteY6" fmla="*/ 1600200 h 1659597"/>
              <a:gd name="connsiteX7" fmla="*/ 2133600 w 3309257"/>
              <a:gd name="connsiteY7" fmla="*/ 1382486 h 1659597"/>
              <a:gd name="connsiteX8" fmla="*/ 2296886 w 3309257"/>
              <a:gd name="connsiteY8" fmla="*/ 881743 h 1659597"/>
              <a:gd name="connsiteX9" fmla="*/ 2405743 w 3309257"/>
              <a:gd name="connsiteY9" fmla="*/ 500743 h 1659597"/>
              <a:gd name="connsiteX10" fmla="*/ 2514600 w 3309257"/>
              <a:gd name="connsiteY10" fmla="*/ 206829 h 1659597"/>
              <a:gd name="connsiteX11" fmla="*/ 2786743 w 3309257"/>
              <a:gd name="connsiteY11" fmla="*/ 65314 h 1659597"/>
              <a:gd name="connsiteX12" fmla="*/ 3309257 w 3309257"/>
              <a:gd name="connsiteY12" fmla="*/ 32657 h 1659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09257" h="1659597">
                <a:moveTo>
                  <a:pt x="0" y="0"/>
                </a:moveTo>
                <a:lnTo>
                  <a:pt x="849086" y="54429"/>
                </a:lnTo>
                <a:cubicBezTo>
                  <a:pt x="1043214" y="150586"/>
                  <a:pt x="1088571" y="419100"/>
                  <a:pt x="1164771" y="576943"/>
                </a:cubicBezTo>
                <a:cubicBezTo>
                  <a:pt x="1240971" y="734786"/>
                  <a:pt x="1244600" y="847272"/>
                  <a:pt x="1306286" y="1001486"/>
                </a:cubicBezTo>
                <a:cubicBezTo>
                  <a:pt x="1367972" y="1155700"/>
                  <a:pt x="1455058" y="1393372"/>
                  <a:pt x="1534886" y="1502229"/>
                </a:cubicBezTo>
                <a:cubicBezTo>
                  <a:pt x="1614715" y="1611086"/>
                  <a:pt x="1714500" y="1638301"/>
                  <a:pt x="1785257" y="1654629"/>
                </a:cubicBezTo>
                <a:cubicBezTo>
                  <a:pt x="1856014" y="1670957"/>
                  <a:pt x="1901372" y="1645557"/>
                  <a:pt x="1959429" y="1600200"/>
                </a:cubicBezTo>
                <a:cubicBezTo>
                  <a:pt x="2017486" y="1554843"/>
                  <a:pt x="2077357" y="1502229"/>
                  <a:pt x="2133600" y="1382486"/>
                </a:cubicBezTo>
                <a:cubicBezTo>
                  <a:pt x="2189843" y="1262743"/>
                  <a:pt x="2251529" y="1028700"/>
                  <a:pt x="2296886" y="881743"/>
                </a:cubicBezTo>
                <a:cubicBezTo>
                  <a:pt x="2342243" y="734786"/>
                  <a:pt x="2369457" y="613229"/>
                  <a:pt x="2405743" y="500743"/>
                </a:cubicBezTo>
                <a:cubicBezTo>
                  <a:pt x="2442029" y="388257"/>
                  <a:pt x="2451100" y="279400"/>
                  <a:pt x="2514600" y="206829"/>
                </a:cubicBezTo>
                <a:cubicBezTo>
                  <a:pt x="2578100" y="134258"/>
                  <a:pt x="2654300" y="94343"/>
                  <a:pt x="2786743" y="65314"/>
                </a:cubicBezTo>
                <a:cubicBezTo>
                  <a:pt x="2919186" y="36285"/>
                  <a:pt x="3114221" y="34471"/>
                  <a:pt x="3309257" y="3265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3C27AC24-0C48-4355-B791-99983DDDA668}"/>
              </a:ext>
            </a:extLst>
          </p:cNvPr>
          <p:cNvSpPr/>
          <p:nvPr/>
        </p:nvSpPr>
        <p:spPr>
          <a:xfrm>
            <a:off x="6433458" y="1892725"/>
            <a:ext cx="489857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D5C05FF2-E6B3-472B-A2ED-164B53255124}"/>
              </a:ext>
            </a:extLst>
          </p:cNvPr>
          <p:cNvSpPr/>
          <p:nvPr/>
        </p:nvSpPr>
        <p:spPr>
          <a:xfrm>
            <a:off x="4767944" y="261257"/>
            <a:ext cx="489857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Дуга 6">
            <a:extLst>
              <a:ext uri="{FF2B5EF4-FFF2-40B4-BE49-F238E27FC236}">
                <a16:creationId xmlns:a16="http://schemas.microsoft.com/office/drawing/2014/main" id="{45533C84-A1E6-427F-AF10-66EFD91963FA}"/>
              </a:ext>
            </a:extLst>
          </p:cNvPr>
          <p:cNvSpPr/>
          <p:nvPr/>
        </p:nvSpPr>
        <p:spPr>
          <a:xfrm>
            <a:off x="3810000" y="489857"/>
            <a:ext cx="2895599" cy="2688772"/>
          </a:xfrm>
          <a:prstGeom prst="arc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262099B1-46F7-445B-8919-CB6FC1EC8875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6705599" y="1834243"/>
            <a:ext cx="0" cy="58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7CAE033-E1E3-4851-B947-6C6E273A30EB}"/>
              </a:ext>
            </a:extLst>
          </p:cNvPr>
          <p:cNvSpPr txBox="1"/>
          <p:nvPr/>
        </p:nvSpPr>
        <p:spPr>
          <a:xfrm>
            <a:off x="5257801" y="174171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E=0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50395C-B32E-4364-8593-5520C4717250}"/>
              </a:ext>
            </a:extLst>
          </p:cNvPr>
          <p:cNvSpPr txBox="1"/>
          <p:nvPr/>
        </p:nvSpPr>
        <p:spPr>
          <a:xfrm>
            <a:off x="7102867" y="198059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E&lt;0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84F76-FA58-4F50-8585-0F4D201F5D20}"/>
              </a:ext>
            </a:extLst>
          </p:cNvPr>
          <p:cNvSpPr txBox="1"/>
          <p:nvPr/>
        </p:nvSpPr>
        <p:spPr>
          <a:xfrm>
            <a:off x="8860972" y="543503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E=-</a:t>
            </a:r>
            <a:r>
              <a:rPr lang="en-US" dirty="0" err="1"/>
              <a:t>GMm</a:t>
            </a:r>
            <a:r>
              <a:rPr lang="en-US" dirty="0"/>
              <a:t>/r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5F44ED-7493-440F-8D6C-6F95DFA141D9}"/>
              </a:ext>
            </a:extLst>
          </p:cNvPr>
          <p:cNvSpPr txBox="1"/>
          <p:nvPr/>
        </p:nvSpPr>
        <p:spPr>
          <a:xfrm>
            <a:off x="4767944" y="2797629"/>
            <a:ext cx="5972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Энерговыделение при падении 1 г «из бесконечности»</a:t>
            </a:r>
            <a:br>
              <a:rPr lang="ru-RU" dirty="0"/>
            </a:br>
            <a:r>
              <a:rPr lang="ru-RU" dirty="0"/>
              <a:t>пропорционально </a:t>
            </a:r>
            <a:r>
              <a:rPr lang="en-US" dirty="0"/>
              <a:t>M/R</a:t>
            </a:r>
            <a:endParaRPr lang="ru-RU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C161BD28-74C9-4D2F-9610-A82991A1E877}"/>
              </a:ext>
            </a:extLst>
          </p:cNvPr>
          <p:cNvSpPr/>
          <p:nvPr/>
        </p:nvSpPr>
        <p:spPr>
          <a:xfrm>
            <a:off x="8371114" y="3429000"/>
            <a:ext cx="2166257" cy="217714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1750CF7C-5150-4B9D-870E-62E12A88A398}"/>
              </a:ext>
            </a:extLst>
          </p:cNvPr>
          <p:cNvCxnSpPr>
            <a:endCxn id="15" idx="7"/>
          </p:cNvCxnSpPr>
          <p:nvPr/>
        </p:nvCxnSpPr>
        <p:spPr>
          <a:xfrm flipV="1">
            <a:off x="9466729" y="3747835"/>
            <a:ext cx="753401" cy="79727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6D2C550-F101-4A2C-8729-A354ACDF9919}"/>
              </a:ext>
            </a:extLst>
          </p:cNvPr>
          <p:cNvSpPr txBox="1"/>
          <p:nvPr/>
        </p:nvSpPr>
        <p:spPr>
          <a:xfrm>
            <a:off x="9870141" y="4034118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R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EAE489-4C6D-460D-B411-78E6185FC953}"/>
              </a:ext>
            </a:extLst>
          </p:cNvPr>
          <p:cNvSpPr txBox="1"/>
          <p:nvPr/>
        </p:nvSpPr>
        <p:spPr>
          <a:xfrm>
            <a:off x="9080085" y="3584958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M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2B70AD35-121E-4AB3-8407-F0E53CBB47CD}"/>
              </a:ext>
            </a:extLst>
          </p:cNvPr>
          <p:cNvSpPr/>
          <p:nvPr/>
        </p:nvSpPr>
        <p:spPr>
          <a:xfrm>
            <a:off x="5105400" y="4403450"/>
            <a:ext cx="152401" cy="1416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2EE5B8EE-5EBA-40F9-BA59-EFC9F40A2825}"/>
              </a:ext>
            </a:extLst>
          </p:cNvPr>
          <p:cNvCxnSpPr/>
          <p:nvPr/>
        </p:nvCxnSpPr>
        <p:spPr>
          <a:xfrm>
            <a:off x="5399314" y="4457226"/>
            <a:ext cx="2945939" cy="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748E2BC-2EBC-4E83-A48C-5A5634852FB3}"/>
              </a:ext>
            </a:extLst>
          </p:cNvPr>
          <p:cNvSpPr txBox="1"/>
          <p:nvPr/>
        </p:nvSpPr>
        <p:spPr>
          <a:xfrm>
            <a:off x="4874894" y="3638638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/>
              <a:t>∞</a:t>
            </a:r>
          </a:p>
        </p:txBody>
      </p:sp>
    </p:spTree>
    <p:extLst>
      <p:ext uri="{BB962C8B-B14F-4D97-AF65-F5344CB8AC3E}">
        <p14:creationId xmlns:p14="http://schemas.microsoft.com/office/powerpoint/2010/main" val="3836058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altLang="ru-RU" dirty="0">
                <a:effectLst/>
              </a:rPr>
              <a:t>Взрыв сверхновой типа</a:t>
            </a:r>
            <a:r>
              <a:rPr lang="en-US" altLang="ru-RU" dirty="0">
                <a:effectLst/>
              </a:rPr>
              <a:t> </a:t>
            </a:r>
            <a:r>
              <a:rPr lang="en-US" altLang="ru-RU" dirty="0" err="1">
                <a:effectLst/>
              </a:rPr>
              <a:t>Ia</a:t>
            </a:r>
            <a:endParaRPr lang="en-US" altLang="ru-RU" dirty="0">
              <a:effectLst/>
            </a:endParaRPr>
          </a:p>
        </p:txBody>
      </p:sp>
      <p:sp>
        <p:nvSpPr>
          <p:cNvPr id="28676" name="TextBox 1"/>
          <p:cNvSpPr txBox="1">
            <a:spLocks noChangeArrowheads="1"/>
          </p:cNvSpPr>
          <p:nvPr/>
        </p:nvSpPr>
        <p:spPr bwMode="auto">
          <a:xfrm>
            <a:off x="4518496" y="4826675"/>
            <a:ext cx="456022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latin typeface="+mn-lt"/>
                <a:cs typeface="Arial" panose="020B0604020202020204" pitchFamily="34" charset="0"/>
              </a:rPr>
              <a:t>Взрыв происходит, если в белом карлике</a:t>
            </a:r>
            <a:br>
              <a:rPr lang="ru-RU" altLang="ru-RU" sz="1800" dirty="0">
                <a:latin typeface="+mn-lt"/>
                <a:cs typeface="Arial" panose="020B0604020202020204" pitchFamily="34" charset="0"/>
              </a:rPr>
            </a:br>
            <a:r>
              <a:rPr lang="ru-RU" altLang="ru-RU" sz="1800" dirty="0">
                <a:latin typeface="+mn-lt"/>
                <a:cs typeface="Arial" panose="020B0604020202020204" pitchFamily="34" charset="0"/>
              </a:rPr>
              <a:t>начинается неустойчивое термоядерное</a:t>
            </a:r>
            <a:br>
              <a:rPr lang="ru-RU" altLang="ru-RU" sz="1800" dirty="0">
                <a:latin typeface="+mn-lt"/>
                <a:cs typeface="Arial" panose="020B0604020202020204" pitchFamily="34" charset="0"/>
              </a:rPr>
            </a:br>
            <a:r>
              <a:rPr lang="ru-RU" altLang="ru-RU" sz="1800" dirty="0">
                <a:latin typeface="+mn-lt"/>
                <a:cs typeface="Arial" panose="020B0604020202020204" pitchFamily="34" charset="0"/>
              </a:rPr>
              <a:t>горение углерода.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ru-RU" altLang="ru-RU" sz="1800" dirty="0">
              <a:latin typeface="+mn-lt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latin typeface="+mn-lt"/>
                <a:cs typeface="Arial" panose="020B0604020202020204" pitchFamily="34" charset="0"/>
              </a:rPr>
              <a:t>Масса белого карлика может достичь</a:t>
            </a:r>
            <a:br>
              <a:rPr lang="ru-RU" altLang="ru-RU" sz="1800" dirty="0">
                <a:latin typeface="+mn-lt"/>
                <a:cs typeface="Arial" panose="020B0604020202020204" pitchFamily="34" charset="0"/>
              </a:rPr>
            </a:br>
            <a:r>
              <a:rPr lang="ru-RU" altLang="ru-RU" sz="1800" dirty="0">
                <a:latin typeface="+mn-lt"/>
                <a:cs typeface="Arial" panose="020B0604020202020204" pitchFamily="34" charset="0"/>
              </a:rPr>
              <a:t>предела или в результате </a:t>
            </a:r>
            <a:r>
              <a:rPr lang="ru-RU" altLang="ru-RU" sz="1800" dirty="0" err="1">
                <a:latin typeface="+mn-lt"/>
                <a:cs typeface="Arial" panose="020B0604020202020204" pitchFamily="34" charset="0"/>
              </a:rPr>
              <a:t>аккреции</a:t>
            </a:r>
            <a:r>
              <a:rPr lang="ru-RU" altLang="ru-RU" sz="1800" dirty="0">
                <a:latin typeface="+mn-lt"/>
                <a:cs typeface="Arial" panose="020B0604020202020204" pitchFamily="34" charset="0"/>
              </a:rPr>
              <a:t>,</a:t>
            </a:r>
            <a:br>
              <a:rPr lang="ru-RU" altLang="ru-RU" sz="1800" dirty="0">
                <a:latin typeface="+mn-lt"/>
                <a:cs typeface="Arial" panose="020B0604020202020204" pitchFamily="34" charset="0"/>
              </a:rPr>
            </a:br>
            <a:r>
              <a:rPr lang="ru-RU" altLang="ru-RU" sz="1800" dirty="0">
                <a:latin typeface="+mn-lt"/>
                <a:cs typeface="Arial" panose="020B0604020202020204" pitchFamily="34" charset="0"/>
              </a:rPr>
              <a:t>или в результате слияния двух карликов</a:t>
            </a:r>
            <a:r>
              <a:rPr lang="ru-RU" altLang="ru-RU" sz="1350" dirty="0">
                <a:latin typeface="+mn-lt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movie_f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2715" y="189079"/>
            <a:ext cx="4478918" cy="447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3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Слияния </a:t>
            </a:r>
            <a:r>
              <a:rPr lang="en-US" dirty="0"/>
              <a:t>WD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и </a:t>
            </a:r>
            <a:r>
              <a:rPr lang="en-US" dirty="0" err="1"/>
              <a:t>SNIa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rot="16200000">
            <a:off x="11198524" y="3693710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1610.07230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108" y="374576"/>
            <a:ext cx="6840760" cy="54246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86127" y="5799179"/>
            <a:ext cx="2187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A, B, D, E, F, J – </a:t>
            </a:r>
            <a:r>
              <a:rPr lang="en-US" dirty="0" err="1"/>
              <a:t>SNIa</a:t>
            </a:r>
            <a:endParaRPr lang="en-US" dirty="0"/>
          </a:p>
          <a:p>
            <a:endParaRPr lang="en-US" dirty="0"/>
          </a:p>
          <a:p>
            <a:r>
              <a:rPr lang="en-US" dirty="0"/>
              <a:t>G, H, I - AIC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831418-F5C2-42EC-A6D0-89244D1B4468}"/>
              </a:ext>
            </a:extLst>
          </p:cNvPr>
          <p:cNvSpPr txBox="1"/>
          <p:nvPr/>
        </p:nvSpPr>
        <p:spPr>
          <a:xfrm>
            <a:off x="3103666" y="5443870"/>
            <a:ext cx="27734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Не всегда после слияния</a:t>
            </a:r>
            <a:br>
              <a:rPr lang="ru-RU" dirty="0"/>
            </a:br>
            <a:r>
              <a:rPr lang="ru-RU" dirty="0"/>
              <a:t>двух белых карликов</a:t>
            </a:r>
            <a:br>
              <a:rPr lang="ru-RU" dirty="0"/>
            </a:br>
            <a:r>
              <a:rPr lang="ru-RU" dirty="0"/>
              <a:t>происходит взрыв СН </a:t>
            </a:r>
            <a:r>
              <a:rPr lang="en-US" dirty="0" err="1"/>
              <a:t>Ia</a:t>
            </a:r>
            <a:endParaRPr lang="ru-RU" dirty="0"/>
          </a:p>
          <a:p>
            <a:r>
              <a:rPr lang="ru-RU" dirty="0"/>
              <a:t>или коллапс.</a:t>
            </a:r>
          </a:p>
        </p:txBody>
      </p:sp>
    </p:spTree>
    <p:extLst>
      <p:ext uri="{BB962C8B-B14F-4D97-AF65-F5344CB8AC3E}">
        <p14:creationId xmlns:p14="http://schemas.microsoft.com/office/powerpoint/2010/main" val="19924752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Новые звезды</a:t>
            </a:r>
            <a:endParaRPr lang="en-US"/>
          </a:p>
        </p:txBody>
      </p:sp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9183" y="546312"/>
            <a:ext cx="7423077" cy="460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90605" y="546312"/>
            <a:ext cx="3381655" cy="228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4678637" y="5477469"/>
            <a:ext cx="578049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/>
              <a:t>Водород, перетекая на белый карлик </a:t>
            </a:r>
          </a:p>
          <a:p>
            <a:r>
              <a:rPr lang="ru-RU" dirty="0"/>
              <a:t>с обычной звезды, накапливается, </a:t>
            </a:r>
          </a:p>
          <a:p>
            <a:r>
              <a:rPr lang="ru-RU" dirty="0"/>
              <a:t>пока не начинаются  термоядерные реакции.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6923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Рентгеновские барстеры</a:t>
            </a:r>
            <a:endParaRPr lang="en-US"/>
          </a:p>
        </p:txBody>
      </p:sp>
      <p:pic>
        <p:nvPicPr>
          <p:cNvPr id="5120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4651" y="622299"/>
            <a:ext cx="6961511" cy="4470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Text Box 5"/>
          <p:cNvSpPr txBox="1">
            <a:spLocks noChangeArrowheads="1"/>
          </p:cNvSpPr>
          <p:nvPr/>
        </p:nvSpPr>
        <p:spPr bwMode="auto">
          <a:xfrm>
            <a:off x="4784651" y="5466759"/>
            <a:ext cx="5183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Вспышки, подобные новым, могут происходить</a:t>
            </a:r>
            <a:br>
              <a:rPr lang="ru-RU" dirty="0"/>
            </a:br>
            <a:r>
              <a:rPr lang="ru-RU" dirty="0"/>
              <a:t>и на нейтронных звездах, но в рентгене.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5071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10E43-2CCD-42FE-8939-D05D78C21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Пикноядерные</a:t>
            </a:r>
            <a:r>
              <a:rPr lang="ru-RU" dirty="0"/>
              <a:t> реакции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3E01F7-242A-4D93-9484-A9265AAFF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046" y="76200"/>
            <a:ext cx="1742153" cy="15871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71D188-C9FB-42B4-95B1-A27A9F9C1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828" y="275062"/>
            <a:ext cx="3394075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3">
            <a:extLst>
              <a:ext uri="{FF2B5EF4-FFF2-40B4-BE49-F238E27FC236}">
                <a16:creationId xmlns:a16="http://schemas.microsoft.com/office/drawing/2014/main" id="{2C99E89D-F954-48E2-B889-E350B442159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267078" y="973336"/>
            <a:ext cx="1403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+mn-lt"/>
              </a:rPr>
              <a:t>1803.03818</a:t>
            </a:r>
          </a:p>
        </p:txBody>
      </p:sp>
      <p:pic>
        <p:nvPicPr>
          <p:cNvPr id="10" name="Рисунок 2">
            <a:extLst>
              <a:ext uri="{FF2B5EF4-FFF2-40B4-BE49-F238E27FC236}">
                <a16:creationId xmlns:a16="http://schemas.microsoft.com/office/drawing/2014/main" id="{FDA46FA9-3741-42B2-A807-2FADCB0483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177" y="1663331"/>
            <a:ext cx="3930726" cy="3143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sxt4">
            <a:extLst>
              <a:ext uri="{FF2B5EF4-FFF2-40B4-BE49-F238E27FC236}">
                <a16:creationId xmlns:a16="http://schemas.microsoft.com/office/drawing/2014/main" id="{A2CFC876-32C6-44E5-A5B6-24B1AD887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8715" y="3149147"/>
            <a:ext cx="3026085" cy="356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D406950D-0756-4B14-80A4-AFBD2D55359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622752" y="5028004"/>
            <a:ext cx="21852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 err="1">
                <a:latin typeface="+mn-lt"/>
              </a:rPr>
              <a:t>Shternin</a:t>
            </a:r>
            <a:r>
              <a:rPr lang="en-US" altLang="ru-RU" dirty="0">
                <a:latin typeface="+mn-lt"/>
              </a:rPr>
              <a:t> et al. 2007</a:t>
            </a:r>
            <a:endParaRPr lang="ru-RU" altLang="ru-RU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80FBB2-9D78-4377-90DE-3B03AA4CE951}"/>
              </a:ext>
            </a:extLst>
          </p:cNvPr>
          <p:cNvSpPr txBox="1"/>
          <p:nvPr/>
        </p:nvSpPr>
        <p:spPr>
          <a:xfrm>
            <a:off x="8033657" y="4806367"/>
            <a:ext cx="393062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Аккреция вещества на поверхность</a:t>
            </a:r>
            <a:br>
              <a:rPr lang="ru-RU" dirty="0"/>
            </a:br>
            <a:r>
              <a:rPr lang="ru-RU" dirty="0"/>
              <a:t>нейтронной звезды приводит к</a:t>
            </a:r>
            <a:br>
              <a:rPr lang="ru-RU" dirty="0"/>
            </a:br>
            <a:r>
              <a:rPr lang="ru-RU" dirty="0"/>
              <a:t>оседанию </a:t>
            </a:r>
            <a:r>
              <a:rPr lang="ru-RU" dirty="0" err="1"/>
              <a:t>коры</a:t>
            </a:r>
            <a:r>
              <a:rPr lang="ru-RU" dirty="0"/>
              <a:t>, т.е. вещество</a:t>
            </a:r>
            <a:br>
              <a:rPr lang="ru-RU" dirty="0"/>
            </a:br>
            <a:r>
              <a:rPr lang="ru-RU" dirty="0"/>
              <a:t>попадает в область</a:t>
            </a:r>
            <a:br>
              <a:rPr lang="ru-RU" dirty="0"/>
            </a:br>
            <a:r>
              <a:rPr lang="ru-RU" dirty="0"/>
              <a:t>более высокой плотности.</a:t>
            </a:r>
            <a:br>
              <a:rPr lang="ru-RU" dirty="0"/>
            </a:br>
            <a:r>
              <a:rPr lang="ru-RU" dirty="0"/>
              <a:t>Начинаются реакции</a:t>
            </a:r>
            <a:br>
              <a:rPr lang="ru-RU" dirty="0"/>
            </a:br>
            <a:r>
              <a:rPr lang="ru-RU" dirty="0"/>
              <a:t>с выделением энергии.</a:t>
            </a:r>
          </a:p>
        </p:txBody>
      </p:sp>
    </p:spTree>
    <p:extLst>
      <p:ext uri="{BB962C8B-B14F-4D97-AF65-F5344CB8AC3E}">
        <p14:creationId xmlns:p14="http://schemas.microsoft.com/office/powerpoint/2010/main" val="1734337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051D03-789F-45E6-8857-B9298E629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Магнитное поле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49C995-BB45-438E-8223-39FECB54A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230" y="1566352"/>
            <a:ext cx="7641770" cy="3402976"/>
          </a:xfrm>
          <a:prstGeom prst="rect">
            <a:avLst/>
          </a:prstGeom>
        </p:spPr>
      </p:pic>
      <p:pic>
        <p:nvPicPr>
          <p:cNvPr id="1026" name="Picture 2" descr="Magnetic fields of currents">
            <a:extLst>
              <a:ext uri="{FF2B5EF4-FFF2-40B4-BE49-F238E27FC236}">
                <a16:creationId xmlns:a16="http://schemas.microsoft.com/office/drawing/2014/main" id="{8C394CC0-8703-4BAC-AF38-9856502F1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008" y="4695824"/>
            <a:ext cx="2661983" cy="207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29C13D-550A-422B-AA8C-F66A3BD7F88E}"/>
              </a:ext>
            </a:extLst>
          </p:cNvPr>
          <p:cNvSpPr txBox="1"/>
          <p:nvPr/>
        </p:nvSpPr>
        <p:spPr>
          <a:xfrm>
            <a:off x="7805057" y="5214257"/>
            <a:ext cx="28266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Магнитное поле </a:t>
            </a:r>
            <a:br>
              <a:rPr lang="ru-RU" dirty="0"/>
            </a:br>
            <a:r>
              <a:rPr lang="ru-RU" dirty="0"/>
              <a:t>порождается</a:t>
            </a:r>
            <a:br>
              <a:rPr lang="ru-RU" dirty="0"/>
            </a:br>
            <a:r>
              <a:rPr lang="ru-RU" dirty="0"/>
              <a:t>электрическими токами.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0F59B-2DE4-44F9-918D-7ADAACD05B5A}"/>
              </a:ext>
            </a:extLst>
          </p:cNvPr>
          <p:cNvSpPr txBox="1"/>
          <p:nvPr/>
        </p:nvSpPr>
        <p:spPr>
          <a:xfrm>
            <a:off x="5018315" y="397247"/>
            <a:ext cx="6477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Многие астрономические объекты имеют магнитные поля.</a:t>
            </a:r>
            <a:br>
              <a:rPr lang="ru-RU" dirty="0"/>
            </a:br>
            <a:r>
              <a:rPr lang="ru-RU" dirty="0"/>
              <a:t>Иногда очень сильные. </a:t>
            </a:r>
          </a:p>
        </p:txBody>
      </p:sp>
    </p:spTree>
    <p:extLst>
      <p:ext uri="{BB962C8B-B14F-4D97-AF65-F5344CB8AC3E}">
        <p14:creationId xmlns:p14="http://schemas.microsoft.com/office/powerpoint/2010/main" val="13898810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F59F1E-F304-4FC8-8238-395BE8653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Магнитары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63D7F79A-CAA1-40C1-A8F1-25CA14589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9828" y="403608"/>
            <a:ext cx="40544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ru-RU" altLang="ru-RU" sz="1800" dirty="0">
                <a:latin typeface="+mn-lt"/>
              </a:rPr>
              <a:t>Нейтронные звезды, чья активность</a:t>
            </a:r>
            <a:br>
              <a:rPr kumimoji="1" lang="ru-RU" altLang="ru-RU" sz="1800" dirty="0">
                <a:latin typeface="+mn-lt"/>
              </a:rPr>
            </a:br>
            <a:r>
              <a:rPr kumimoji="1" lang="ru-RU" altLang="ru-RU" sz="1800" dirty="0">
                <a:latin typeface="+mn-lt"/>
              </a:rPr>
              <a:t>в основном связана с выделением</a:t>
            </a:r>
            <a:br>
              <a:rPr kumimoji="1" lang="ru-RU" altLang="ru-RU" sz="1800" dirty="0">
                <a:latin typeface="+mn-lt"/>
              </a:rPr>
            </a:br>
            <a:r>
              <a:rPr kumimoji="1" lang="ru-RU" altLang="ru-RU" sz="1800" dirty="0">
                <a:latin typeface="+mn-lt"/>
              </a:rPr>
              <a:t>энергии магнитного поля.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ru-RU" altLang="ru-RU" sz="1800" dirty="0">
                <a:latin typeface="+mn-lt"/>
              </a:rPr>
              <a:t>Обычно поля очень велики.</a:t>
            </a:r>
            <a:endParaRPr kumimoji="1" lang="en-US" altLang="ru-RU" sz="1800" dirty="0">
              <a:latin typeface="+mn-lt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94C3D4A3-B9D4-4282-B6CC-BE7004CC3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5374" y="2259257"/>
            <a:ext cx="42783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ru-RU" altLang="ru-RU" sz="1800" dirty="0">
                <a:latin typeface="+mn-lt"/>
              </a:rPr>
              <a:t>Основными кандидатами в </a:t>
            </a:r>
            <a:r>
              <a:rPr kumimoji="1" lang="ru-RU" altLang="ru-RU" sz="1800" dirty="0" err="1">
                <a:latin typeface="+mn-lt"/>
              </a:rPr>
              <a:t>магнитары</a:t>
            </a:r>
            <a:br>
              <a:rPr kumimoji="1" lang="ru-RU" altLang="ru-RU" sz="1800" dirty="0">
                <a:latin typeface="+mn-lt"/>
              </a:rPr>
            </a:br>
            <a:r>
              <a:rPr kumimoji="1" lang="ru-RU" altLang="ru-RU" sz="1800" dirty="0">
                <a:latin typeface="+mn-lt"/>
              </a:rPr>
              <a:t>являются аномальные рентгеновские</a:t>
            </a:r>
            <a:br>
              <a:rPr kumimoji="1" lang="ru-RU" altLang="ru-RU" sz="1800" dirty="0">
                <a:latin typeface="+mn-lt"/>
              </a:rPr>
            </a:br>
            <a:r>
              <a:rPr kumimoji="1" lang="ru-RU" altLang="ru-RU" sz="1800" dirty="0">
                <a:latin typeface="+mn-lt"/>
              </a:rPr>
              <a:t>пульсары и источники мягких </a:t>
            </a:r>
            <a:br>
              <a:rPr kumimoji="1" lang="en-US" altLang="ru-RU" sz="1800" dirty="0">
                <a:latin typeface="+mn-lt"/>
              </a:rPr>
            </a:br>
            <a:r>
              <a:rPr kumimoji="1" lang="ru-RU" altLang="ru-RU" sz="1800" dirty="0">
                <a:latin typeface="+mn-lt"/>
              </a:rPr>
              <a:t>повторяющихся</a:t>
            </a:r>
            <a:r>
              <a:rPr kumimoji="1" lang="en-US" altLang="ru-RU" sz="1800" dirty="0">
                <a:latin typeface="+mn-lt"/>
              </a:rPr>
              <a:t> </a:t>
            </a:r>
            <a:r>
              <a:rPr kumimoji="1" lang="ru-RU" altLang="ru-RU" sz="1800" dirty="0">
                <a:latin typeface="+mn-lt"/>
              </a:rPr>
              <a:t>гамма-всплесков.</a:t>
            </a:r>
            <a:endParaRPr kumimoji="1" lang="en-US" altLang="ru-RU" sz="1800" dirty="0">
              <a:latin typeface="+mn-lt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274EC833-1706-4350-A691-AC645CE16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550" y="4023207"/>
            <a:ext cx="4302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dirty="0">
                <a:solidFill>
                  <a:schemeClr val="hlink"/>
                </a:solidFill>
                <a:latin typeface="+mn-lt"/>
              </a:rPr>
              <a:t>Магнитные поля 10</a:t>
            </a:r>
            <a:r>
              <a:rPr lang="ru-RU" altLang="ru-RU" sz="2400" baseline="30000" dirty="0">
                <a:solidFill>
                  <a:schemeClr val="hlink"/>
                </a:solidFill>
                <a:latin typeface="+mn-lt"/>
              </a:rPr>
              <a:t>14</a:t>
            </a:r>
            <a:r>
              <a:rPr lang="ru-RU" altLang="ru-RU" sz="2400" dirty="0">
                <a:solidFill>
                  <a:schemeClr val="hlink"/>
                </a:solidFill>
                <a:latin typeface="+mn-lt"/>
              </a:rPr>
              <a:t>–10</a:t>
            </a:r>
            <a:r>
              <a:rPr lang="ru-RU" altLang="ru-RU" sz="2400" baseline="30000" dirty="0">
                <a:solidFill>
                  <a:schemeClr val="hlink"/>
                </a:solidFill>
                <a:latin typeface="+mn-lt"/>
              </a:rPr>
              <a:t>15</a:t>
            </a:r>
            <a:r>
              <a:rPr lang="ru-RU" altLang="ru-RU" sz="2400" dirty="0">
                <a:solidFill>
                  <a:schemeClr val="hlink"/>
                </a:solidFill>
                <a:latin typeface="+mn-lt"/>
              </a:rPr>
              <a:t> </a:t>
            </a:r>
            <a:r>
              <a:rPr lang="ru-RU" altLang="ru-RU" sz="2400" dirty="0" err="1">
                <a:solidFill>
                  <a:schemeClr val="hlink"/>
                </a:solidFill>
                <a:latin typeface="+mn-lt"/>
              </a:rPr>
              <a:t>Гс</a:t>
            </a:r>
            <a:endParaRPr lang="en-US" altLang="ru-RU" sz="2400" dirty="0">
              <a:solidFill>
                <a:schemeClr val="hlink"/>
              </a:solidFill>
              <a:latin typeface="+mn-lt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CE1AA4EE-15FC-4A91-89B7-1267EA078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2376" y="4806367"/>
            <a:ext cx="5295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Расходуется энергия магнитного поля.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Иногда – постепенно, иногда – в виде вспышек</a:t>
            </a:r>
            <a:r>
              <a:rPr lang="ru-RU" altLang="ru-RU" sz="1800" dirty="0">
                <a:latin typeface="Arial" panose="020B0604020202020204" pitchFamily="34" charset="0"/>
              </a:rPr>
              <a:t>.</a:t>
            </a:r>
            <a:endParaRPr lang="en-US" altLang="ru-RU" sz="1800" dirty="0">
              <a:latin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F13695-92EE-4683-B176-62217A6B5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907" y="4480407"/>
            <a:ext cx="2790469" cy="21393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366D04-DFD0-40E1-BE68-7B104F20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233" y="1517861"/>
            <a:ext cx="3091233" cy="193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3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97442" y="2349925"/>
            <a:ext cx="3592386" cy="245644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400" dirty="0"/>
              <a:t>Исторические заметки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616700" y="4233863"/>
            <a:ext cx="5575300" cy="14700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ru-RU" dirty="0"/>
              <a:t>05 </a:t>
            </a:r>
            <a:r>
              <a:rPr lang="ru-RU" altLang="ru-RU" dirty="0"/>
              <a:t>Марта</a:t>
            </a:r>
            <a:r>
              <a:rPr lang="en-US" altLang="ru-RU" dirty="0"/>
              <a:t> 1979. </a:t>
            </a:r>
            <a:r>
              <a:rPr lang="ru-RU" altLang="ru-RU" dirty="0"/>
              <a:t>Эксперимент Конус</a:t>
            </a:r>
            <a:r>
              <a:rPr lang="en-US" altLang="ru-RU" dirty="0"/>
              <a:t>.   </a:t>
            </a:r>
            <a:endParaRPr lang="ru-RU" altLang="ru-RU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altLang="ru-RU" dirty="0"/>
              <a:t>    Венера</a:t>
            </a:r>
            <a:r>
              <a:rPr lang="en-US" altLang="ru-RU" dirty="0"/>
              <a:t>-11,12 (</a:t>
            </a:r>
            <a:r>
              <a:rPr lang="ru-RU" altLang="ru-RU" dirty="0" err="1"/>
              <a:t>Мазец</a:t>
            </a:r>
            <a:r>
              <a:rPr lang="ru-RU" altLang="ru-RU" dirty="0"/>
              <a:t> и др. </a:t>
            </a:r>
            <a:r>
              <a:rPr lang="en-US" altLang="ru-RU" dirty="0" err="1"/>
              <a:t>Vedrenne</a:t>
            </a:r>
            <a:r>
              <a:rPr lang="en-US" altLang="ru-RU" dirty="0"/>
              <a:t> </a:t>
            </a:r>
            <a:r>
              <a:rPr lang="ru-RU" altLang="ru-RU" dirty="0"/>
              <a:t>и др.</a:t>
            </a:r>
            <a:r>
              <a:rPr lang="en-US" altLang="ru-RU" dirty="0"/>
              <a:t>)</a:t>
            </a:r>
          </a:p>
          <a:p>
            <a:pPr eaLnBrk="1" hangingPunct="1">
              <a:defRPr/>
            </a:pPr>
            <a:r>
              <a:rPr lang="ru-RU" altLang="ru-RU" dirty="0"/>
              <a:t>Событие в БМО</a:t>
            </a:r>
            <a:r>
              <a:rPr lang="en-US" altLang="ru-RU" dirty="0"/>
              <a:t>. SGR 0520-66.</a:t>
            </a:r>
          </a:p>
          <a:p>
            <a:pPr eaLnBrk="1" hangingPunct="1">
              <a:defRPr/>
            </a:pPr>
            <a:r>
              <a:rPr lang="ru-RU" altLang="ru-RU" dirty="0" err="1"/>
              <a:t>Флюэнс</a:t>
            </a:r>
            <a:r>
              <a:rPr lang="en-US" altLang="ru-RU" dirty="0"/>
              <a:t>: </a:t>
            </a:r>
            <a:r>
              <a:rPr lang="ru-RU" altLang="ru-RU" dirty="0"/>
              <a:t>около</a:t>
            </a:r>
            <a:r>
              <a:rPr lang="en-US" altLang="ru-RU" dirty="0"/>
              <a:t> 10</a:t>
            </a:r>
            <a:r>
              <a:rPr lang="en-US" altLang="ru-RU" baseline="30000" dirty="0"/>
              <a:t>-3</a:t>
            </a:r>
            <a:r>
              <a:rPr lang="en-US" altLang="ru-RU" dirty="0"/>
              <a:t> </a:t>
            </a:r>
            <a:r>
              <a:rPr lang="ru-RU" altLang="ru-RU" dirty="0"/>
              <a:t>эрг</a:t>
            </a:r>
            <a:r>
              <a:rPr lang="en-US" altLang="ru-RU" dirty="0"/>
              <a:t>/</a:t>
            </a:r>
            <a:r>
              <a:rPr lang="ru-RU" altLang="ru-RU" dirty="0"/>
              <a:t>см</a:t>
            </a:r>
            <a:r>
              <a:rPr lang="en-US" altLang="ru-RU" baseline="30000" dirty="0"/>
              <a:t>2</a:t>
            </a:r>
            <a:endParaRPr lang="ru-RU" altLang="ru-RU" dirty="0"/>
          </a:p>
        </p:txBody>
      </p:sp>
      <p:pic>
        <p:nvPicPr>
          <p:cNvPr id="39940" name="Picture 4" descr="lightcurv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649288"/>
            <a:ext cx="7404100" cy="3141662"/>
          </a:xfrm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 rot="16200000">
            <a:off x="10818811" y="1473102"/>
            <a:ext cx="2012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 err="1">
                <a:latin typeface="Arial" panose="020B0604020202020204" pitchFamily="34" charset="0"/>
              </a:rPr>
              <a:t>Мазец</a:t>
            </a:r>
            <a:r>
              <a:rPr lang="ru-RU" altLang="ru-RU" sz="1800" dirty="0">
                <a:latin typeface="Arial" panose="020B0604020202020204" pitchFamily="34" charset="0"/>
              </a:rPr>
              <a:t> и др.</a:t>
            </a:r>
            <a:r>
              <a:rPr lang="en-US" altLang="ru-RU" sz="1800" dirty="0">
                <a:latin typeface="Arial" panose="020B0604020202020204" pitchFamily="34" charset="0"/>
              </a:rPr>
              <a:t> 1979</a:t>
            </a:r>
            <a:endParaRPr lang="ru-RU" altLang="ru-RU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611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r>
              <a:rPr lang="ru-RU" altLang="ru-RU" sz="4400" dirty="0">
                <a:effectLst/>
              </a:rPr>
              <a:t>Обычные (слабые) всплески </a:t>
            </a:r>
            <a:br>
              <a:rPr lang="ru-RU" altLang="ru-RU" sz="4400" dirty="0">
                <a:effectLst/>
              </a:rPr>
            </a:br>
            <a:r>
              <a:rPr lang="ru-RU" altLang="ru-RU" sz="4400" dirty="0">
                <a:effectLst/>
              </a:rPr>
              <a:t>МПГ и АРП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19675" y="5889625"/>
            <a:ext cx="7172325" cy="1531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2300" dirty="0"/>
              <a:t>Типичные всплески от</a:t>
            </a:r>
            <a:r>
              <a:rPr lang="en-US" altLang="ru-RU" sz="2300" dirty="0"/>
              <a:t> SGR 1806-29, SGR 1900+14 </a:t>
            </a:r>
            <a:br>
              <a:rPr lang="ru-RU" altLang="ru-RU" sz="2300" dirty="0"/>
            </a:br>
            <a:r>
              <a:rPr lang="ru-RU" altLang="ru-RU" sz="2300" dirty="0"/>
              <a:t>и от</a:t>
            </a:r>
            <a:r>
              <a:rPr lang="en-US" altLang="ru-RU" sz="2300" dirty="0"/>
              <a:t> AXP 1E 2259+586 </a:t>
            </a:r>
            <a:r>
              <a:rPr lang="ru-RU" altLang="ru-RU" sz="2300" dirty="0"/>
              <a:t>по данным</a:t>
            </a:r>
            <a:r>
              <a:rPr lang="en-US" altLang="ru-RU" sz="2300" dirty="0"/>
              <a:t> RXTE </a:t>
            </a:r>
            <a:endParaRPr lang="en-US" altLang="ru-RU" sz="2800" dirty="0"/>
          </a:p>
        </p:txBody>
      </p:sp>
      <p:pic>
        <p:nvPicPr>
          <p:cNvPr id="41988" name="Picture 4" descr="woods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0963" y="144463"/>
            <a:ext cx="5761037" cy="5862637"/>
          </a:xfrm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 rot="16200000">
            <a:off x="9680851" y="2833687"/>
            <a:ext cx="436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latin typeface="Verdana" panose="020B0604030504040204" pitchFamily="34" charset="0"/>
              </a:rPr>
              <a:t>(</a:t>
            </a:r>
            <a:r>
              <a:rPr lang="ru-RU" altLang="ru-RU" sz="1800" dirty="0">
                <a:latin typeface="Verdana" panose="020B0604030504040204" pitchFamily="34" charset="0"/>
              </a:rPr>
              <a:t>из статьи </a:t>
            </a:r>
            <a:r>
              <a:rPr lang="en-US" altLang="ru-RU" sz="1800" dirty="0">
                <a:latin typeface="Verdana" panose="020B0604030504040204" pitchFamily="34" charset="0"/>
              </a:rPr>
              <a:t>Woods, Thompson 2004)</a:t>
            </a:r>
            <a:endParaRPr lang="ru-RU" altLang="ru-RU" sz="18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261632"/>
      </p:ext>
    </p:extLst>
  </p:cSld>
  <p:clrMapOvr>
    <a:masterClrMapping/>
  </p:clrMapOvr>
  <p:transition>
    <p:blinds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ru-RU" altLang="ru-RU" sz="4800" dirty="0">
                <a:effectLst/>
              </a:rPr>
              <a:t>Гигантская вспышка</a:t>
            </a:r>
            <a:r>
              <a:rPr lang="en-US" altLang="ru-RU" sz="4800" dirty="0">
                <a:effectLst/>
              </a:rPr>
              <a:t> SGR1900+14</a:t>
            </a:r>
            <a:endParaRPr lang="ru-RU" altLang="ru-RU" sz="4800" dirty="0">
              <a:effectLst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489950" y="5124450"/>
            <a:ext cx="3702050" cy="2179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ru-RU" altLang="ru-RU" dirty="0"/>
              <a:t>Данные со спутника Улисс</a:t>
            </a:r>
            <a:r>
              <a:rPr lang="en-US" altLang="ru-RU" dirty="0"/>
              <a:t> </a:t>
            </a:r>
            <a:endParaRPr lang="ru-RU" altLang="ru-RU" dirty="0"/>
          </a:p>
          <a:p>
            <a:r>
              <a:rPr lang="en-US" altLang="ru-RU" dirty="0"/>
              <a:t>P=5.16 </a:t>
            </a:r>
            <a:r>
              <a:rPr lang="ru-RU" altLang="ru-RU" dirty="0"/>
              <a:t>сек</a:t>
            </a:r>
            <a:endParaRPr lang="en-US" altLang="ru-RU" dirty="0"/>
          </a:p>
          <a:p>
            <a:r>
              <a:rPr lang="en-US" altLang="ru-RU" dirty="0"/>
              <a:t>L&gt;3 10</a:t>
            </a:r>
            <a:r>
              <a:rPr lang="en-US" altLang="ru-RU" baseline="30000" dirty="0"/>
              <a:t>44</a:t>
            </a:r>
            <a:r>
              <a:rPr lang="en-US" altLang="ru-RU" dirty="0"/>
              <a:t> </a:t>
            </a:r>
            <a:r>
              <a:rPr lang="ru-RU" altLang="ru-RU" dirty="0"/>
              <a:t>эрг</a:t>
            </a:r>
            <a:r>
              <a:rPr lang="en-US" altLang="ru-RU" dirty="0"/>
              <a:t>/</a:t>
            </a:r>
            <a:r>
              <a:rPr lang="ru-RU" altLang="ru-RU" dirty="0"/>
              <a:t>с</a:t>
            </a:r>
            <a:endParaRPr lang="en-US" altLang="ru-RU" dirty="0"/>
          </a:p>
          <a:p>
            <a:r>
              <a:rPr lang="en-US" altLang="ru-RU" dirty="0"/>
              <a:t>E</a:t>
            </a:r>
            <a:r>
              <a:rPr lang="en-US" altLang="ru-RU" baseline="-25000" dirty="0"/>
              <a:t>TOTAL</a:t>
            </a:r>
            <a:r>
              <a:rPr lang="en-US" altLang="ru-RU" dirty="0"/>
              <a:t>&gt;10</a:t>
            </a:r>
            <a:r>
              <a:rPr lang="en-US" altLang="ru-RU" baseline="30000" dirty="0"/>
              <a:t>44 </a:t>
            </a:r>
            <a:r>
              <a:rPr lang="ru-RU" altLang="ru-RU" dirty="0"/>
              <a:t> эрг</a:t>
            </a:r>
            <a:endParaRPr lang="en-US" altLang="ru-RU" dirty="0"/>
          </a:p>
        </p:txBody>
      </p:sp>
      <p:pic>
        <p:nvPicPr>
          <p:cNvPr id="44036" name="Picture 4" descr="woods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3642" y="161925"/>
            <a:ext cx="5826125" cy="4962525"/>
          </a:xfrm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 rot="16200000">
            <a:off x="9953920" y="2445858"/>
            <a:ext cx="22685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latin typeface="Verdana" panose="020B0604030504040204" pitchFamily="34" charset="0"/>
              </a:rPr>
              <a:t>Hurley et al. 1999</a:t>
            </a:r>
            <a:endParaRPr lang="ru-RU" altLang="ru-RU" sz="18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15163"/>
      </p:ext>
    </p:extLst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C6B8D9-3B6A-45E7-9D8D-0E6E055E3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Молодые планеты</a:t>
            </a:r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737DD1E6-5D07-4139-AE90-D2007E39F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8" y="380190"/>
            <a:ext cx="6889071" cy="499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5D85D4AD-C2A7-4843-AD9E-69F35C4D1FB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9861045" y="2603098"/>
            <a:ext cx="40811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dirty="0">
                <a:latin typeface="+mn-lt"/>
              </a:rPr>
              <a:t>Riccardo </a:t>
            </a:r>
            <a:r>
              <a:rPr lang="en-US" altLang="ru-RU" dirty="0" err="1">
                <a:latin typeface="+mn-lt"/>
              </a:rPr>
              <a:t>Claudi</a:t>
            </a:r>
            <a:r>
              <a:rPr lang="en-US" altLang="ru-RU" dirty="0">
                <a:latin typeface="+mn-lt"/>
              </a:rPr>
              <a:t> (in </a:t>
            </a:r>
            <a:r>
              <a:rPr lang="en-US" altLang="ru-RU" dirty="0" err="1">
                <a:latin typeface="+mn-lt"/>
              </a:rPr>
              <a:t>Bozza</a:t>
            </a:r>
            <a:r>
              <a:rPr lang="en-US" altLang="ru-RU" dirty="0">
                <a:latin typeface="+mn-lt"/>
              </a:rPr>
              <a:t> et al. 2016)</a:t>
            </a:r>
            <a:endParaRPr lang="ru-RU" altLang="ru-RU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EDCE2E-E040-411C-8476-9D1899972069}"/>
              </a:ext>
            </a:extLst>
          </p:cNvPr>
          <p:cNvSpPr txBox="1"/>
          <p:nvPr/>
        </p:nvSpPr>
        <p:spPr>
          <a:xfrm>
            <a:off x="4528457" y="5508171"/>
            <a:ext cx="6645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Мы видим молодые массивные газовые планеты</a:t>
            </a:r>
            <a:br>
              <a:rPr lang="ru-RU" dirty="0"/>
            </a:br>
            <a:r>
              <a:rPr lang="ru-RU" dirty="0"/>
              <a:t>благодаря выделению энергии за счет сжатия этих объектов.</a:t>
            </a:r>
          </a:p>
        </p:txBody>
      </p:sp>
    </p:spTree>
    <p:extLst>
      <p:ext uri="{BB962C8B-B14F-4D97-AF65-F5344CB8AC3E}">
        <p14:creationId xmlns:p14="http://schemas.microsoft.com/office/powerpoint/2010/main" val="14568684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400" dirty="0"/>
              <a:t>27 </a:t>
            </a:r>
            <a:r>
              <a:rPr lang="ru-RU" sz="4400" dirty="0"/>
              <a:t>Дек</a:t>
            </a:r>
            <a:r>
              <a:rPr lang="en-US" sz="4400" dirty="0"/>
              <a:t> 2004</a:t>
            </a:r>
            <a:r>
              <a:rPr lang="ru-RU" sz="4400" dirty="0"/>
              <a:t>.</a:t>
            </a:r>
            <a:r>
              <a:rPr lang="ru-RU" sz="4400" dirty="0">
                <a:latin typeface="Arial" charset="0"/>
              </a:rPr>
              <a:t> </a:t>
            </a:r>
            <a:br>
              <a:rPr lang="ru-RU" sz="4400" dirty="0">
                <a:latin typeface="Arial" charset="0"/>
              </a:rPr>
            </a:br>
            <a:r>
              <a:rPr lang="ru-RU" sz="4400" dirty="0"/>
              <a:t>Гигантская вспышка </a:t>
            </a:r>
            <a:br>
              <a:rPr lang="ru-RU" sz="4400" dirty="0"/>
            </a:br>
            <a:r>
              <a:rPr lang="en-US" sz="4400" dirty="0"/>
              <a:t>SGR 1806-20</a:t>
            </a:r>
            <a:endParaRPr lang="ru-RU" sz="4400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195019" y="1182104"/>
            <a:ext cx="4724400" cy="36242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dirty="0">
                <a:latin typeface="Arial" panose="020B0604020202020204" pitchFamily="34" charset="0"/>
              </a:rPr>
              <a:t>Импульс</a:t>
            </a:r>
            <a:r>
              <a:rPr lang="en-US" altLang="ru-RU" dirty="0">
                <a:latin typeface="Arial" panose="020B0604020202020204" pitchFamily="34" charset="0"/>
              </a:rPr>
              <a:t> 0.2 </a:t>
            </a:r>
            <a:r>
              <a:rPr lang="ru-RU" altLang="ru-RU" dirty="0">
                <a:latin typeface="Arial" panose="020B0604020202020204" pitchFamily="34" charset="0"/>
              </a:rPr>
              <a:t>сек</a:t>
            </a:r>
            <a:endParaRPr lang="en-US" altLang="ru-RU" dirty="0">
              <a:latin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ru-RU" altLang="ru-RU" dirty="0" err="1">
                <a:latin typeface="Arial" panose="020B0604020202020204" pitchFamily="34" charset="0"/>
              </a:rPr>
              <a:t>Флюэнс</a:t>
            </a:r>
            <a:r>
              <a:rPr lang="ru-RU" altLang="ru-RU" dirty="0">
                <a:latin typeface="Arial" panose="020B0604020202020204" pitchFamily="34" charset="0"/>
              </a:rPr>
              <a:t> </a:t>
            </a:r>
            <a:r>
              <a:rPr lang="en-US" altLang="ru-RU" dirty="0">
                <a:latin typeface="Arial" panose="020B0604020202020204" pitchFamily="34" charset="0"/>
              </a:rPr>
              <a:t>1 </a:t>
            </a:r>
            <a:r>
              <a:rPr lang="ru-RU" altLang="ru-RU" dirty="0">
                <a:latin typeface="Arial" panose="020B0604020202020204" pitchFamily="34" charset="0"/>
              </a:rPr>
              <a:t>эрг</a:t>
            </a:r>
            <a:r>
              <a:rPr lang="en-US" altLang="ru-RU" dirty="0">
                <a:latin typeface="Arial" panose="020B0604020202020204" pitchFamily="34" charset="0"/>
              </a:rPr>
              <a:t>/</a:t>
            </a:r>
            <a:r>
              <a:rPr lang="ru-RU" altLang="ru-RU" dirty="0">
                <a:latin typeface="Arial" panose="020B0604020202020204" pitchFamily="34" charset="0"/>
              </a:rPr>
              <a:t>см</a:t>
            </a:r>
            <a:r>
              <a:rPr lang="en-US" altLang="ru-RU" baseline="30000" dirty="0">
                <a:latin typeface="Arial" panose="020B0604020202020204" pitchFamily="34" charset="0"/>
              </a:rPr>
              <a:t>2</a:t>
            </a:r>
            <a:endParaRPr lang="en-US" altLang="ru-RU" dirty="0">
              <a:latin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ru-RU" dirty="0">
                <a:latin typeface="Arial" panose="020B0604020202020204" pitchFamily="34" charset="0"/>
              </a:rPr>
              <a:t>E(</a:t>
            </a:r>
            <a:r>
              <a:rPr lang="ru-RU" altLang="ru-RU" dirty="0" err="1">
                <a:latin typeface="Arial" panose="020B0604020202020204" pitchFamily="34" charset="0"/>
              </a:rPr>
              <a:t>имп</a:t>
            </a:r>
            <a:r>
              <a:rPr lang="en-US" altLang="ru-RU" dirty="0">
                <a:latin typeface="Arial" panose="020B0604020202020204" pitchFamily="34" charset="0"/>
              </a:rPr>
              <a:t>)</a:t>
            </a:r>
            <a:r>
              <a:rPr lang="ru-RU" altLang="ru-RU" dirty="0">
                <a:latin typeface="Arial" panose="020B0604020202020204" pitchFamily="34" charset="0"/>
              </a:rPr>
              <a:t>=</a:t>
            </a:r>
            <a:r>
              <a:rPr lang="en-US" altLang="ru-RU" dirty="0">
                <a:latin typeface="Arial" panose="020B0604020202020204" pitchFamily="34" charset="0"/>
              </a:rPr>
              <a:t>3.5 10</a:t>
            </a:r>
            <a:r>
              <a:rPr lang="en-US" altLang="ru-RU" baseline="30000" dirty="0">
                <a:latin typeface="Arial" panose="020B0604020202020204" pitchFamily="34" charset="0"/>
              </a:rPr>
              <a:t>46 </a:t>
            </a:r>
            <a:r>
              <a:rPr lang="ru-RU" altLang="ru-RU" dirty="0">
                <a:latin typeface="Arial" panose="020B0604020202020204" pitchFamily="34" charset="0"/>
              </a:rPr>
              <a:t>эрг</a:t>
            </a:r>
            <a:endParaRPr lang="en-US" altLang="ru-RU" dirty="0">
              <a:latin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ru-RU" dirty="0">
                <a:latin typeface="Arial" panose="020B0604020202020204" pitchFamily="34" charset="0"/>
              </a:rPr>
              <a:t>L(</a:t>
            </a:r>
            <a:r>
              <a:rPr lang="ru-RU" altLang="ru-RU" dirty="0" err="1">
                <a:latin typeface="Arial" panose="020B0604020202020204" pitchFamily="34" charset="0"/>
              </a:rPr>
              <a:t>имп</a:t>
            </a:r>
            <a:r>
              <a:rPr lang="en-US" altLang="ru-RU" dirty="0">
                <a:latin typeface="Arial" panose="020B0604020202020204" pitchFamily="34" charset="0"/>
              </a:rPr>
              <a:t>)</a:t>
            </a:r>
            <a:r>
              <a:rPr lang="ru-RU" altLang="ru-RU" dirty="0">
                <a:latin typeface="Arial" panose="020B0604020202020204" pitchFamily="34" charset="0"/>
              </a:rPr>
              <a:t>=</a:t>
            </a:r>
            <a:r>
              <a:rPr lang="en-US" altLang="ru-RU" dirty="0">
                <a:latin typeface="Arial" panose="020B0604020202020204" pitchFamily="34" charset="0"/>
              </a:rPr>
              <a:t>1.8 10</a:t>
            </a:r>
            <a:r>
              <a:rPr lang="en-US" altLang="ru-RU" baseline="30000" dirty="0">
                <a:latin typeface="Arial" panose="020B0604020202020204" pitchFamily="34" charset="0"/>
              </a:rPr>
              <a:t>47 </a:t>
            </a:r>
            <a:r>
              <a:rPr lang="ru-RU" altLang="ru-RU" dirty="0">
                <a:latin typeface="Arial" panose="020B0604020202020204" pitchFamily="34" charset="0"/>
              </a:rPr>
              <a:t>эрг</a:t>
            </a:r>
            <a:r>
              <a:rPr lang="en-US" altLang="ru-RU" dirty="0">
                <a:latin typeface="Arial" panose="020B0604020202020204" pitchFamily="34" charset="0"/>
              </a:rPr>
              <a:t>/</a:t>
            </a:r>
            <a:r>
              <a:rPr lang="ru-RU" altLang="ru-RU" dirty="0">
                <a:latin typeface="Arial" panose="020B0604020202020204" pitchFamily="34" charset="0"/>
              </a:rPr>
              <a:t>с</a:t>
            </a:r>
            <a:endParaRPr lang="en-US" altLang="ru-RU" dirty="0">
              <a:latin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ru-RU" altLang="ru-RU" dirty="0">
                <a:latin typeface="Arial" panose="020B0604020202020204" pitchFamily="34" charset="0"/>
              </a:rPr>
              <a:t>Длинный «хвост»</a:t>
            </a:r>
            <a:r>
              <a:rPr lang="en-US" altLang="ru-RU" dirty="0">
                <a:latin typeface="Arial" panose="020B0604020202020204" pitchFamily="34" charset="0"/>
              </a:rPr>
              <a:t> (400 </a:t>
            </a:r>
            <a:r>
              <a:rPr lang="ru-RU" altLang="ru-RU" dirty="0">
                <a:latin typeface="Arial" panose="020B0604020202020204" pitchFamily="34" charset="0"/>
              </a:rPr>
              <a:t>с</a:t>
            </a:r>
            <a:r>
              <a:rPr lang="en-US" altLang="ru-RU" dirty="0">
                <a:latin typeface="Arial" panose="020B0604020202020204" pitchFamily="34" charset="0"/>
              </a:rPr>
              <a:t>) </a:t>
            </a:r>
          </a:p>
          <a:p>
            <a:pPr eaLnBrk="1" hangingPunct="1">
              <a:defRPr/>
            </a:pPr>
            <a:r>
              <a:rPr lang="en-US" altLang="ru-RU" dirty="0">
                <a:latin typeface="Arial" panose="020B0604020202020204" pitchFamily="34" charset="0"/>
              </a:rPr>
              <a:t>P=7.65 </a:t>
            </a:r>
            <a:r>
              <a:rPr lang="ru-RU" altLang="ru-RU" dirty="0">
                <a:latin typeface="Arial" panose="020B0604020202020204" pitchFamily="34" charset="0"/>
              </a:rPr>
              <a:t>с</a:t>
            </a:r>
            <a:endParaRPr lang="en-US" altLang="ru-RU" dirty="0">
              <a:latin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ru-RU" dirty="0">
                <a:latin typeface="Arial" panose="020B0604020202020204" pitchFamily="34" charset="0"/>
              </a:rPr>
              <a:t>E(</a:t>
            </a:r>
            <a:r>
              <a:rPr lang="ru-RU" altLang="ru-RU" dirty="0">
                <a:latin typeface="Arial" panose="020B0604020202020204" pitchFamily="34" charset="0"/>
              </a:rPr>
              <a:t>хвост</a:t>
            </a:r>
            <a:r>
              <a:rPr lang="en-US" altLang="ru-RU" dirty="0">
                <a:latin typeface="Arial" panose="020B0604020202020204" pitchFamily="34" charset="0"/>
              </a:rPr>
              <a:t>) 1.6 10</a:t>
            </a:r>
            <a:r>
              <a:rPr lang="en-US" altLang="ru-RU" baseline="30000" dirty="0">
                <a:latin typeface="Arial" panose="020B0604020202020204" pitchFamily="34" charset="0"/>
              </a:rPr>
              <a:t>44</a:t>
            </a:r>
            <a:r>
              <a:rPr lang="en-US" altLang="ru-RU" dirty="0">
                <a:latin typeface="Arial" panose="020B0604020202020204" pitchFamily="34" charset="0"/>
              </a:rPr>
              <a:t> </a:t>
            </a:r>
            <a:r>
              <a:rPr lang="ru-RU" altLang="ru-RU" dirty="0">
                <a:latin typeface="Arial" panose="020B0604020202020204" pitchFamily="34" charset="0"/>
              </a:rPr>
              <a:t>эрг</a:t>
            </a:r>
            <a:endParaRPr lang="en-US" altLang="ru-RU" dirty="0">
              <a:latin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ru-RU" altLang="ru-RU" dirty="0">
                <a:latin typeface="Arial" panose="020B0604020202020204" pitchFamily="34" charset="0"/>
              </a:rPr>
              <a:t>Расстояние</a:t>
            </a:r>
            <a:r>
              <a:rPr lang="en-US" altLang="ru-RU" dirty="0">
                <a:latin typeface="Arial" panose="020B0604020202020204" pitchFamily="34" charset="0"/>
              </a:rPr>
              <a:t> 15 </a:t>
            </a:r>
            <a:r>
              <a:rPr lang="ru-RU" altLang="ru-RU" dirty="0" err="1">
                <a:latin typeface="Arial" panose="020B0604020202020204" pitchFamily="34" charset="0"/>
              </a:rPr>
              <a:t>кпк</a:t>
            </a:r>
            <a:endParaRPr lang="ru-RU" altLang="ru-RU" dirty="0">
              <a:latin typeface="Arial" panose="020B0604020202020204" pitchFamily="34" charset="0"/>
            </a:endParaRPr>
          </a:p>
        </p:txBody>
      </p:sp>
      <p:pic>
        <p:nvPicPr>
          <p:cNvPr id="58373" name="Picture 6" descr="sgr_bur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428" y="443115"/>
            <a:ext cx="4517056" cy="381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1369184"/>
      </p:ext>
    </p:extLst>
  </p:cSld>
  <p:clrMapOvr>
    <a:masterClrMapping/>
  </p:clrMapOvr>
  <p:transition>
    <p:zoom dir="in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8EC69-9615-4944-80B9-C15A8B677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Солнечные вспышки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0A0DAB-C903-4617-BFA0-E57A63069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917" y="324422"/>
            <a:ext cx="6483497" cy="3646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6C9B49-50CB-471D-90D4-7B7650A8F168}"/>
              </a:ext>
            </a:extLst>
          </p:cNvPr>
          <p:cNvSpPr txBox="1"/>
          <p:nvPr/>
        </p:nvSpPr>
        <p:spPr>
          <a:xfrm>
            <a:off x="4561367" y="4274288"/>
            <a:ext cx="5796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Типичная энергия солнечных вспышек</a:t>
            </a:r>
            <a:r>
              <a:rPr lang="en-US" dirty="0"/>
              <a:t> </a:t>
            </a:r>
            <a:r>
              <a:rPr lang="ru-RU" dirty="0"/>
              <a:t>10</a:t>
            </a:r>
            <a:r>
              <a:rPr lang="ru-RU" baseline="30000" dirty="0"/>
              <a:t>28</a:t>
            </a:r>
            <a:r>
              <a:rPr lang="ru-RU" dirty="0"/>
              <a:t>-</a:t>
            </a:r>
            <a:r>
              <a:rPr lang="en-US" dirty="0"/>
              <a:t>10</a:t>
            </a:r>
            <a:r>
              <a:rPr lang="en-US" baseline="30000" dirty="0"/>
              <a:t>30</a:t>
            </a:r>
            <a:r>
              <a:rPr lang="en-US" dirty="0"/>
              <a:t> </a:t>
            </a:r>
            <a:r>
              <a:rPr lang="ru-RU" dirty="0"/>
              <a:t>эрг</a:t>
            </a:r>
            <a:br>
              <a:rPr lang="ru-RU" dirty="0"/>
            </a:br>
            <a:r>
              <a:rPr lang="ru-RU" dirty="0"/>
              <a:t>при длительности в несколько минут.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1F0907-2FD7-45CE-8113-177067A79D95}"/>
              </a:ext>
            </a:extLst>
          </p:cNvPr>
          <p:cNvSpPr txBox="1"/>
          <p:nvPr/>
        </p:nvSpPr>
        <p:spPr>
          <a:xfrm>
            <a:off x="3870251" y="5223518"/>
            <a:ext cx="562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Самые мощные вспышки имеют энергию </a:t>
            </a:r>
            <a:r>
              <a:rPr lang="en-US" dirty="0"/>
              <a:t>~10</a:t>
            </a:r>
            <a:r>
              <a:rPr lang="en-US" baseline="30000" dirty="0"/>
              <a:t>32</a:t>
            </a:r>
            <a:r>
              <a:rPr lang="en-US" dirty="0"/>
              <a:t> </a:t>
            </a:r>
            <a:r>
              <a:rPr lang="ru-RU" dirty="0"/>
              <a:t>эрг.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A1A73C-4EAC-4BF0-B32F-9299A5F1A63E}"/>
              </a:ext>
            </a:extLst>
          </p:cNvPr>
          <p:cNvSpPr txBox="1"/>
          <p:nvPr/>
        </p:nvSpPr>
        <p:spPr>
          <a:xfrm>
            <a:off x="4731488" y="6018028"/>
            <a:ext cx="4565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Причиной вспышек является </a:t>
            </a:r>
            <a:br>
              <a:rPr lang="ru-RU" dirty="0"/>
            </a:br>
            <a:r>
              <a:rPr lang="ru-RU" dirty="0" err="1"/>
              <a:t>пересоединение</a:t>
            </a:r>
            <a:r>
              <a:rPr lang="ru-RU" dirty="0"/>
              <a:t> линий магнитного поля.</a:t>
            </a:r>
          </a:p>
        </p:txBody>
      </p:sp>
    </p:spTree>
    <p:extLst>
      <p:ext uri="{BB962C8B-B14F-4D97-AF65-F5344CB8AC3E}">
        <p14:creationId xmlns:p14="http://schemas.microsoft.com/office/powerpoint/2010/main" val="12836813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0" name="Rectangle 4">
            <a:extLst>
              <a:ext uri="{FF2B5EF4-FFF2-40B4-BE49-F238E27FC236}">
                <a16:creationId xmlns:a16="http://schemas.microsoft.com/office/drawing/2014/main" id="{57458A6D-B9BC-4E65-A787-815A2AC0A3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/>
              <a:t>Корональные выбросы</a:t>
            </a:r>
          </a:p>
        </p:txBody>
      </p:sp>
      <p:pic>
        <p:nvPicPr>
          <p:cNvPr id="57347" name="Picture 6" descr="506454main_FAQ4">
            <a:extLst>
              <a:ext uri="{FF2B5EF4-FFF2-40B4-BE49-F238E27FC236}">
                <a16:creationId xmlns:a16="http://schemas.microsoft.com/office/drawing/2014/main" id="{646C4C09-1782-4BE7-A480-9E016F767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120" y="633948"/>
            <a:ext cx="7069913" cy="350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7">
            <a:extLst>
              <a:ext uri="{FF2B5EF4-FFF2-40B4-BE49-F238E27FC236}">
                <a16:creationId xmlns:a16="http://schemas.microsoft.com/office/drawing/2014/main" id="{EF52D9A9-275D-46D5-8402-B425AA658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0406" y="5069110"/>
            <a:ext cx="851470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Частота таких событий от нескольких в день во время максимума активности,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до раз в несколько дней – во время минимума активности.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Масса выброса 10</a:t>
            </a:r>
            <a:r>
              <a:rPr lang="ru-RU" altLang="ru-RU" sz="1800" baseline="30000" dirty="0">
                <a:latin typeface="+mn-lt"/>
              </a:rPr>
              <a:t>15</a:t>
            </a:r>
            <a:r>
              <a:rPr lang="ru-RU" altLang="ru-RU" sz="1800" dirty="0">
                <a:latin typeface="+mn-lt"/>
              </a:rPr>
              <a:t> г.</a:t>
            </a:r>
            <a:br>
              <a:rPr lang="ru-RU" altLang="ru-RU" sz="1800" dirty="0">
                <a:latin typeface="+mn-lt"/>
              </a:rPr>
            </a:b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До Земли долетает за 1-4 дня.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Rectangle 4">
            <a:extLst>
              <a:ext uri="{FF2B5EF4-FFF2-40B4-BE49-F238E27FC236}">
                <a16:creationId xmlns:a16="http://schemas.microsoft.com/office/drawing/2014/main" id="{9DC74EF9-DC81-4EAE-9970-1E78E805BC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dirty="0"/>
              <a:t>Событие </a:t>
            </a:r>
            <a:r>
              <a:rPr lang="ru-RU" altLang="ru-RU" dirty="0" err="1"/>
              <a:t>Каррингтона</a:t>
            </a:r>
            <a:r>
              <a:rPr lang="ru-RU" altLang="ru-RU" dirty="0"/>
              <a:t>.</a:t>
            </a:r>
            <a:br>
              <a:rPr lang="ru-RU" altLang="ru-RU" dirty="0"/>
            </a:br>
            <a:r>
              <a:rPr lang="ru-RU" altLang="ru-RU" dirty="0"/>
              <a:t>1859 г.</a:t>
            </a:r>
          </a:p>
        </p:txBody>
      </p:sp>
      <p:pic>
        <p:nvPicPr>
          <p:cNvPr id="59395" name="Picture 6" descr="Carrington_Richard_sunspots_1859">
            <a:extLst>
              <a:ext uri="{FF2B5EF4-FFF2-40B4-BE49-F238E27FC236}">
                <a16:creationId xmlns:a16="http://schemas.microsoft.com/office/drawing/2014/main" id="{4A11715B-5AF0-4F1C-9B45-86D1CDD6B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976" y="480933"/>
            <a:ext cx="6761557" cy="422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 Box 7">
            <a:extLst>
              <a:ext uri="{FF2B5EF4-FFF2-40B4-BE49-F238E27FC236}">
                <a16:creationId xmlns:a16="http://schemas.microsoft.com/office/drawing/2014/main" id="{8FEE5160-0DCA-4A6A-BF7D-02C5B69B4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6660" y="4700957"/>
            <a:ext cx="3931397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Визуальные наблюдения вспышки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астрономами-любителями, плюс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данные по геомагнитному шторму.</a:t>
            </a:r>
            <a:br>
              <a:rPr lang="ru-RU" altLang="ru-RU" sz="1800" dirty="0">
                <a:latin typeface="+mn-lt"/>
              </a:rPr>
            </a:b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«Встали» телеграфные линии.</a:t>
            </a:r>
            <a:br>
              <a:rPr lang="ru-RU" altLang="ru-RU" sz="1800" dirty="0">
                <a:latin typeface="+mn-lt"/>
              </a:rPr>
            </a:b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Мощнейшие полярные сияния.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Rectangle 4">
            <a:extLst>
              <a:ext uri="{FF2B5EF4-FFF2-40B4-BE49-F238E27FC236}">
                <a16:creationId xmlns:a16="http://schemas.microsoft.com/office/drawing/2014/main" id="{9281D141-AC6E-46E1-B3D7-06CADEE3CB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/>
              <a:t>Гигантские вспышки</a:t>
            </a:r>
          </a:p>
        </p:txBody>
      </p:sp>
      <p:pic>
        <p:nvPicPr>
          <p:cNvPr id="61443" name="Picture 6" descr="kepler_09726699">
            <a:extLst>
              <a:ext uri="{FF2B5EF4-FFF2-40B4-BE49-F238E27FC236}">
                <a16:creationId xmlns:a16="http://schemas.microsoft.com/office/drawing/2014/main" id="{A6903D41-186F-42ED-9529-163A3E909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119" y="1018991"/>
            <a:ext cx="7096771" cy="394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7">
            <a:extLst>
              <a:ext uri="{FF2B5EF4-FFF2-40B4-BE49-F238E27FC236}">
                <a16:creationId xmlns:a16="http://schemas.microsoft.com/office/drawing/2014/main" id="{9D67F3E8-5DA5-4F8B-BBA9-A78C31E78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1176" y="1200595"/>
            <a:ext cx="30791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Данные спутника «Кеплер»</a:t>
            </a:r>
          </a:p>
        </p:txBody>
      </p:sp>
      <p:sp>
        <p:nvSpPr>
          <p:cNvPr id="61445" name="Text Box 8">
            <a:extLst>
              <a:ext uri="{FF2B5EF4-FFF2-40B4-BE49-F238E27FC236}">
                <a16:creationId xmlns:a16="http://schemas.microsoft.com/office/drawing/2014/main" id="{567B6A7B-1971-4179-B938-BD68F1E83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3615" y="5417473"/>
            <a:ext cx="55679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Вспышки происходят и на других звездах.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Как правило, чем легче звезда – тем она активнее.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Rectangle 4">
            <a:extLst>
              <a:ext uri="{FF2B5EF4-FFF2-40B4-BE49-F238E27FC236}">
                <a16:creationId xmlns:a16="http://schemas.microsoft.com/office/drawing/2014/main" id="{29854B76-8189-476B-9985-9148045C1A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/>
              <a:t>Частота вспышек</a:t>
            </a:r>
          </a:p>
        </p:txBody>
      </p:sp>
      <p:pic>
        <p:nvPicPr>
          <p:cNvPr id="63491" name="Picture 5">
            <a:extLst>
              <a:ext uri="{FF2B5EF4-FFF2-40B4-BE49-F238E27FC236}">
                <a16:creationId xmlns:a16="http://schemas.microsoft.com/office/drawing/2014/main" id="{1B48E028-FA25-4C01-BF0C-A15403F5A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958" y="814316"/>
            <a:ext cx="6987437" cy="5047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2" name="Rectangle 6">
            <a:extLst>
              <a:ext uri="{FF2B5EF4-FFF2-40B4-BE49-F238E27FC236}">
                <a16:creationId xmlns:a16="http://schemas.microsoft.com/office/drawing/2014/main" id="{5A08D6E4-4BBD-44C2-AB33-23A387AD2F7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281901" y="4045161"/>
            <a:ext cx="1155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/>
              <a:t>1212.1361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Rectangle 4">
            <a:extLst>
              <a:ext uri="{FF2B5EF4-FFF2-40B4-BE49-F238E27FC236}">
                <a16:creationId xmlns:a16="http://schemas.microsoft.com/office/drawing/2014/main" id="{93F9F93C-91CE-4411-B034-BA4CC33A37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/>
              <a:t>Вспышки и пятна</a:t>
            </a:r>
          </a:p>
        </p:txBody>
      </p:sp>
      <p:pic>
        <p:nvPicPr>
          <p:cNvPr id="64515" name="Picture 5">
            <a:extLst>
              <a:ext uri="{FF2B5EF4-FFF2-40B4-BE49-F238E27FC236}">
                <a16:creationId xmlns:a16="http://schemas.microsoft.com/office/drawing/2014/main" id="{E7EC41C8-29D2-47C2-BD9C-66E94E31F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377" y="492142"/>
            <a:ext cx="4554537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6" name="Rectangle 6">
            <a:extLst>
              <a:ext uri="{FF2B5EF4-FFF2-40B4-BE49-F238E27FC236}">
                <a16:creationId xmlns:a16="http://schemas.microsoft.com/office/drawing/2014/main" id="{8D3984E2-B4F3-4A8C-91FD-AB253E381D5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121883" y="4862862"/>
            <a:ext cx="1155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/>
              <a:t>1212.1361</a:t>
            </a:r>
          </a:p>
        </p:txBody>
      </p:sp>
      <p:sp>
        <p:nvSpPr>
          <p:cNvPr id="64517" name="Text Box 7">
            <a:extLst>
              <a:ext uri="{FF2B5EF4-FFF2-40B4-BE49-F238E27FC236}">
                <a16:creationId xmlns:a16="http://schemas.microsoft.com/office/drawing/2014/main" id="{7E77D33C-768F-4669-82DC-5570D134E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0914" y="317833"/>
            <a:ext cx="3154582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Верхняя группа –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вспышки на звездах.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Нижняя – на Солнце.</a:t>
            </a:r>
            <a:br>
              <a:rPr lang="ru-RU" altLang="ru-RU" sz="1800" dirty="0">
                <a:latin typeface="+mn-lt"/>
              </a:rPr>
            </a:br>
            <a:br>
              <a:rPr lang="en-US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Чтобы «накрутить»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большое поле 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для большой группы пятен,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Солнцу нужно около 40 лет,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что больше длительности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солнечного цикла.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Поэтому не очевидно, что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очень мощные вспышки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могут происходить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на Солнце.</a:t>
            </a:r>
            <a:br>
              <a:rPr lang="en-US" altLang="ru-RU" sz="1800" dirty="0"/>
            </a:br>
            <a:endParaRPr lang="ru-RU" altLang="ru-RU" sz="18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2" name="Rectangle 4">
            <a:extLst>
              <a:ext uri="{FF2B5EF4-FFF2-40B4-BE49-F238E27FC236}">
                <a16:creationId xmlns:a16="http://schemas.microsoft.com/office/drawing/2014/main" id="{D6373931-27AE-4A20-9413-DEE8B5E051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dirty="0"/>
              <a:t>Вспышки </a:t>
            </a:r>
            <a:br>
              <a:rPr lang="ru-RU" altLang="ru-RU" dirty="0"/>
            </a:br>
            <a:r>
              <a:rPr lang="ru-RU" altLang="ru-RU" dirty="0"/>
              <a:t>на звездах </a:t>
            </a:r>
            <a:br>
              <a:rPr lang="ru-RU" altLang="ru-RU" dirty="0"/>
            </a:br>
            <a:r>
              <a:rPr lang="ru-RU" altLang="ru-RU" dirty="0"/>
              <a:t>с вращением, </a:t>
            </a:r>
            <a:br>
              <a:rPr lang="ru-RU" altLang="ru-RU" dirty="0"/>
            </a:br>
            <a:r>
              <a:rPr lang="ru-RU" altLang="ru-RU" dirty="0"/>
              <a:t>как у Солнца</a:t>
            </a:r>
          </a:p>
        </p:txBody>
      </p:sp>
      <p:pic>
        <p:nvPicPr>
          <p:cNvPr id="66563" name="Picture 5">
            <a:extLst>
              <a:ext uri="{FF2B5EF4-FFF2-40B4-BE49-F238E27FC236}">
                <a16:creationId xmlns:a16="http://schemas.microsoft.com/office/drawing/2014/main" id="{59E51355-D318-4870-B3F5-024AF5067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341" y="59761"/>
            <a:ext cx="4240716" cy="588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4" name="Rectangle 6">
            <a:extLst>
              <a:ext uri="{FF2B5EF4-FFF2-40B4-BE49-F238E27FC236}">
                <a16:creationId xmlns:a16="http://schemas.microsoft.com/office/drawing/2014/main" id="{358ABEFE-D3AB-4344-8A2A-8C5E089B1AE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0588207" y="4325958"/>
            <a:ext cx="1155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/>
              <a:t>1402.3772</a:t>
            </a:r>
          </a:p>
        </p:txBody>
      </p:sp>
      <p:sp>
        <p:nvSpPr>
          <p:cNvPr id="66565" name="Text Box 7">
            <a:extLst>
              <a:ext uri="{FF2B5EF4-FFF2-40B4-BE49-F238E27FC236}">
                <a16:creationId xmlns:a16="http://schemas.microsoft.com/office/drawing/2014/main" id="{C254D2C6-686C-40EA-8B62-27E7B2DEF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8203" y="5635707"/>
            <a:ext cx="404341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Периоды вращения </a:t>
            </a:r>
            <a:r>
              <a:rPr lang="en-US" altLang="ru-RU" sz="1800" dirty="0">
                <a:latin typeface="+mn-lt"/>
              </a:rPr>
              <a:t>~2</a:t>
            </a:r>
            <a:r>
              <a:rPr lang="ru-RU" altLang="ru-RU" sz="1800" dirty="0">
                <a:latin typeface="+mn-lt"/>
              </a:rPr>
              <a:t>2 и 25 дней.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Магнитные поля 1-20 гаусс.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Это не молодые звезды. Одиночные</a:t>
            </a:r>
            <a:r>
              <a:rPr lang="ru-RU" altLang="ru-RU" sz="1800" dirty="0"/>
              <a:t>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0" name="Rectangle 4">
            <a:extLst>
              <a:ext uri="{FF2B5EF4-FFF2-40B4-BE49-F238E27FC236}">
                <a16:creationId xmlns:a16="http://schemas.microsoft.com/office/drawing/2014/main" id="{7C0824F4-C28A-4EB8-A174-7969A892B0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/>
              <a:t>Вспышки, пятна, вращение</a:t>
            </a:r>
          </a:p>
        </p:txBody>
      </p:sp>
      <p:sp>
        <p:nvSpPr>
          <p:cNvPr id="67587" name="Rectangle 5">
            <a:extLst>
              <a:ext uri="{FF2B5EF4-FFF2-40B4-BE49-F238E27FC236}">
                <a16:creationId xmlns:a16="http://schemas.microsoft.com/office/drawing/2014/main" id="{BCBD3335-D1F4-4FAC-9E92-800A3F7BAB5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430794" y="1773995"/>
            <a:ext cx="1155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/>
              <a:t>1304.7361</a:t>
            </a:r>
          </a:p>
        </p:txBody>
      </p:sp>
      <p:pic>
        <p:nvPicPr>
          <p:cNvPr id="67588" name="Picture 6">
            <a:extLst>
              <a:ext uri="{FF2B5EF4-FFF2-40B4-BE49-F238E27FC236}">
                <a16:creationId xmlns:a16="http://schemas.microsoft.com/office/drawing/2014/main" id="{8D862E02-D460-4183-9871-BC927197A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294" y="366712"/>
            <a:ext cx="3505200" cy="559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9" name="Text Box 7">
            <a:extLst>
              <a:ext uri="{FF2B5EF4-FFF2-40B4-BE49-F238E27FC236}">
                <a16:creationId xmlns:a16="http://schemas.microsoft.com/office/drawing/2014/main" id="{1D53F12E-A419-40BA-841D-60629AB21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2881" y="3956814"/>
            <a:ext cx="491243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Данные по вспышкам на звездах 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позволяют строить модели.</a:t>
            </a:r>
            <a:br>
              <a:rPr lang="ru-RU" altLang="ru-RU" sz="1800" dirty="0">
                <a:latin typeface="+mn-lt"/>
              </a:rPr>
            </a:b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Мощные вспышки могут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происходить на Солнце 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раз в 1000 – 10000 лет. </a:t>
            </a:r>
            <a:br>
              <a:rPr lang="ru-RU" altLang="ru-RU" sz="1800" dirty="0">
                <a:latin typeface="+mn-lt"/>
              </a:rPr>
            </a:b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Выявить их наличие в прошлом трудно,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т.к. существенно влияние они могут оказать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только на электронику.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4" name="Rectangle 4">
            <a:extLst>
              <a:ext uri="{FF2B5EF4-FFF2-40B4-BE49-F238E27FC236}">
                <a16:creationId xmlns:a16="http://schemas.microsoft.com/office/drawing/2014/main" id="{FF1FFE22-E9CA-44D4-B9F2-F2EDA039FB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dirty="0"/>
              <a:t>Вспышка </a:t>
            </a:r>
            <a:br>
              <a:rPr lang="ru-RU" altLang="ru-RU" dirty="0"/>
            </a:br>
            <a:r>
              <a:rPr lang="ru-RU" altLang="ru-RU" dirty="0"/>
              <a:t>в 8 веке?</a:t>
            </a:r>
          </a:p>
        </p:txBody>
      </p:sp>
      <p:sp>
        <p:nvSpPr>
          <p:cNvPr id="70659" name="Text Box 5">
            <a:extLst>
              <a:ext uri="{FF2B5EF4-FFF2-40B4-BE49-F238E27FC236}">
                <a16:creationId xmlns:a16="http://schemas.microsoft.com/office/drawing/2014/main" id="{08EE8682-90CD-47EB-B158-BBC4B9590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0710" y="284709"/>
            <a:ext cx="250857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Анализ содержаний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углерода-14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показывает,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что в 774-775 гг. 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Была аномалия,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которую можно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связать с мощной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солнечной вспышкой</a:t>
            </a:r>
            <a:r>
              <a:rPr lang="ru-RU" altLang="ru-RU" sz="1800" dirty="0"/>
              <a:t>.</a:t>
            </a:r>
          </a:p>
        </p:txBody>
      </p:sp>
      <p:pic>
        <p:nvPicPr>
          <p:cNvPr id="70660" name="Picture 7" descr="Time_profile_of_the_774_AD_spike_in_C-14">
            <a:extLst>
              <a:ext uri="{FF2B5EF4-FFF2-40B4-BE49-F238E27FC236}">
                <a16:creationId xmlns:a16="http://schemas.microsoft.com/office/drawing/2014/main" id="{B3A7BA8F-D777-406D-8A6E-A64EF98F3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876" y="128508"/>
            <a:ext cx="3788329" cy="279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9" descr="Comparison of the AD 775 and the AD 994 peaks.">
            <a:extLst>
              <a:ext uri="{FF2B5EF4-FFF2-40B4-BE49-F238E27FC236}">
                <a16:creationId xmlns:a16="http://schemas.microsoft.com/office/drawing/2014/main" id="{1E15AD03-D4B9-4758-AA11-C3EE5DD5A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61" y="2924717"/>
            <a:ext cx="3959225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Text Box 10">
            <a:extLst>
              <a:ext uri="{FF2B5EF4-FFF2-40B4-BE49-F238E27FC236}">
                <a16:creationId xmlns:a16="http://schemas.microsoft.com/office/drawing/2014/main" id="{0AC7738B-DA68-4DD3-8D07-19FE03504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0831" y="5720926"/>
            <a:ext cx="39111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Похожее, но более слабое событие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могло произойти в 10 веке (994 г.).</a:t>
            </a:r>
          </a:p>
        </p:txBody>
      </p:sp>
      <p:sp>
        <p:nvSpPr>
          <p:cNvPr id="70663" name="TextBox 1">
            <a:extLst>
              <a:ext uri="{FF2B5EF4-FFF2-40B4-BE49-F238E27FC236}">
                <a16:creationId xmlns:a16="http://schemas.microsoft.com/office/drawing/2014/main" id="{780B0663-29E1-4505-9906-5792D6577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6233" y="4945137"/>
            <a:ext cx="448026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</a:rPr>
              <a:t>О механизме производства 14С и 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его связи с солнечными вспышками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см. 1408.2934 и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dirty="0">
                <a:latin typeface="+mn-lt"/>
              </a:rPr>
              <a:t>http://en.wikipedia.org/wiki/Carbon-14</a:t>
            </a:r>
            <a:endParaRPr lang="ru-RU" altLang="ru-RU" sz="1800" dirty="0">
              <a:latin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D288D9-5D5A-4A79-AD96-52C4616A3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Современные Юпитер и Сатурн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CB07140-0766-475E-9B03-94A1FA626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758" y="302985"/>
            <a:ext cx="6573422" cy="406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38F67223-ED1D-4035-BC5C-9548A90C693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1245332" y="2047308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+mn-lt"/>
              </a:rPr>
              <a:t>1405.3752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39AD32-1895-4D0A-9D66-926EC1A41EAD}"/>
              </a:ext>
            </a:extLst>
          </p:cNvPr>
          <p:cNvSpPr txBox="1"/>
          <p:nvPr/>
        </p:nvSpPr>
        <p:spPr>
          <a:xfrm>
            <a:off x="5268686" y="4866563"/>
            <a:ext cx="52368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«Гелиевый дождь» в недрах Юпитера и Сатурна</a:t>
            </a:r>
            <a:br>
              <a:rPr lang="ru-RU" dirty="0"/>
            </a:br>
            <a:r>
              <a:rPr lang="ru-RU" dirty="0"/>
              <a:t>приводит к выделению энергии за счет</a:t>
            </a:r>
            <a:br>
              <a:rPr lang="ru-RU" dirty="0"/>
            </a:br>
            <a:r>
              <a:rPr lang="ru-RU" dirty="0"/>
              <a:t>перераспределения вещества, приводящего</a:t>
            </a:r>
            <a:br>
              <a:rPr lang="ru-RU" dirty="0"/>
            </a:br>
            <a:r>
              <a:rPr lang="ru-RU" dirty="0"/>
              <a:t>к уменьшению потенциальной энергии.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9B4FCF-B78D-4922-800C-1BC6D2E6A8CF}"/>
              </a:ext>
            </a:extLst>
          </p:cNvPr>
          <p:cNvSpPr txBox="1"/>
          <p:nvPr/>
        </p:nvSpPr>
        <p:spPr>
          <a:xfrm>
            <a:off x="10842171" y="4049486"/>
            <a:ext cx="1165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Arxiv.rog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094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dirty="0"/>
              <a:t>Быстрые </a:t>
            </a:r>
            <a:r>
              <a:rPr lang="ru-RU" altLang="ru-RU" sz="4000" dirty="0" err="1"/>
              <a:t>радиовсплески</a:t>
            </a:r>
            <a:endParaRPr lang="ru-RU" altLang="ru-RU" sz="4000" dirty="0"/>
          </a:p>
        </p:txBody>
      </p:sp>
      <p:pic>
        <p:nvPicPr>
          <p:cNvPr id="18435" name="Picture 3" descr="merb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6007" y="1676369"/>
            <a:ext cx="3797300" cy="2805112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 rot="-5400000">
            <a:off x="3302206" y="2821137"/>
            <a:ext cx="26588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dirty="0">
                <a:latin typeface="+mn-lt"/>
              </a:rPr>
              <a:t>Science 318, 777 (2007)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4894631" y="459650"/>
            <a:ext cx="413240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+mn-lt"/>
              </a:rPr>
              <a:t>Открыты в 2007 году.</a:t>
            </a:r>
            <a:br>
              <a:rPr lang="ru-RU" altLang="ru-RU" dirty="0">
                <a:latin typeface="+mn-lt"/>
              </a:rPr>
            </a:b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Происхождение неизвестно.</a:t>
            </a:r>
          </a:p>
        </p:txBody>
      </p:sp>
      <p:pic>
        <p:nvPicPr>
          <p:cNvPr id="18438" name="Picture 6" descr="RRATSpu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486" y="2540386"/>
            <a:ext cx="3076804" cy="246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1"/>
          <p:cNvSpPr txBox="1">
            <a:spLocks noChangeArrowheads="1"/>
          </p:cNvSpPr>
          <p:nvPr/>
        </p:nvSpPr>
        <p:spPr bwMode="auto">
          <a:xfrm>
            <a:off x="8712042" y="622855"/>
            <a:ext cx="337169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+mn-lt"/>
              </a:rPr>
              <a:t>В направлении всплеска </a:t>
            </a:r>
          </a:p>
          <a:p>
            <a:r>
              <a:rPr lang="ru-RU" altLang="ru-RU" dirty="0">
                <a:latin typeface="+mn-lt"/>
              </a:rPr>
              <a:t>не были видно вспышек </a:t>
            </a:r>
          </a:p>
          <a:p>
            <a:r>
              <a:rPr lang="ru-RU" altLang="ru-RU" dirty="0">
                <a:latin typeface="+mn-lt"/>
              </a:rPr>
              <a:t>в других диапазонах.</a:t>
            </a:r>
            <a:br>
              <a:rPr lang="ru-RU" altLang="ru-RU" dirty="0">
                <a:latin typeface="+mn-lt"/>
              </a:rPr>
            </a:b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Идентифицировать источник </a:t>
            </a:r>
          </a:p>
          <a:p>
            <a:r>
              <a:rPr lang="ru-RU" altLang="ru-RU" dirty="0">
                <a:latin typeface="+mn-lt"/>
              </a:rPr>
              <a:t>не удалось.</a:t>
            </a:r>
          </a:p>
        </p:txBody>
      </p:sp>
      <p:sp>
        <p:nvSpPr>
          <p:cNvPr id="18440" name="TextBox 2"/>
          <p:cNvSpPr txBox="1">
            <a:spLocks noChangeArrowheads="1"/>
          </p:cNvSpPr>
          <p:nvPr/>
        </p:nvSpPr>
        <p:spPr bwMode="auto">
          <a:xfrm>
            <a:off x="6960836" y="5150186"/>
            <a:ext cx="37973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+mn-lt"/>
              </a:rPr>
              <a:t>Большая мера дисперсии.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Если дисперсия набирается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на межгалактической среде,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то светимость в радио </a:t>
            </a:r>
            <a:r>
              <a:rPr lang="en-US" altLang="ru-RU" dirty="0">
                <a:latin typeface="+mn-lt"/>
              </a:rPr>
              <a:t>~10</a:t>
            </a:r>
            <a:r>
              <a:rPr lang="ru-RU" altLang="ru-RU" baseline="30000" dirty="0">
                <a:latin typeface="+mn-lt"/>
              </a:rPr>
              <a:t>43</a:t>
            </a:r>
            <a:r>
              <a:rPr lang="en-US" altLang="ru-RU" dirty="0">
                <a:latin typeface="+mn-lt"/>
              </a:rPr>
              <a:t> </a:t>
            </a:r>
            <a:r>
              <a:rPr lang="ru-RU" altLang="ru-RU" dirty="0">
                <a:latin typeface="+mn-lt"/>
              </a:rPr>
              <a:t>эрг</a:t>
            </a:r>
            <a:r>
              <a:rPr lang="en-US" altLang="ru-RU" dirty="0">
                <a:latin typeface="+mn-lt"/>
              </a:rPr>
              <a:t>/</a:t>
            </a:r>
            <a:r>
              <a:rPr lang="ru-RU" altLang="ru-RU" dirty="0">
                <a:latin typeface="+mn-lt"/>
              </a:rPr>
              <a:t>с</a:t>
            </a:r>
            <a:br>
              <a:rPr lang="ru-RU" altLang="ru-RU" dirty="0">
                <a:latin typeface="+mn-lt"/>
              </a:rPr>
            </a:br>
            <a:endParaRPr lang="ru-RU" alt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81867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Первый всплеск</a:t>
            </a:r>
          </a:p>
        </p:txBody>
      </p:sp>
      <p:pic>
        <p:nvPicPr>
          <p:cNvPr id="22533" name="Picture 5" descr="merb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8013" y="452068"/>
            <a:ext cx="3354387" cy="379571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2" name="Picture 4" descr="pdqt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537" y="380206"/>
            <a:ext cx="2814637" cy="323215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675484" y="3894266"/>
            <a:ext cx="312669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+mn-lt"/>
              </a:rPr>
              <a:t>Открыт в </a:t>
            </a:r>
            <a:r>
              <a:rPr lang="ru-RU" altLang="ru-RU" dirty="0" err="1">
                <a:latin typeface="+mn-lt"/>
              </a:rPr>
              <a:t>Парксе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Дунканом </a:t>
            </a:r>
            <a:r>
              <a:rPr lang="ru-RU" altLang="ru-RU" dirty="0" err="1">
                <a:latin typeface="+mn-lt"/>
              </a:rPr>
              <a:t>Лоримером</a:t>
            </a:r>
            <a:r>
              <a:rPr lang="ru-RU" altLang="ru-RU" dirty="0">
                <a:latin typeface="+mn-lt"/>
              </a:rPr>
              <a:t> и др.</a:t>
            </a:r>
            <a:endParaRPr lang="en-US" altLang="ru-RU" dirty="0">
              <a:latin typeface="+mn-lt"/>
            </a:endParaRPr>
          </a:p>
          <a:p>
            <a:endParaRPr lang="en-US" altLang="ru-RU" dirty="0">
              <a:latin typeface="+mn-lt"/>
            </a:endParaRPr>
          </a:p>
          <a:p>
            <a:r>
              <a:rPr lang="en-US" altLang="ru-RU" dirty="0">
                <a:latin typeface="+mn-lt"/>
              </a:rPr>
              <a:t>~30-40 </a:t>
            </a:r>
            <a:r>
              <a:rPr lang="ru-RU" altLang="ru-RU" dirty="0">
                <a:latin typeface="+mn-lt"/>
              </a:rPr>
              <a:t>Ян</a:t>
            </a:r>
            <a:r>
              <a:rPr lang="en-US" altLang="ru-RU" dirty="0">
                <a:latin typeface="+mn-lt"/>
              </a:rPr>
              <a:t>, &lt; 5 </a:t>
            </a:r>
            <a:r>
              <a:rPr lang="ru-RU" altLang="ru-RU" dirty="0" err="1">
                <a:latin typeface="+mn-lt"/>
              </a:rPr>
              <a:t>мсек</a:t>
            </a:r>
            <a:r>
              <a:rPr lang="ru-RU" altLang="ru-RU" dirty="0">
                <a:latin typeface="+mn-lt"/>
              </a:rPr>
              <a:t>.</a:t>
            </a:r>
          </a:p>
          <a:p>
            <a:endParaRPr lang="en-US" altLang="ru-RU" dirty="0">
              <a:latin typeface="+mn-lt"/>
            </a:endParaRPr>
          </a:p>
          <a:p>
            <a:r>
              <a:rPr lang="ru-RU" altLang="ru-RU" dirty="0">
                <a:latin typeface="+mn-lt"/>
              </a:rPr>
              <a:t>3 градуса от Малого</a:t>
            </a:r>
            <a:br>
              <a:rPr lang="ru-RU" altLang="ru-RU" dirty="0">
                <a:latin typeface="+mn-lt"/>
              </a:rPr>
            </a:br>
            <a:r>
              <a:rPr lang="ru-RU" altLang="ru-RU" dirty="0" err="1">
                <a:latin typeface="+mn-lt"/>
              </a:rPr>
              <a:t>Магелланового</a:t>
            </a:r>
            <a:r>
              <a:rPr lang="ru-RU" altLang="ru-RU" dirty="0">
                <a:latin typeface="+mn-lt"/>
              </a:rPr>
              <a:t> Облака</a:t>
            </a:r>
            <a:endParaRPr lang="en-US" altLang="ru-RU" dirty="0">
              <a:latin typeface="+mn-lt"/>
            </a:endParaRPr>
          </a:p>
          <a:p>
            <a:endParaRPr lang="ru-RU" altLang="ru-RU" dirty="0"/>
          </a:p>
        </p:txBody>
      </p:sp>
      <p:pic>
        <p:nvPicPr>
          <p:cNvPr id="22534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137" y="5907420"/>
            <a:ext cx="518477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Прямоугольник 3"/>
          <p:cNvSpPr>
            <a:spLocks noChangeArrowheads="1"/>
          </p:cNvSpPr>
          <p:nvPr/>
        </p:nvSpPr>
        <p:spPr bwMode="auto">
          <a:xfrm rot="-5400000">
            <a:off x="10589439" y="1654173"/>
            <a:ext cx="26588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dirty="0">
                <a:latin typeface="+mn-lt"/>
              </a:rPr>
              <a:t>Science 318, 777 (2007)</a:t>
            </a:r>
          </a:p>
        </p:txBody>
      </p:sp>
    </p:spTree>
    <p:extLst>
      <p:ext uri="{BB962C8B-B14F-4D97-AF65-F5344CB8AC3E}">
        <p14:creationId xmlns:p14="http://schemas.microsoft.com/office/powerpoint/2010/main" val="27519974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dirty="0"/>
              <a:t>История повторяется? </a:t>
            </a:r>
            <a:r>
              <a:rPr lang="en-US" altLang="ru-RU" dirty="0"/>
              <a:t>GRB2.0?</a:t>
            </a:r>
            <a:endParaRPr lang="ru-RU" altLang="ru-RU" dirty="0"/>
          </a:p>
        </p:txBody>
      </p:sp>
      <p:pic>
        <p:nvPicPr>
          <p:cNvPr id="23555" name="Picture 2" descr="http://www.lanl.gov/about/_assets/images/timeline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651" y="1224759"/>
            <a:ext cx="2944156" cy="364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Прямоугольник 1"/>
          <p:cNvSpPr>
            <a:spLocks noChangeArrowheads="1"/>
          </p:cNvSpPr>
          <p:nvPr/>
        </p:nvSpPr>
        <p:spPr bwMode="auto">
          <a:xfrm rot="-5400000">
            <a:off x="2355819" y="2393809"/>
            <a:ext cx="457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1200" dirty="0">
                <a:latin typeface="+mn-lt"/>
              </a:rPr>
              <a:t>http://www.lanl.gov/about/history-innovation/</a:t>
            </a:r>
            <a:br>
              <a:rPr lang="ru-RU" altLang="ru-RU" sz="1200" dirty="0">
                <a:latin typeface="+mn-lt"/>
              </a:rPr>
            </a:br>
            <a:r>
              <a:rPr lang="en-US" altLang="ru-RU" sz="1200" dirty="0">
                <a:latin typeface="+mn-lt"/>
              </a:rPr>
              <a:t>innovation-</a:t>
            </a:r>
            <a:r>
              <a:rPr lang="en-US" altLang="ru-RU" sz="1200" dirty="0" err="1">
                <a:latin typeface="+mn-lt"/>
              </a:rPr>
              <a:t>timeline.php</a:t>
            </a:r>
            <a:endParaRPr lang="ru-RU" altLang="ru-RU" sz="1200" dirty="0">
              <a:latin typeface="+mn-lt"/>
            </a:endParaRPr>
          </a:p>
        </p:txBody>
      </p:sp>
      <p:pic>
        <p:nvPicPr>
          <p:cNvPr id="23557" name="Picture 4" descr="https://heasarc.gsfc.nasa.gov/docs/cgro/epo/vu/overview/bursts/firstbst/a31020p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494" y="1859780"/>
            <a:ext cx="3819797" cy="343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Прямоугольник 2"/>
          <p:cNvSpPr>
            <a:spLocks noChangeArrowheads="1"/>
          </p:cNvSpPr>
          <p:nvPr/>
        </p:nvSpPr>
        <p:spPr bwMode="auto">
          <a:xfrm rot="-5400000">
            <a:off x="9572780" y="2700101"/>
            <a:ext cx="457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1200" dirty="0">
                <a:latin typeface="+mn-lt"/>
              </a:rPr>
              <a:t>https://heasarc.gsfc.nasa.gov/docs/cgro/</a:t>
            </a:r>
            <a:br>
              <a:rPr lang="en-US" altLang="ru-RU" sz="1200" dirty="0">
                <a:latin typeface="+mn-lt"/>
              </a:rPr>
            </a:br>
            <a:r>
              <a:rPr lang="en-US" altLang="ru-RU" sz="1200" dirty="0" err="1">
                <a:latin typeface="+mn-lt"/>
              </a:rPr>
              <a:t>epo</a:t>
            </a:r>
            <a:r>
              <a:rPr lang="en-US" altLang="ru-RU" sz="1200" dirty="0">
                <a:latin typeface="+mn-lt"/>
              </a:rPr>
              <a:t>/vu/overview/bursts/firstbst/firstbst.html</a:t>
            </a:r>
            <a:endParaRPr lang="ru-RU" altLang="ru-RU" sz="1200" dirty="0">
              <a:latin typeface="+mn-lt"/>
            </a:endParaRPr>
          </a:p>
        </p:txBody>
      </p:sp>
      <p:sp>
        <p:nvSpPr>
          <p:cNvPr id="23559" name="TextBox 3"/>
          <p:cNvSpPr txBox="1">
            <a:spLocks noChangeArrowheads="1"/>
          </p:cNvSpPr>
          <p:nvPr/>
        </p:nvSpPr>
        <p:spPr bwMode="auto">
          <a:xfrm>
            <a:off x="4949571" y="210106"/>
            <a:ext cx="702331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+mn-lt"/>
              </a:rPr>
              <a:t>В конце 60 гг. были открыты космические гамма-всплески.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30 лет они оставались загадкой, т.к. в направлении всплеска  </a:t>
            </a:r>
            <a:endParaRPr lang="en-US" altLang="ru-RU" dirty="0">
              <a:latin typeface="+mn-lt"/>
            </a:endParaRPr>
          </a:p>
          <a:p>
            <a:r>
              <a:rPr lang="ru-RU" altLang="ru-RU" dirty="0">
                <a:latin typeface="+mn-lt"/>
              </a:rPr>
              <a:t>не удавалось увидеть сигнал  в другом спектральном диапазоне.</a:t>
            </a:r>
          </a:p>
        </p:txBody>
      </p:sp>
      <p:sp>
        <p:nvSpPr>
          <p:cNvPr id="23560" name="TextBox 5"/>
          <p:cNvSpPr txBox="1">
            <a:spLocks noChangeArrowheads="1"/>
          </p:cNvSpPr>
          <p:nvPr/>
        </p:nvSpPr>
        <p:spPr bwMode="auto">
          <a:xfrm>
            <a:off x="4949571" y="5422690"/>
            <a:ext cx="596419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+mn-lt"/>
              </a:rPr>
              <a:t>Только в конце 90-х гг. удалось </a:t>
            </a:r>
          </a:p>
          <a:p>
            <a:r>
              <a:rPr lang="ru-RU" altLang="ru-RU" dirty="0">
                <a:latin typeface="+mn-lt"/>
              </a:rPr>
              <a:t>одновременно увидеть всплески </a:t>
            </a:r>
          </a:p>
          <a:p>
            <a:r>
              <a:rPr lang="ru-RU" altLang="ru-RU" dirty="0">
                <a:latin typeface="+mn-lt"/>
              </a:rPr>
              <a:t>и в рентгеновском диапазоне.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Это позволило наконец-то идентифицировать их.</a:t>
            </a:r>
          </a:p>
        </p:txBody>
      </p:sp>
    </p:spTree>
    <p:extLst>
      <p:ext uri="{BB962C8B-B14F-4D97-AF65-F5344CB8AC3E}">
        <p14:creationId xmlns:p14="http://schemas.microsoft.com/office/powerpoint/2010/main" val="29244999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Повторные всплески</a:t>
            </a:r>
          </a:p>
        </p:txBody>
      </p:sp>
      <p:pic>
        <p:nvPicPr>
          <p:cNvPr id="5427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262" y="111126"/>
            <a:ext cx="4543425" cy="664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Прямоугольник 3"/>
          <p:cNvSpPr>
            <a:spLocks noChangeArrowheads="1"/>
          </p:cNvSpPr>
          <p:nvPr/>
        </p:nvSpPr>
        <p:spPr bwMode="auto">
          <a:xfrm rot="-5400000">
            <a:off x="11306175" y="2867450"/>
            <a:ext cx="1403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+mn-lt"/>
              </a:rPr>
              <a:t>1603.00581</a:t>
            </a:r>
          </a:p>
        </p:txBody>
      </p:sp>
      <p:sp>
        <p:nvSpPr>
          <p:cNvPr id="54277" name="TextBox 1"/>
          <p:cNvSpPr txBox="1">
            <a:spLocks noChangeArrowheads="1"/>
          </p:cNvSpPr>
          <p:nvPr/>
        </p:nvSpPr>
        <p:spPr bwMode="auto">
          <a:xfrm>
            <a:off x="4532522" y="1720840"/>
            <a:ext cx="288604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+mn-lt"/>
              </a:rPr>
              <a:t>Впервые удалось увидеть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повторные всплески от </a:t>
            </a:r>
          </a:p>
          <a:p>
            <a:r>
              <a:rPr lang="en-US" altLang="ru-RU" dirty="0">
                <a:latin typeface="+mn-lt"/>
              </a:rPr>
              <a:t>FRB 121102.</a:t>
            </a:r>
            <a:br>
              <a:rPr lang="ru-RU" altLang="ru-RU" dirty="0">
                <a:latin typeface="+mn-lt"/>
              </a:rPr>
            </a:b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Наблюдения на </a:t>
            </a:r>
            <a:r>
              <a:rPr lang="ru-RU" altLang="ru-RU" dirty="0" err="1">
                <a:latin typeface="+mn-lt"/>
              </a:rPr>
              <a:t>Аресибо</a:t>
            </a:r>
            <a:r>
              <a:rPr lang="ru-RU" altLang="ru-RU" dirty="0">
                <a:latin typeface="+mn-lt"/>
              </a:rPr>
              <a:t>.</a:t>
            </a:r>
            <a:endParaRPr lang="en-US" altLang="ru-RU" dirty="0">
              <a:latin typeface="+mn-lt"/>
            </a:endParaRPr>
          </a:p>
          <a:p>
            <a:endParaRPr lang="en-US" altLang="ru-RU" dirty="0">
              <a:latin typeface="+mn-lt"/>
            </a:endParaRPr>
          </a:p>
          <a:p>
            <a:r>
              <a:rPr lang="en-US" altLang="ru-RU" dirty="0">
                <a:latin typeface="+mn-lt"/>
              </a:rPr>
              <a:t>10 </a:t>
            </a:r>
            <a:r>
              <a:rPr lang="ru-RU" altLang="ru-RU" dirty="0">
                <a:latin typeface="+mn-lt"/>
              </a:rPr>
              <a:t>событий.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Темп </a:t>
            </a:r>
            <a:r>
              <a:rPr lang="en-US" altLang="ru-RU" dirty="0">
                <a:latin typeface="+mn-lt"/>
              </a:rPr>
              <a:t>~</a:t>
            </a:r>
            <a:r>
              <a:rPr lang="ru-RU" altLang="ru-RU" dirty="0">
                <a:latin typeface="+mn-lt"/>
              </a:rPr>
              <a:t> 3</a:t>
            </a:r>
            <a:r>
              <a:rPr lang="en-US" altLang="ru-RU" dirty="0">
                <a:latin typeface="+mn-lt"/>
              </a:rPr>
              <a:t>/</a:t>
            </a:r>
            <a:r>
              <a:rPr lang="ru-RU" altLang="ru-RU" dirty="0">
                <a:latin typeface="+mn-lt"/>
              </a:rPr>
              <a:t>час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Всплески слабые </a:t>
            </a:r>
          </a:p>
          <a:p>
            <a:r>
              <a:rPr lang="en-US" altLang="ru-RU" dirty="0">
                <a:latin typeface="+mn-lt"/>
              </a:rPr>
              <a:t>(&lt;0.0</a:t>
            </a:r>
            <a:r>
              <a:rPr lang="ru-RU" altLang="ru-RU" dirty="0">
                <a:latin typeface="+mn-lt"/>
              </a:rPr>
              <a:t>2</a:t>
            </a:r>
            <a:r>
              <a:rPr lang="en-US" altLang="ru-RU" dirty="0">
                <a:latin typeface="+mn-lt"/>
              </a:rPr>
              <a:t>-0.</a:t>
            </a:r>
            <a:r>
              <a:rPr lang="ru-RU" altLang="ru-RU" dirty="0">
                <a:latin typeface="+mn-lt"/>
              </a:rPr>
              <a:t>3</a:t>
            </a:r>
            <a:r>
              <a:rPr lang="en-US" altLang="ru-RU" dirty="0">
                <a:latin typeface="+mn-lt"/>
              </a:rPr>
              <a:t> </a:t>
            </a:r>
            <a:r>
              <a:rPr lang="ru-RU" altLang="ru-RU" dirty="0">
                <a:latin typeface="+mn-lt"/>
              </a:rPr>
              <a:t>Ян)</a:t>
            </a:r>
            <a:br>
              <a:rPr lang="ru-RU" altLang="ru-RU" dirty="0">
                <a:latin typeface="+mn-lt"/>
              </a:rPr>
            </a:br>
            <a:br>
              <a:rPr lang="ru-RU" altLang="ru-RU" dirty="0">
                <a:latin typeface="+mn-lt"/>
              </a:rPr>
            </a:br>
            <a:endParaRPr lang="ru-RU" alt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01302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ru-RU" dirty="0"/>
              <a:t>VLA, Arecibo</a:t>
            </a:r>
            <a:r>
              <a:rPr lang="ru-RU" altLang="ru-RU" dirty="0"/>
              <a:t>  и все-все-все</a:t>
            </a:r>
          </a:p>
        </p:txBody>
      </p:sp>
      <p:sp>
        <p:nvSpPr>
          <p:cNvPr id="59395" name="Прямоугольник 2"/>
          <p:cNvSpPr>
            <a:spLocks noChangeArrowheads="1"/>
          </p:cNvSpPr>
          <p:nvPr/>
        </p:nvSpPr>
        <p:spPr bwMode="auto">
          <a:xfrm rot="-5400000">
            <a:off x="11305381" y="1899870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+mn-lt"/>
              </a:rPr>
              <a:t>1705.07553</a:t>
            </a:r>
          </a:p>
        </p:txBody>
      </p:sp>
      <p:pic>
        <p:nvPicPr>
          <p:cNvPr id="5939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837" y="538788"/>
            <a:ext cx="7389628" cy="44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Box 4"/>
          <p:cNvSpPr txBox="1">
            <a:spLocks noChangeArrowheads="1"/>
          </p:cNvSpPr>
          <p:nvPr/>
        </p:nvSpPr>
        <p:spPr bwMode="auto">
          <a:xfrm>
            <a:off x="3414343" y="5357777"/>
            <a:ext cx="7626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+mn-lt"/>
              </a:rPr>
              <a:t>Темп всплесков – раз в несколько часов. Но они могут идти пачками.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Одновременная регистрация на </a:t>
            </a:r>
            <a:r>
              <a:rPr lang="en-US" altLang="ru-RU" dirty="0">
                <a:latin typeface="+mn-lt"/>
              </a:rPr>
              <a:t>VLA </a:t>
            </a:r>
            <a:r>
              <a:rPr lang="ru-RU" altLang="ru-RU" dirty="0">
                <a:latin typeface="+mn-lt"/>
              </a:rPr>
              <a:t> и </a:t>
            </a:r>
            <a:r>
              <a:rPr lang="ru-RU" altLang="ru-RU" dirty="0" err="1">
                <a:latin typeface="+mn-lt"/>
              </a:rPr>
              <a:t>Аресибо</a:t>
            </a:r>
            <a:r>
              <a:rPr lang="ru-RU" altLang="ru-RU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12804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786" y="2973669"/>
            <a:ext cx="2792661" cy="276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Галактика </a:t>
            </a:r>
            <a:r>
              <a:rPr lang="en-US" altLang="ru-RU" dirty="0"/>
              <a:t>FRB</a:t>
            </a:r>
            <a:endParaRPr lang="ru-RU" altLang="ru-RU" dirty="0"/>
          </a:p>
        </p:txBody>
      </p:sp>
      <p:sp>
        <p:nvSpPr>
          <p:cNvPr id="40964" name="Прямоугольник 2"/>
          <p:cNvSpPr>
            <a:spLocks noChangeArrowheads="1"/>
          </p:cNvSpPr>
          <p:nvPr/>
        </p:nvSpPr>
        <p:spPr bwMode="auto">
          <a:xfrm rot="16200000">
            <a:off x="9988317" y="2583073"/>
            <a:ext cx="407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+mn-lt"/>
              </a:rPr>
              <a:t>1701.010</a:t>
            </a:r>
            <a:r>
              <a:rPr lang="en-US" altLang="ru-RU" dirty="0">
                <a:latin typeface="+mn-lt"/>
              </a:rPr>
              <a:t>98, 1701.01099, 1701.01100</a:t>
            </a:r>
            <a:endParaRPr lang="ru-RU" altLang="ru-RU" dirty="0">
              <a:latin typeface="+mn-lt"/>
            </a:endParaRPr>
          </a:p>
        </p:txBody>
      </p:sp>
      <p:pic>
        <p:nvPicPr>
          <p:cNvPr id="40965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952" y="239434"/>
            <a:ext cx="2592221" cy="260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Box 4"/>
          <p:cNvSpPr txBox="1">
            <a:spLocks noChangeArrowheads="1"/>
          </p:cNvSpPr>
          <p:nvPr/>
        </p:nvSpPr>
        <p:spPr bwMode="auto">
          <a:xfrm>
            <a:off x="3453606" y="5656262"/>
            <a:ext cx="5284787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+mn-lt"/>
              </a:rPr>
              <a:t>Для повторного источника </a:t>
            </a:r>
            <a:r>
              <a:rPr lang="en-US" altLang="ru-RU" dirty="0">
                <a:latin typeface="+mn-lt"/>
              </a:rPr>
              <a:t>FRB 121102</a:t>
            </a:r>
            <a:r>
              <a:rPr lang="ru-RU" altLang="ru-RU" dirty="0">
                <a:latin typeface="+mn-lt"/>
              </a:rPr>
              <a:t> удалось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отождествить материнскую галактику.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Это карликовая галактика с высоким темпом </a:t>
            </a:r>
          </a:p>
          <a:p>
            <a:r>
              <a:rPr lang="ru-RU" altLang="ru-RU" dirty="0">
                <a:latin typeface="+mn-lt"/>
              </a:rPr>
              <a:t>Звездообразования на </a:t>
            </a:r>
            <a:r>
              <a:rPr lang="en-US" altLang="ru-RU" dirty="0">
                <a:latin typeface="+mn-lt"/>
              </a:rPr>
              <a:t>z~0.2 </a:t>
            </a:r>
            <a:r>
              <a:rPr lang="ru-RU" altLang="ru-RU" dirty="0">
                <a:latin typeface="+mn-lt"/>
              </a:rPr>
              <a:t>(1 </a:t>
            </a:r>
            <a:r>
              <a:rPr lang="ru-RU" altLang="ru-RU" dirty="0" err="1">
                <a:latin typeface="+mn-lt"/>
              </a:rPr>
              <a:t>Гпк</a:t>
            </a:r>
            <a:r>
              <a:rPr lang="ru-RU" altLang="ru-RU" dirty="0">
                <a:latin typeface="+mn-lt"/>
              </a:rPr>
              <a:t>).</a:t>
            </a:r>
          </a:p>
        </p:txBody>
      </p:sp>
      <p:pic>
        <p:nvPicPr>
          <p:cNvPr id="40967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835" y="322315"/>
            <a:ext cx="3016703" cy="265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595" y="3068494"/>
            <a:ext cx="4273714" cy="237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4512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/>
              <a:t>Излучения </a:t>
            </a:r>
            <a:br>
              <a:rPr lang="ru-RU" altLang="ru-RU" dirty="0"/>
            </a:br>
            <a:r>
              <a:rPr lang="en-US" altLang="ru-RU" dirty="0"/>
              <a:t>H-alpha</a:t>
            </a:r>
            <a:r>
              <a:rPr lang="ru-RU" altLang="ru-RU" dirty="0"/>
              <a:t> в галактике </a:t>
            </a:r>
            <a:br>
              <a:rPr lang="ru-RU" altLang="ru-RU" dirty="0"/>
            </a:br>
            <a:r>
              <a:rPr lang="en-US" altLang="ru-RU" dirty="0"/>
              <a:t>FRB 121102</a:t>
            </a:r>
            <a:endParaRPr lang="ru-RU" altLang="ru-RU" dirty="0"/>
          </a:p>
        </p:txBody>
      </p:sp>
      <p:sp>
        <p:nvSpPr>
          <p:cNvPr id="41987" name="Прямоугольник 2"/>
          <p:cNvSpPr>
            <a:spLocks noChangeArrowheads="1"/>
          </p:cNvSpPr>
          <p:nvPr/>
        </p:nvSpPr>
        <p:spPr bwMode="auto">
          <a:xfrm>
            <a:off x="10030803" y="5436394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1705.04693</a:t>
            </a:r>
          </a:p>
        </p:txBody>
      </p:sp>
      <p:pic>
        <p:nvPicPr>
          <p:cNvPr id="4198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289" y="460357"/>
            <a:ext cx="4650395" cy="288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4"/>
          <p:cNvSpPr txBox="1">
            <a:spLocks noChangeArrowheads="1"/>
          </p:cNvSpPr>
          <p:nvPr/>
        </p:nvSpPr>
        <p:spPr bwMode="auto">
          <a:xfrm>
            <a:off x="4471826" y="3812063"/>
            <a:ext cx="519112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+mn-lt"/>
              </a:rPr>
              <a:t>Изображение на </a:t>
            </a:r>
            <a:r>
              <a:rPr lang="ru-RU" altLang="ru-RU" dirty="0" err="1">
                <a:latin typeface="+mn-lt"/>
              </a:rPr>
              <a:t>Кеке</a:t>
            </a:r>
            <a:r>
              <a:rPr lang="ru-RU" altLang="ru-RU" dirty="0">
                <a:latin typeface="+mn-lt"/>
              </a:rPr>
              <a:t>. 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Прямоугольники показывают области,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наблюдавшиеся на Субару.</a:t>
            </a:r>
          </a:p>
          <a:p>
            <a:endParaRPr lang="ru-RU" altLang="ru-RU" dirty="0">
              <a:latin typeface="+mn-lt"/>
            </a:endParaRPr>
          </a:p>
          <a:p>
            <a:r>
              <a:rPr lang="ru-RU" altLang="ru-RU" dirty="0">
                <a:latin typeface="+mn-lt"/>
              </a:rPr>
              <a:t>Совпадение положения </a:t>
            </a:r>
            <a:r>
              <a:rPr lang="en-US" altLang="ru-RU" dirty="0">
                <a:latin typeface="+mn-lt"/>
              </a:rPr>
              <a:t>FRB</a:t>
            </a:r>
            <a:r>
              <a:rPr lang="ru-RU" altLang="ru-RU" dirty="0">
                <a:latin typeface="+mn-lt"/>
              </a:rPr>
              <a:t> с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областью </a:t>
            </a:r>
            <a:r>
              <a:rPr lang="en-US" altLang="ru-RU" dirty="0">
                <a:latin typeface="+mn-lt"/>
              </a:rPr>
              <a:t>H-alpha</a:t>
            </a:r>
            <a:r>
              <a:rPr lang="ru-RU" altLang="ru-RU" dirty="0">
                <a:latin typeface="+mn-lt"/>
              </a:rPr>
              <a:t> говорит в пользу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моделей с молодыми нейтронными звездами.</a:t>
            </a:r>
            <a:br>
              <a:rPr lang="ru-RU" altLang="ru-RU" dirty="0">
                <a:latin typeface="+mn-lt"/>
              </a:rPr>
            </a:b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Область </a:t>
            </a:r>
            <a:r>
              <a:rPr lang="en-US" altLang="ru-RU" dirty="0">
                <a:latin typeface="+mn-lt"/>
              </a:rPr>
              <a:t>H-alpha</a:t>
            </a:r>
            <a:r>
              <a:rPr lang="ru-RU" altLang="ru-RU" dirty="0">
                <a:latin typeface="+mn-lt"/>
              </a:rPr>
              <a:t> может давать большой вклад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в наблюдаемую меру дисперсии источника.</a:t>
            </a:r>
          </a:p>
        </p:txBody>
      </p:sp>
      <p:pic>
        <p:nvPicPr>
          <p:cNvPr id="41990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292" y="460357"/>
            <a:ext cx="2915713" cy="497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8170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Гипотезы, гипотезы …</a:t>
            </a:r>
          </a:p>
        </p:txBody>
      </p:sp>
      <p:sp>
        <p:nvSpPr>
          <p:cNvPr id="84995" name="Text Box 5"/>
          <p:cNvSpPr txBox="1">
            <a:spLocks noChangeArrowheads="1"/>
          </p:cNvSpPr>
          <p:nvPr/>
        </p:nvSpPr>
        <p:spPr bwMode="auto">
          <a:xfrm>
            <a:off x="4391025" y="613174"/>
            <a:ext cx="78009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+mn-lt"/>
              </a:rPr>
              <a:t>Сейчас известно более 100 всплесков. 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Для их объяснения придумано около 20 существенно разных моделей!</a:t>
            </a:r>
          </a:p>
        </p:txBody>
      </p:sp>
      <p:sp>
        <p:nvSpPr>
          <p:cNvPr id="84996" name="Text Box 6"/>
          <p:cNvSpPr txBox="1">
            <a:spLocks noChangeArrowheads="1"/>
          </p:cNvSpPr>
          <p:nvPr/>
        </p:nvSpPr>
        <p:spPr bwMode="auto">
          <a:xfrm>
            <a:off x="4591846" y="1628045"/>
            <a:ext cx="3603615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ru-RU" altLang="ru-RU" dirty="0">
                <a:latin typeface="+mn-lt"/>
              </a:rPr>
              <a:t>Магнитары</a:t>
            </a:r>
          </a:p>
          <a:p>
            <a:pPr eaLnBrk="1" hangingPunct="1">
              <a:buFontTx/>
              <a:buAutoNum type="arabicPeriod"/>
            </a:pPr>
            <a:r>
              <a:rPr lang="ru-RU" altLang="ru-RU" dirty="0">
                <a:latin typeface="+mn-lt"/>
              </a:rPr>
              <a:t>Космические струны</a:t>
            </a:r>
          </a:p>
          <a:p>
            <a:pPr eaLnBrk="1" hangingPunct="1">
              <a:buFontTx/>
              <a:buAutoNum type="arabicPeriod"/>
            </a:pPr>
            <a:r>
              <a:rPr lang="ru-RU" altLang="ru-RU" dirty="0">
                <a:latin typeface="+mn-lt"/>
              </a:rPr>
              <a:t>Первичные черные дыры</a:t>
            </a:r>
          </a:p>
          <a:p>
            <a:pPr eaLnBrk="1" hangingPunct="1">
              <a:buFontTx/>
              <a:buAutoNum type="arabicPeriod"/>
            </a:pPr>
            <a:r>
              <a:rPr lang="ru-RU" altLang="ru-RU" dirty="0">
                <a:latin typeface="+mn-lt"/>
              </a:rPr>
              <a:t>Сверхновая в системе 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с радиопульсаром</a:t>
            </a:r>
          </a:p>
          <a:p>
            <a:pPr eaLnBrk="1" hangingPunct="1">
              <a:buFontTx/>
              <a:buAutoNum type="arabicPeriod"/>
            </a:pPr>
            <a:r>
              <a:rPr lang="ru-RU" altLang="ru-RU" dirty="0">
                <a:latin typeface="+mn-lt"/>
              </a:rPr>
              <a:t>Слияние нейтронных звезд</a:t>
            </a:r>
          </a:p>
          <a:p>
            <a:pPr eaLnBrk="1" hangingPunct="1">
              <a:buFontTx/>
              <a:buAutoNum type="arabicPeriod"/>
            </a:pPr>
            <a:r>
              <a:rPr lang="ru-RU" altLang="ru-RU" dirty="0">
                <a:latin typeface="+mn-lt"/>
              </a:rPr>
              <a:t>Слияние белых карликов</a:t>
            </a:r>
          </a:p>
          <a:p>
            <a:pPr eaLnBrk="1" hangingPunct="1">
              <a:buFontTx/>
              <a:buAutoNum type="arabicPeriod"/>
            </a:pPr>
            <a:r>
              <a:rPr lang="ru-RU" altLang="ru-RU" dirty="0" err="1">
                <a:latin typeface="+mn-lt"/>
              </a:rPr>
              <a:t>Супрамассивные</a:t>
            </a:r>
            <a:r>
              <a:rPr lang="ru-RU" altLang="ru-RU" dirty="0">
                <a:latin typeface="+mn-lt"/>
              </a:rPr>
              <a:t> 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нейтрон. звезды</a:t>
            </a:r>
          </a:p>
          <a:p>
            <a:pPr eaLnBrk="1" hangingPunct="1">
              <a:buFontTx/>
              <a:buAutoNum type="arabicPeriod"/>
            </a:pPr>
            <a:r>
              <a:rPr lang="ru-RU" altLang="ru-RU" dirty="0">
                <a:latin typeface="+mn-lt"/>
              </a:rPr>
              <a:t>Вспышки обычных звезд</a:t>
            </a:r>
            <a:endParaRPr lang="en-US" altLang="ru-RU" dirty="0">
              <a:latin typeface="+mn-lt"/>
            </a:endParaRPr>
          </a:p>
          <a:p>
            <a:pPr eaLnBrk="1" hangingPunct="1">
              <a:buFontTx/>
              <a:buAutoNum type="arabicPeriod"/>
            </a:pPr>
            <a:r>
              <a:rPr lang="ru-RU" altLang="ru-RU" dirty="0">
                <a:latin typeface="+mn-lt"/>
              </a:rPr>
              <a:t>Коллапс нейтронной звезды 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в черную дыру</a:t>
            </a:r>
          </a:p>
          <a:p>
            <a:pPr eaLnBrk="1" hangingPunct="1">
              <a:buFontTx/>
              <a:buAutoNum type="arabicPeriod"/>
            </a:pPr>
            <a:endParaRPr lang="ru-RU" altLang="ru-RU" dirty="0"/>
          </a:p>
        </p:txBody>
      </p:sp>
      <p:sp>
        <p:nvSpPr>
          <p:cNvPr id="84997" name="Text Box 7"/>
          <p:cNvSpPr txBox="1">
            <a:spLocks noChangeArrowheads="1"/>
          </p:cNvSpPr>
          <p:nvPr/>
        </p:nvSpPr>
        <p:spPr bwMode="auto">
          <a:xfrm>
            <a:off x="8095466" y="1628045"/>
            <a:ext cx="367132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+mn-lt"/>
              </a:rPr>
              <a:t>1</a:t>
            </a:r>
            <a:r>
              <a:rPr lang="en-US" altLang="ru-RU" dirty="0">
                <a:latin typeface="+mn-lt"/>
              </a:rPr>
              <a:t>0</a:t>
            </a:r>
            <a:r>
              <a:rPr lang="ru-RU" altLang="ru-RU" dirty="0">
                <a:latin typeface="+mn-lt"/>
              </a:rPr>
              <a:t>. Батарея черной дыры</a:t>
            </a:r>
            <a:endParaRPr lang="en-US" altLang="ru-RU" dirty="0">
              <a:latin typeface="+mn-lt"/>
            </a:endParaRPr>
          </a:p>
          <a:p>
            <a:pPr eaLnBrk="1" hangingPunct="1"/>
            <a:r>
              <a:rPr lang="ru-RU" altLang="ru-RU" dirty="0">
                <a:latin typeface="+mn-lt"/>
              </a:rPr>
              <a:t>1</a:t>
            </a:r>
            <a:r>
              <a:rPr lang="en-US" altLang="ru-RU" dirty="0">
                <a:latin typeface="+mn-lt"/>
              </a:rPr>
              <a:t>1</a:t>
            </a:r>
            <a:r>
              <a:rPr lang="ru-RU" altLang="ru-RU" dirty="0">
                <a:latin typeface="+mn-lt"/>
              </a:rPr>
              <a:t>. МГД процессы на компаньоне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      в тесной двойной системе</a:t>
            </a:r>
          </a:p>
          <a:p>
            <a:pPr eaLnBrk="1" hangingPunct="1"/>
            <a:r>
              <a:rPr lang="ru-RU" altLang="ru-RU" dirty="0">
                <a:latin typeface="+mn-lt"/>
              </a:rPr>
              <a:t>1</a:t>
            </a:r>
            <a:r>
              <a:rPr lang="en-US" altLang="ru-RU" dirty="0">
                <a:latin typeface="+mn-lt"/>
              </a:rPr>
              <a:t>2</a:t>
            </a:r>
            <a:r>
              <a:rPr lang="ru-RU" altLang="ru-RU" dirty="0">
                <a:latin typeface="+mn-lt"/>
              </a:rPr>
              <a:t>. Белые дыры</a:t>
            </a:r>
          </a:p>
          <a:p>
            <a:pPr eaLnBrk="1" hangingPunct="1"/>
            <a:r>
              <a:rPr lang="ru-RU" altLang="ru-RU" dirty="0">
                <a:latin typeface="+mn-lt"/>
              </a:rPr>
              <a:t>1</a:t>
            </a:r>
            <a:r>
              <a:rPr lang="en-US" altLang="ru-RU" dirty="0">
                <a:latin typeface="+mn-lt"/>
              </a:rPr>
              <a:t>3</a:t>
            </a:r>
            <a:r>
              <a:rPr lang="ru-RU" altLang="ru-RU" dirty="0">
                <a:latin typeface="+mn-lt"/>
              </a:rPr>
              <a:t>. </a:t>
            </a:r>
            <a:r>
              <a:rPr lang="ru-RU" altLang="ru-RU" dirty="0" err="1">
                <a:latin typeface="+mn-lt"/>
              </a:rPr>
              <a:t>Сверхгигантские</a:t>
            </a:r>
            <a:r>
              <a:rPr lang="ru-RU" altLang="ru-RU" dirty="0">
                <a:latin typeface="+mn-lt"/>
              </a:rPr>
              <a:t> импульсы 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       радиопульсаров</a:t>
            </a:r>
          </a:p>
          <a:p>
            <a:pPr eaLnBrk="1" hangingPunct="1"/>
            <a:r>
              <a:rPr lang="ru-RU" altLang="ru-RU" dirty="0">
                <a:latin typeface="+mn-lt"/>
              </a:rPr>
              <a:t>1</a:t>
            </a:r>
            <a:r>
              <a:rPr lang="en-US" altLang="ru-RU" dirty="0">
                <a:latin typeface="+mn-lt"/>
              </a:rPr>
              <a:t>4</a:t>
            </a:r>
            <a:r>
              <a:rPr lang="ru-RU" altLang="ru-RU" dirty="0">
                <a:latin typeface="+mn-lt"/>
              </a:rPr>
              <a:t>. </a:t>
            </a:r>
            <a:r>
              <a:rPr lang="ru-RU" altLang="ru-RU" dirty="0" err="1">
                <a:latin typeface="+mn-lt"/>
              </a:rPr>
              <a:t>Аксионные</a:t>
            </a:r>
            <a:r>
              <a:rPr lang="ru-RU" altLang="ru-RU" dirty="0">
                <a:latin typeface="+mn-lt"/>
              </a:rPr>
              <a:t> звезды и </a:t>
            </a:r>
            <a:r>
              <a:rPr lang="ru-RU" altLang="ru-RU" dirty="0" err="1">
                <a:latin typeface="+mn-lt"/>
              </a:rPr>
              <a:t>тп</a:t>
            </a:r>
            <a:r>
              <a:rPr lang="ru-RU" altLang="ru-RU" dirty="0">
                <a:latin typeface="+mn-lt"/>
              </a:rPr>
              <a:t>.</a:t>
            </a:r>
          </a:p>
          <a:p>
            <a:pPr eaLnBrk="1" hangingPunct="1"/>
            <a:r>
              <a:rPr lang="ru-RU" altLang="ru-RU" dirty="0">
                <a:latin typeface="+mn-lt"/>
              </a:rPr>
              <a:t>1</a:t>
            </a:r>
            <a:r>
              <a:rPr lang="en-US" altLang="ru-RU" dirty="0">
                <a:latin typeface="+mn-lt"/>
              </a:rPr>
              <a:t>5</a:t>
            </a:r>
            <a:r>
              <a:rPr lang="ru-RU" altLang="ru-RU" dirty="0">
                <a:latin typeface="+mn-lt"/>
              </a:rPr>
              <a:t>. </a:t>
            </a:r>
            <a:r>
              <a:rPr lang="ru-RU" altLang="ru-RU" dirty="0" err="1">
                <a:latin typeface="+mn-lt"/>
              </a:rPr>
              <a:t>Деконфайнмент</a:t>
            </a:r>
            <a:endParaRPr lang="ru-RU" altLang="ru-RU" dirty="0">
              <a:latin typeface="+mn-lt"/>
            </a:endParaRPr>
          </a:p>
          <a:p>
            <a:pPr eaLnBrk="1" hangingPunct="1"/>
            <a:r>
              <a:rPr lang="ru-RU" altLang="ru-RU" dirty="0">
                <a:latin typeface="+mn-lt"/>
              </a:rPr>
              <a:t>1</a:t>
            </a:r>
            <a:r>
              <a:rPr lang="en-US" altLang="ru-RU" dirty="0">
                <a:latin typeface="+mn-lt"/>
              </a:rPr>
              <a:t>6</a:t>
            </a:r>
            <a:r>
              <a:rPr lang="ru-RU" altLang="ru-RU" dirty="0">
                <a:latin typeface="+mn-lt"/>
              </a:rPr>
              <a:t>. Падение астероидов и </a:t>
            </a:r>
            <a:r>
              <a:rPr lang="ru-RU" altLang="ru-RU" dirty="0" err="1">
                <a:latin typeface="+mn-lt"/>
              </a:rPr>
              <a:t>тп</a:t>
            </a:r>
            <a:r>
              <a:rPr lang="ru-RU" altLang="ru-RU" dirty="0">
                <a:latin typeface="+mn-lt"/>
              </a:rPr>
              <a:t>. 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      на нейтронную звезду</a:t>
            </a:r>
          </a:p>
          <a:p>
            <a:pPr eaLnBrk="1" hangingPunct="1"/>
            <a:r>
              <a:rPr lang="ru-RU" altLang="ru-RU" dirty="0">
                <a:latin typeface="+mn-lt"/>
              </a:rPr>
              <a:t>17. Миллисекундный магнитар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18. Джеты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19. Заряженные черные дыры </a:t>
            </a:r>
            <a:br>
              <a:rPr lang="ru-RU" altLang="ru-RU" dirty="0"/>
            </a:br>
            <a:endParaRPr lang="ru-RU" altLang="ru-RU" dirty="0"/>
          </a:p>
        </p:txBody>
      </p:sp>
      <p:sp>
        <p:nvSpPr>
          <p:cNvPr id="84998" name="Text Box 8"/>
          <p:cNvSpPr txBox="1">
            <a:spLocks noChangeArrowheads="1"/>
          </p:cNvSpPr>
          <p:nvPr/>
        </p:nvSpPr>
        <p:spPr bwMode="auto">
          <a:xfrm>
            <a:off x="3034261" y="5412905"/>
            <a:ext cx="771320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+mn-lt"/>
              </a:rPr>
              <a:t>При этом многие упомянутые гипотезы имеют разные варианты,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существенно отличающиеся друг от друга. </a:t>
            </a:r>
            <a:br>
              <a:rPr lang="ru-RU" altLang="ru-RU" dirty="0">
                <a:latin typeface="+mn-lt"/>
              </a:rPr>
            </a:b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Сейчас в среднем публикуется несколько статей в неделю на тему БРВ. </a:t>
            </a:r>
          </a:p>
        </p:txBody>
      </p:sp>
    </p:spTree>
    <p:extLst>
      <p:ext uri="{BB962C8B-B14F-4D97-AF65-F5344CB8AC3E}">
        <p14:creationId xmlns:p14="http://schemas.microsoft.com/office/powerpoint/2010/main" val="19394110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dirty="0" err="1"/>
              <a:t>Гипервспышки</a:t>
            </a:r>
            <a:r>
              <a:rPr lang="ru-RU" altLang="ru-RU" dirty="0"/>
              <a:t> </a:t>
            </a:r>
            <a:r>
              <a:rPr lang="ru-RU" altLang="ru-RU" dirty="0" err="1"/>
              <a:t>магнитаров</a:t>
            </a:r>
            <a:r>
              <a:rPr lang="ru-RU" altLang="ru-RU" dirty="0"/>
              <a:t>?</a:t>
            </a:r>
          </a:p>
        </p:txBody>
      </p:sp>
      <p:sp>
        <p:nvSpPr>
          <p:cNvPr id="140308" name="Text Box 21"/>
          <p:cNvSpPr txBox="1">
            <a:spLocks noChangeArrowheads="1"/>
          </p:cNvSpPr>
          <p:nvPr/>
        </p:nvSpPr>
        <p:spPr bwMode="auto">
          <a:xfrm rot="3170788">
            <a:off x="4316957" y="4122930"/>
            <a:ext cx="13779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Магнитный</a:t>
            </a:r>
            <a:br>
              <a:rPr lang="ru-RU" altLang="ru-RU" dirty="0"/>
            </a:br>
            <a:r>
              <a:rPr lang="ru-RU" altLang="ru-RU" dirty="0"/>
              <a:t>импульс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B59A588-39D3-49E8-A2C9-26502F893834}"/>
              </a:ext>
            </a:extLst>
          </p:cNvPr>
          <p:cNvGrpSpPr/>
          <p:nvPr/>
        </p:nvGrpSpPr>
        <p:grpSpPr>
          <a:xfrm>
            <a:off x="4584111" y="2790621"/>
            <a:ext cx="3502025" cy="3714557"/>
            <a:chOff x="4584111" y="2790621"/>
            <a:chExt cx="3502025" cy="3714557"/>
          </a:xfrm>
        </p:grpSpPr>
        <p:grpSp>
          <p:nvGrpSpPr>
            <p:cNvPr id="140300" name="Group 6"/>
            <p:cNvGrpSpPr>
              <a:grpSpLocks/>
            </p:cNvGrpSpPr>
            <p:nvPr/>
          </p:nvGrpSpPr>
          <p:grpSpPr bwMode="auto">
            <a:xfrm rot="20059529">
              <a:off x="5460412" y="4863703"/>
              <a:ext cx="1009650" cy="1368425"/>
              <a:chOff x="1247" y="2523"/>
              <a:chExt cx="636" cy="862"/>
            </a:xfrm>
          </p:grpSpPr>
          <p:sp>
            <p:nvSpPr>
              <p:cNvPr id="140309" name="Oval 7"/>
              <p:cNvSpPr>
                <a:spLocks noChangeArrowheads="1"/>
              </p:cNvSpPr>
              <p:nvPr/>
            </p:nvSpPr>
            <p:spPr bwMode="auto">
              <a:xfrm>
                <a:off x="1519" y="2886"/>
                <a:ext cx="91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40310" name="Oval 8"/>
              <p:cNvSpPr>
                <a:spLocks noChangeArrowheads="1"/>
              </p:cNvSpPr>
              <p:nvPr/>
            </p:nvSpPr>
            <p:spPr bwMode="auto">
              <a:xfrm>
                <a:off x="1247" y="2523"/>
                <a:ext cx="318" cy="8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40311" name="Oval 9"/>
              <p:cNvSpPr>
                <a:spLocks noChangeArrowheads="1"/>
              </p:cNvSpPr>
              <p:nvPr/>
            </p:nvSpPr>
            <p:spPr bwMode="auto">
              <a:xfrm>
                <a:off x="1565" y="2523"/>
                <a:ext cx="318" cy="8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40312" name="Oval 10"/>
              <p:cNvSpPr>
                <a:spLocks noChangeArrowheads="1"/>
              </p:cNvSpPr>
              <p:nvPr/>
            </p:nvSpPr>
            <p:spPr bwMode="auto">
              <a:xfrm>
                <a:off x="1338" y="2614"/>
                <a:ext cx="227" cy="68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40313" name="Oval 11"/>
              <p:cNvSpPr>
                <a:spLocks noChangeArrowheads="1"/>
              </p:cNvSpPr>
              <p:nvPr/>
            </p:nvSpPr>
            <p:spPr bwMode="auto">
              <a:xfrm>
                <a:off x="1565" y="2614"/>
                <a:ext cx="227" cy="68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40314" name="Oval 12"/>
              <p:cNvSpPr>
                <a:spLocks noChangeArrowheads="1"/>
              </p:cNvSpPr>
              <p:nvPr/>
            </p:nvSpPr>
            <p:spPr bwMode="auto">
              <a:xfrm>
                <a:off x="1429" y="2704"/>
                <a:ext cx="136" cy="5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40315" name="Oval 13"/>
              <p:cNvSpPr>
                <a:spLocks noChangeArrowheads="1"/>
              </p:cNvSpPr>
              <p:nvPr/>
            </p:nvSpPr>
            <p:spPr bwMode="auto">
              <a:xfrm>
                <a:off x="1565" y="2704"/>
                <a:ext cx="136" cy="5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ru-RU" altLang="ru-RU"/>
              </a:p>
            </p:txBody>
          </p:sp>
        </p:grpSp>
        <p:sp>
          <p:nvSpPr>
            <p:cNvPr id="140301" name="Arc 14"/>
            <p:cNvSpPr>
              <a:spLocks/>
            </p:cNvSpPr>
            <p:nvPr/>
          </p:nvSpPr>
          <p:spPr bwMode="auto">
            <a:xfrm>
              <a:off x="5317537" y="4431903"/>
              <a:ext cx="1511300" cy="18002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0302" name="Arc 15"/>
            <p:cNvSpPr>
              <a:spLocks/>
            </p:cNvSpPr>
            <p:nvPr/>
          </p:nvSpPr>
          <p:spPr bwMode="auto">
            <a:xfrm>
              <a:off x="5388974" y="4071541"/>
              <a:ext cx="1871663" cy="21605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0303" name="AutoShape 16"/>
            <p:cNvSpPr>
              <a:spLocks noChangeArrowheads="1"/>
            </p:cNvSpPr>
            <p:nvPr/>
          </p:nvSpPr>
          <p:spPr bwMode="auto">
            <a:xfrm>
              <a:off x="6900275" y="6016228"/>
              <a:ext cx="288925" cy="288925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40304" name="AutoShape 17"/>
            <p:cNvSpPr>
              <a:spLocks noChangeArrowheads="1"/>
            </p:cNvSpPr>
            <p:nvPr/>
          </p:nvSpPr>
          <p:spPr bwMode="auto">
            <a:xfrm rot="17069386">
              <a:off x="5423899" y="4114403"/>
              <a:ext cx="214313" cy="28733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40305" name="AutoShape 18"/>
            <p:cNvSpPr>
              <a:spLocks noChangeArrowheads="1"/>
            </p:cNvSpPr>
            <p:nvPr/>
          </p:nvSpPr>
          <p:spPr bwMode="auto">
            <a:xfrm rot="18492552">
              <a:off x="6301787" y="4606528"/>
              <a:ext cx="303213" cy="241300"/>
            </a:xfrm>
            <a:prstGeom prst="rightArrow">
              <a:avLst>
                <a:gd name="adj1" fmla="val 50000"/>
                <a:gd name="adj2" fmla="val 3141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40306" name="AutoShape 19"/>
            <p:cNvSpPr>
              <a:spLocks noChangeArrowheads="1"/>
            </p:cNvSpPr>
            <p:nvPr/>
          </p:nvSpPr>
          <p:spPr bwMode="auto">
            <a:xfrm rot="19922266">
              <a:off x="6624050" y="5065316"/>
              <a:ext cx="339725" cy="301625"/>
            </a:xfrm>
            <a:prstGeom prst="rightArrow">
              <a:avLst>
                <a:gd name="adj1" fmla="val 50000"/>
                <a:gd name="adj2" fmla="val 2815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40307" name="Text Box 20"/>
            <p:cNvSpPr txBox="1">
              <a:spLocks noChangeArrowheads="1"/>
            </p:cNvSpPr>
            <p:nvPr/>
          </p:nvSpPr>
          <p:spPr bwMode="auto">
            <a:xfrm rot="3271201">
              <a:off x="6719231" y="3310527"/>
              <a:ext cx="14065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ru-RU" dirty="0"/>
                <a:t>туманность</a:t>
              </a:r>
            </a:p>
          </p:txBody>
        </p:sp>
        <p:sp>
          <p:nvSpPr>
            <p:cNvPr id="140297" name="Freeform 22"/>
            <p:cNvSpPr>
              <a:spLocks/>
            </p:cNvSpPr>
            <p:nvPr/>
          </p:nvSpPr>
          <p:spPr bwMode="auto">
            <a:xfrm>
              <a:off x="4736511" y="3179366"/>
              <a:ext cx="3200400" cy="3325812"/>
            </a:xfrm>
            <a:custGeom>
              <a:avLst/>
              <a:gdLst>
                <a:gd name="T0" fmla="*/ 0 w 2016"/>
                <a:gd name="T1" fmla="*/ 131 h 2095"/>
                <a:gd name="T2" fmla="*/ 105 w 2016"/>
                <a:gd name="T3" fmla="*/ 53 h 2095"/>
                <a:gd name="T4" fmla="*/ 314 w 2016"/>
                <a:gd name="T5" fmla="*/ 66 h 2095"/>
                <a:gd name="T6" fmla="*/ 353 w 2016"/>
                <a:gd name="T7" fmla="*/ 79 h 2095"/>
                <a:gd name="T8" fmla="*/ 812 w 2016"/>
                <a:gd name="T9" fmla="*/ 0 h 2095"/>
                <a:gd name="T10" fmla="*/ 929 w 2016"/>
                <a:gd name="T11" fmla="*/ 40 h 2095"/>
                <a:gd name="T12" fmla="*/ 982 w 2016"/>
                <a:gd name="T13" fmla="*/ 105 h 2095"/>
                <a:gd name="T14" fmla="*/ 1100 w 2016"/>
                <a:gd name="T15" fmla="*/ 170 h 2095"/>
                <a:gd name="T16" fmla="*/ 1361 w 2016"/>
                <a:gd name="T17" fmla="*/ 210 h 2095"/>
                <a:gd name="T18" fmla="*/ 1388 w 2016"/>
                <a:gd name="T19" fmla="*/ 249 h 2095"/>
                <a:gd name="T20" fmla="*/ 1401 w 2016"/>
                <a:gd name="T21" fmla="*/ 328 h 2095"/>
                <a:gd name="T22" fmla="*/ 1532 w 2016"/>
                <a:gd name="T23" fmla="*/ 393 h 2095"/>
                <a:gd name="T24" fmla="*/ 1636 w 2016"/>
                <a:gd name="T25" fmla="*/ 563 h 2095"/>
                <a:gd name="T26" fmla="*/ 1649 w 2016"/>
                <a:gd name="T27" fmla="*/ 616 h 2095"/>
                <a:gd name="T28" fmla="*/ 1689 w 2016"/>
                <a:gd name="T29" fmla="*/ 642 h 2095"/>
                <a:gd name="T30" fmla="*/ 1728 w 2016"/>
                <a:gd name="T31" fmla="*/ 681 h 2095"/>
                <a:gd name="T32" fmla="*/ 1767 w 2016"/>
                <a:gd name="T33" fmla="*/ 694 h 2095"/>
                <a:gd name="T34" fmla="*/ 1846 w 2016"/>
                <a:gd name="T35" fmla="*/ 746 h 2095"/>
                <a:gd name="T36" fmla="*/ 1872 w 2016"/>
                <a:gd name="T37" fmla="*/ 930 h 2095"/>
                <a:gd name="T38" fmla="*/ 1885 w 2016"/>
                <a:gd name="T39" fmla="*/ 1061 h 2095"/>
                <a:gd name="T40" fmla="*/ 1937 w 2016"/>
                <a:gd name="T41" fmla="*/ 1231 h 2095"/>
                <a:gd name="T42" fmla="*/ 1964 w 2016"/>
                <a:gd name="T43" fmla="*/ 1349 h 2095"/>
                <a:gd name="T44" fmla="*/ 2016 w 2016"/>
                <a:gd name="T45" fmla="*/ 1427 h 2095"/>
                <a:gd name="T46" fmla="*/ 1885 w 2016"/>
                <a:gd name="T47" fmla="*/ 1519 h 2095"/>
                <a:gd name="T48" fmla="*/ 1898 w 2016"/>
                <a:gd name="T49" fmla="*/ 1637 h 2095"/>
                <a:gd name="T50" fmla="*/ 1754 w 2016"/>
                <a:gd name="T51" fmla="*/ 1754 h 2095"/>
                <a:gd name="T52" fmla="*/ 1715 w 2016"/>
                <a:gd name="T53" fmla="*/ 2003 h 2095"/>
                <a:gd name="T54" fmla="*/ 1676 w 2016"/>
                <a:gd name="T55" fmla="*/ 2095 h 209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016" h="2095">
                  <a:moveTo>
                    <a:pt x="0" y="131"/>
                  </a:moveTo>
                  <a:cubicBezTo>
                    <a:pt x="55" y="113"/>
                    <a:pt x="56" y="85"/>
                    <a:pt x="105" y="53"/>
                  </a:cubicBezTo>
                  <a:cubicBezTo>
                    <a:pt x="175" y="57"/>
                    <a:pt x="245" y="59"/>
                    <a:pt x="314" y="66"/>
                  </a:cubicBezTo>
                  <a:cubicBezTo>
                    <a:pt x="328" y="67"/>
                    <a:pt x="339" y="79"/>
                    <a:pt x="353" y="79"/>
                  </a:cubicBezTo>
                  <a:cubicBezTo>
                    <a:pt x="507" y="79"/>
                    <a:pt x="660" y="19"/>
                    <a:pt x="812" y="0"/>
                  </a:cubicBezTo>
                  <a:cubicBezTo>
                    <a:pt x="844" y="5"/>
                    <a:pt x="905" y="4"/>
                    <a:pt x="929" y="40"/>
                  </a:cubicBezTo>
                  <a:cubicBezTo>
                    <a:pt x="979" y="117"/>
                    <a:pt x="898" y="78"/>
                    <a:pt x="982" y="105"/>
                  </a:cubicBezTo>
                  <a:cubicBezTo>
                    <a:pt x="1018" y="129"/>
                    <a:pt x="1054" y="163"/>
                    <a:pt x="1100" y="170"/>
                  </a:cubicBezTo>
                  <a:cubicBezTo>
                    <a:pt x="1190" y="183"/>
                    <a:pt x="1275" y="181"/>
                    <a:pt x="1361" y="210"/>
                  </a:cubicBezTo>
                  <a:cubicBezTo>
                    <a:pt x="1370" y="223"/>
                    <a:pt x="1383" y="234"/>
                    <a:pt x="1388" y="249"/>
                  </a:cubicBezTo>
                  <a:cubicBezTo>
                    <a:pt x="1397" y="274"/>
                    <a:pt x="1386" y="306"/>
                    <a:pt x="1401" y="328"/>
                  </a:cubicBezTo>
                  <a:cubicBezTo>
                    <a:pt x="1434" y="375"/>
                    <a:pt x="1484" y="381"/>
                    <a:pt x="1532" y="393"/>
                  </a:cubicBezTo>
                  <a:cubicBezTo>
                    <a:pt x="1577" y="460"/>
                    <a:pt x="1563" y="514"/>
                    <a:pt x="1636" y="563"/>
                  </a:cubicBezTo>
                  <a:cubicBezTo>
                    <a:pt x="1640" y="581"/>
                    <a:pt x="1639" y="601"/>
                    <a:pt x="1649" y="616"/>
                  </a:cubicBezTo>
                  <a:cubicBezTo>
                    <a:pt x="1658" y="629"/>
                    <a:pt x="1677" y="632"/>
                    <a:pt x="1689" y="642"/>
                  </a:cubicBezTo>
                  <a:cubicBezTo>
                    <a:pt x="1703" y="654"/>
                    <a:pt x="1713" y="671"/>
                    <a:pt x="1728" y="681"/>
                  </a:cubicBezTo>
                  <a:cubicBezTo>
                    <a:pt x="1739" y="689"/>
                    <a:pt x="1755" y="687"/>
                    <a:pt x="1767" y="694"/>
                  </a:cubicBezTo>
                  <a:cubicBezTo>
                    <a:pt x="1795" y="709"/>
                    <a:pt x="1846" y="746"/>
                    <a:pt x="1846" y="746"/>
                  </a:cubicBezTo>
                  <a:cubicBezTo>
                    <a:pt x="1894" y="820"/>
                    <a:pt x="1884" y="831"/>
                    <a:pt x="1872" y="930"/>
                  </a:cubicBezTo>
                  <a:cubicBezTo>
                    <a:pt x="1876" y="974"/>
                    <a:pt x="1876" y="1018"/>
                    <a:pt x="1885" y="1061"/>
                  </a:cubicBezTo>
                  <a:cubicBezTo>
                    <a:pt x="1897" y="1119"/>
                    <a:pt x="1923" y="1173"/>
                    <a:pt x="1937" y="1231"/>
                  </a:cubicBezTo>
                  <a:cubicBezTo>
                    <a:pt x="1915" y="1296"/>
                    <a:pt x="1927" y="1299"/>
                    <a:pt x="1964" y="1349"/>
                  </a:cubicBezTo>
                  <a:cubicBezTo>
                    <a:pt x="1983" y="1374"/>
                    <a:pt x="2016" y="1427"/>
                    <a:pt x="2016" y="1427"/>
                  </a:cubicBezTo>
                  <a:cubicBezTo>
                    <a:pt x="1953" y="1443"/>
                    <a:pt x="1921" y="1465"/>
                    <a:pt x="1885" y="1519"/>
                  </a:cubicBezTo>
                  <a:cubicBezTo>
                    <a:pt x="1889" y="1558"/>
                    <a:pt x="1900" y="1597"/>
                    <a:pt x="1898" y="1637"/>
                  </a:cubicBezTo>
                  <a:cubicBezTo>
                    <a:pt x="1890" y="1776"/>
                    <a:pt x="1877" y="1740"/>
                    <a:pt x="1754" y="1754"/>
                  </a:cubicBezTo>
                  <a:cubicBezTo>
                    <a:pt x="1772" y="1845"/>
                    <a:pt x="1807" y="1942"/>
                    <a:pt x="1715" y="2003"/>
                  </a:cubicBezTo>
                  <a:cubicBezTo>
                    <a:pt x="1687" y="2088"/>
                    <a:pt x="1709" y="2062"/>
                    <a:pt x="1676" y="209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0298" name="Freeform 23"/>
            <p:cNvSpPr>
              <a:spLocks/>
            </p:cNvSpPr>
            <p:nvPr/>
          </p:nvSpPr>
          <p:spPr bwMode="auto">
            <a:xfrm>
              <a:off x="4736511" y="3049191"/>
              <a:ext cx="3349625" cy="3455987"/>
            </a:xfrm>
            <a:custGeom>
              <a:avLst/>
              <a:gdLst>
                <a:gd name="T0" fmla="*/ 0 w 1928"/>
                <a:gd name="T1" fmla="*/ 2147483646 h 1724"/>
                <a:gd name="T2" fmla="*/ 3055578 w 1928"/>
                <a:gd name="T3" fmla="*/ 2147483646 h 1724"/>
                <a:gd name="T4" fmla="*/ 4957975 w 1928"/>
                <a:gd name="T5" fmla="*/ 2147483646 h 1724"/>
                <a:gd name="T6" fmla="*/ 5337122 w 1928"/>
                <a:gd name="T7" fmla="*/ 2147483646 h 1724"/>
                <a:gd name="T8" fmla="*/ 4577020 w 1928"/>
                <a:gd name="T9" fmla="*/ 2147483646 h 17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8" h="1724">
                  <a:moveTo>
                    <a:pt x="0" y="91"/>
                  </a:moveTo>
                  <a:cubicBezTo>
                    <a:pt x="397" y="45"/>
                    <a:pt x="794" y="0"/>
                    <a:pt x="1089" y="91"/>
                  </a:cubicBezTo>
                  <a:cubicBezTo>
                    <a:pt x="1384" y="182"/>
                    <a:pt x="1633" y="446"/>
                    <a:pt x="1769" y="635"/>
                  </a:cubicBezTo>
                  <a:cubicBezTo>
                    <a:pt x="1905" y="824"/>
                    <a:pt x="1928" y="1044"/>
                    <a:pt x="1905" y="1225"/>
                  </a:cubicBezTo>
                  <a:cubicBezTo>
                    <a:pt x="1882" y="1406"/>
                    <a:pt x="1671" y="1649"/>
                    <a:pt x="1633" y="172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0299" name="Freeform 24"/>
            <p:cNvSpPr>
              <a:spLocks/>
            </p:cNvSpPr>
            <p:nvPr/>
          </p:nvSpPr>
          <p:spPr bwMode="auto">
            <a:xfrm>
              <a:off x="4584111" y="3304778"/>
              <a:ext cx="3021013" cy="3200400"/>
            </a:xfrm>
            <a:custGeom>
              <a:avLst/>
              <a:gdLst>
                <a:gd name="T0" fmla="*/ 0 w 1928"/>
                <a:gd name="T1" fmla="*/ 87018937 h 1724"/>
                <a:gd name="T2" fmla="*/ 344 w 1928"/>
                <a:gd name="T3" fmla="*/ 87018937 h 1724"/>
                <a:gd name="T4" fmla="*/ 561 w 1928"/>
                <a:gd name="T5" fmla="*/ 606317328 h 1724"/>
                <a:gd name="T6" fmla="*/ 604 w 1928"/>
                <a:gd name="T7" fmla="*/ 1170178773 h 1724"/>
                <a:gd name="T8" fmla="*/ 519 w 1928"/>
                <a:gd name="T9" fmla="*/ 1645686726 h 17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8" h="1724">
                  <a:moveTo>
                    <a:pt x="0" y="91"/>
                  </a:moveTo>
                  <a:cubicBezTo>
                    <a:pt x="397" y="45"/>
                    <a:pt x="794" y="0"/>
                    <a:pt x="1089" y="91"/>
                  </a:cubicBezTo>
                  <a:cubicBezTo>
                    <a:pt x="1384" y="182"/>
                    <a:pt x="1633" y="446"/>
                    <a:pt x="1769" y="635"/>
                  </a:cubicBezTo>
                  <a:cubicBezTo>
                    <a:pt x="1905" y="824"/>
                    <a:pt x="1928" y="1044"/>
                    <a:pt x="1905" y="1225"/>
                  </a:cubicBezTo>
                  <a:cubicBezTo>
                    <a:pt x="1882" y="1406"/>
                    <a:pt x="1671" y="1649"/>
                    <a:pt x="1633" y="172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40293" name="Picture 25" descr="f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339" y="523221"/>
            <a:ext cx="3068927" cy="208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4" name="Text Box 27"/>
          <p:cNvSpPr txBox="1">
            <a:spLocks noChangeArrowheads="1"/>
          </p:cNvSpPr>
          <p:nvPr/>
        </p:nvSpPr>
        <p:spPr bwMode="auto">
          <a:xfrm>
            <a:off x="4490295" y="252873"/>
            <a:ext cx="4649788" cy="258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+mn-lt"/>
              </a:rPr>
              <a:t>Сразу же после публикации </a:t>
            </a:r>
            <a:br>
              <a:rPr lang="en-US" altLang="ru-RU" dirty="0">
                <a:latin typeface="+mn-lt"/>
              </a:rPr>
            </a:br>
            <a:r>
              <a:rPr lang="en-US" altLang="ru-RU" dirty="0">
                <a:latin typeface="+mn-lt"/>
              </a:rPr>
              <a:t>Lorimer et al. (2007) </a:t>
            </a:r>
            <a:r>
              <a:rPr lang="ru-RU" altLang="ru-RU" dirty="0">
                <a:latin typeface="+mn-lt"/>
              </a:rPr>
              <a:t>мы предложили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модель </a:t>
            </a:r>
            <a:r>
              <a:rPr lang="ru-RU" altLang="ru-RU" b="1" dirty="0">
                <a:latin typeface="+mn-lt"/>
              </a:rPr>
              <a:t>(</a:t>
            </a:r>
            <a:r>
              <a:rPr lang="ru-RU" altLang="ru-RU" dirty="0">
                <a:latin typeface="+mn-lt"/>
              </a:rPr>
              <a:t>0710.2006, 1307.4924</a:t>
            </a:r>
            <a:r>
              <a:rPr lang="ru-RU" altLang="ru-RU" b="1" dirty="0">
                <a:latin typeface="+mn-lt"/>
              </a:rPr>
              <a:t>),</a:t>
            </a:r>
            <a:r>
              <a:rPr lang="ru-RU" altLang="ru-RU" dirty="0">
                <a:latin typeface="+mn-lt"/>
              </a:rPr>
              <a:t> 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в которой вспышки связаны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с </a:t>
            </a:r>
            <a:r>
              <a:rPr lang="ru-RU" altLang="ru-RU" dirty="0" err="1">
                <a:latin typeface="+mn-lt"/>
              </a:rPr>
              <a:t>гипервсплесками</a:t>
            </a:r>
            <a:r>
              <a:rPr lang="ru-RU" altLang="ru-RU" dirty="0">
                <a:latin typeface="+mn-lt"/>
              </a:rPr>
              <a:t> </a:t>
            </a:r>
            <a:r>
              <a:rPr lang="ru-RU" altLang="ru-RU" dirty="0" err="1">
                <a:latin typeface="+mn-lt"/>
              </a:rPr>
              <a:t>магнитаров</a:t>
            </a:r>
            <a:r>
              <a:rPr lang="ru-RU" altLang="ru-RU" dirty="0">
                <a:latin typeface="+mn-lt"/>
              </a:rPr>
              <a:t>.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Темп, временные характеристики и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отсутствие всплеска в других диапазонах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находят прекрасное объяснение.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Энергетика также соответствует.</a:t>
            </a:r>
          </a:p>
        </p:txBody>
      </p:sp>
      <p:sp>
        <p:nvSpPr>
          <p:cNvPr id="140295" name="Text Box 28"/>
          <p:cNvSpPr txBox="1">
            <a:spLocks noChangeArrowheads="1"/>
          </p:cNvSpPr>
          <p:nvPr/>
        </p:nvSpPr>
        <p:spPr bwMode="auto">
          <a:xfrm>
            <a:off x="8080458" y="2611834"/>
            <a:ext cx="4026808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+mn-lt"/>
              </a:rPr>
              <a:t>Юрий Любарский в 2014 году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построил теоретическую модель,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которая позволяет объяснить</a:t>
            </a:r>
            <a:br>
              <a:rPr lang="ru-RU" altLang="ru-RU" dirty="0">
                <a:latin typeface="+mn-lt"/>
              </a:rPr>
            </a:br>
            <a:r>
              <a:rPr lang="ru-RU" altLang="ru-RU" dirty="0" err="1">
                <a:latin typeface="+mn-lt"/>
              </a:rPr>
              <a:t>радиовсплески</a:t>
            </a:r>
            <a:r>
              <a:rPr lang="ru-RU" altLang="ru-RU" dirty="0">
                <a:latin typeface="+mn-lt"/>
              </a:rPr>
              <a:t> в рамках </a:t>
            </a:r>
            <a:br>
              <a:rPr lang="ru-RU" altLang="ru-RU" dirty="0">
                <a:latin typeface="+mn-lt"/>
              </a:rPr>
            </a:br>
            <a:r>
              <a:rPr lang="ru-RU" altLang="ru-RU" dirty="0" err="1">
                <a:latin typeface="+mn-lt"/>
              </a:rPr>
              <a:t>магнитарной</a:t>
            </a:r>
            <a:r>
              <a:rPr lang="ru-RU" altLang="ru-RU" dirty="0">
                <a:latin typeface="+mn-lt"/>
              </a:rPr>
              <a:t> модели.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Пока модель не опровергнута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наблюдениями.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Для подтверждения необходимо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обнаружить </a:t>
            </a:r>
            <a:r>
              <a:rPr lang="ru-RU" altLang="ru-RU" dirty="0" err="1">
                <a:latin typeface="+mn-lt"/>
              </a:rPr>
              <a:t>магнитарную</a:t>
            </a:r>
            <a:r>
              <a:rPr lang="ru-RU" altLang="ru-RU" dirty="0">
                <a:latin typeface="+mn-lt"/>
              </a:rPr>
              <a:t> вспышку.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Или, что следует из расчетов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Любарского, излучение на очень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высоких энергиях.</a:t>
            </a:r>
            <a:br>
              <a:rPr lang="en-US" altLang="ru-RU" dirty="0">
                <a:latin typeface="+mn-lt"/>
              </a:rPr>
            </a:br>
            <a:endParaRPr lang="ru-RU" alt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20225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E095A0-1448-4760-832F-D1ABBCFB7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Вспышка галактического магнитара.</a:t>
            </a:r>
            <a:br>
              <a:rPr lang="ru-RU" dirty="0"/>
            </a:br>
            <a:r>
              <a:rPr lang="ru-RU" dirty="0"/>
              <a:t>Данные </a:t>
            </a:r>
            <a:r>
              <a:rPr lang="en-US" dirty="0"/>
              <a:t>CHIME </a:t>
            </a:r>
            <a:endParaRPr lang="ru-RU" dirty="0"/>
          </a:p>
        </p:txBody>
      </p:sp>
      <p:sp>
        <p:nvSpPr>
          <p:cNvPr id="111619" name="Прямоугольник 2">
            <a:extLst>
              <a:ext uri="{FF2B5EF4-FFF2-40B4-BE49-F238E27FC236}">
                <a16:creationId xmlns:a16="http://schemas.microsoft.com/office/drawing/2014/main" id="{5341CC5C-FDE1-4E99-8235-C017E100F6C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172529" y="3430279"/>
            <a:ext cx="1377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dirty="0">
                <a:latin typeface="+mn-lt"/>
              </a:rPr>
              <a:t>2005.10324</a:t>
            </a:r>
          </a:p>
        </p:txBody>
      </p:sp>
      <p:pic>
        <p:nvPicPr>
          <p:cNvPr id="111620" name="Рисунок 3">
            <a:extLst>
              <a:ext uri="{FF2B5EF4-FFF2-40B4-BE49-F238E27FC236}">
                <a16:creationId xmlns:a16="http://schemas.microsoft.com/office/drawing/2014/main" id="{5EEF28C9-A64D-45C4-9E0A-FE08408AF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710" y="408992"/>
            <a:ext cx="3417444" cy="367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Рисунок 4">
            <a:extLst>
              <a:ext uri="{FF2B5EF4-FFF2-40B4-BE49-F238E27FC236}">
                <a16:creationId xmlns:a16="http://schemas.microsoft.com/office/drawing/2014/main" id="{F92F6F38-79D9-4270-AA41-720320303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153" y="2760651"/>
            <a:ext cx="3723359" cy="276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695DFC-8F2C-43AF-8F33-D4005A57E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354" y="314810"/>
            <a:ext cx="3074980" cy="20494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25926E-1A33-439A-809B-4E7E70C10605}"/>
              </a:ext>
            </a:extLst>
          </p:cNvPr>
          <p:cNvSpPr txBox="1"/>
          <p:nvPr/>
        </p:nvSpPr>
        <p:spPr>
          <a:xfrm>
            <a:off x="2839562" y="5057186"/>
            <a:ext cx="54076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28 апреля 2020 г. впервые удалось одновременно</a:t>
            </a:r>
            <a:br>
              <a:rPr lang="ru-RU" dirty="0"/>
            </a:br>
            <a:r>
              <a:rPr lang="ru-RU" dirty="0"/>
              <a:t>зарегистрировать короткую </a:t>
            </a:r>
            <a:r>
              <a:rPr lang="ru-RU" dirty="0" err="1"/>
              <a:t>радиовспышку</a:t>
            </a:r>
            <a:br>
              <a:rPr lang="ru-RU" dirty="0"/>
            </a:br>
            <a:r>
              <a:rPr lang="ru-RU" dirty="0"/>
              <a:t>галактического магнитара </a:t>
            </a:r>
            <a:r>
              <a:rPr lang="en-US" dirty="0"/>
              <a:t>SGR 1935+2154</a:t>
            </a:r>
            <a:br>
              <a:rPr lang="ru-RU" dirty="0"/>
            </a:br>
            <a:r>
              <a:rPr lang="ru-RU" dirty="0"/>
              <a:t>и вспышку в жестком диапазоне.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E1494D-5F00-4D21-915A-C63725873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HR 8799</a:t>
            </a:r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B9EEA26-D303-4A7B-AB42-FB989D097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880" y="195943"/>
            <a:ext cx="6037263" cy="603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8174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89F86A-752D-491B-9598-3208D1DE5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Данные </a:t>
            </a:r>
            <a:r>
              <a:rPr lang="en-US" dirty="0"/>
              <a:t>STARE2</a:t>
            </a:r>
            <a:endParaRPr lang="ru-RU" dirty="0"/>
          </a:p>
        </p:txBody>
      </p:sp>
      <p:sp>
        <p:nvSpPr>
          <p:cNvPr id="112643" name="Прямоугольник 2">
            <a:extLst>
              <a:ext uri="{FF2B5EF4-FFF2-40B4-BE49-F238E27FC236}">
                <a16:creationId xmlns:a16="http://schemas.microsoft.com/office/drawing/2014/main" id="{E457E5F4-A28B-4E90-A171-255D8E965E2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017841" y="1122113"/>
            <a:ext cx="1377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dirty="0">
                <a:latin typeface="+mn-lt"/>
              </a:rPr>
              <a:t>2005.10828</a:t>
            </a:r>
          </a:p>
        </p:txBody>
      </p:sp>
      <p:pic>
        <p:nvPicPr>
          <p:cNvPr id="112644" name="Рисунок 3">
            <a:extLst>
              <a:ext uri="{FF2B5EF4-FFF2-40B4-BE49-F238E27FC236}">
                <a16:creationId xmlns:a16="http://schemas.microsoft.com/office/drawing/2014/main" id="{0A3CD84D-29F2-4D27-B009-CC39AED5F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314" y="1995429"/>
            <a:ext cx="3714217" cy="435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Рисунок 8">
            <a:extLst>
              <a:ext uri="{FF2B5EF4-FFF2-40B4-BE49-F238E27FC236}">
                <a16:creationId xmlns:a16="http://schemas.microsoft.com/office/drawing/2014/main" id="{0393316A-6895-4A1F-B121-ED138837C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8898"/>
            <a:ext cx="34258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Рисунок 6">
            <a:extLst>
              <a:ext uri="{FF2B5EF4-FFF2-40B4-BE49-F238E27FC236}">
                <a16:creationId xmlns:a16="http://schemas.microsoft.com/office/drawing/2014/main" id="{D8803A65-681F-49BF-B0F9-B8411600A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06" y="1236090"/>
            <a:ext cx="1847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F49356-86BC-4EA3-9379-5619889923BC}"/>
              </a:ext>
            </a:extLst>
          </p:cNvPr>
          <p:cNvSpPr txBox="1"/>
          <p:nvPr/>
        </p:nvSpPr>
        <p:spPr>
          <a:xfrm>
            <a:off x="4539958" y="4226803"/>
            <a:ext cx="2137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Очень яркий</a:t>
            </a:r>
            <a:br>
              <a:rPr lang="ru-RU" dirty="0"/>
            </a:br>
            <a:r>
              <a:rPr lang="ru-RU" dirty="0"/>
              <a:t>короткий всплеск</a:t>
            </a:r>
            <a:br>
              <a:rPr lang="ru-RU" dirty="0"/>
            </a:br>
            <a:r>
              <a:rPr lang="ru-RU" dirty="0"/>
              <a:t>в радиодиапазоне.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C2999-2AC1-4E49-999E-8B33FBAC6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Данные прибора </a:t>
            </a:r>
            <a:r>
              <a:rPr lang="en-US" dirty="0" err="1"/>
              <a:t>Konus</a:t>
            </a:r>
            <a:r>
              <a:rPr lang="en-US" dirty="0"/>
              <a:t>-Wind</a:t>
            </a:r>
            <a:endParaRPr lang="ru-RU" dirty="0"/>
          </a:p>
        </p:txBody>
      </p:sp>
      <p:pic>
        <p:nvPicPr>
          <p:cNvPr id="113667" name="Рисунок 2">
            <a:extLst>
              <a:ext uri="{FF2B5EF4-FFF2-40B4-BE49-F238E27FC236}">
                <a16:creationId xmlns:a16="http://schemas.microsoft.com/office/drawing/2014/main" id="{F9FA15F1-96A1-4C0E-BCBF-09AB1010A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36" y="350254"/>
            <a:ext cx="5761031" cy="5752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Прямоугольник 3">
            <a:extLst>
              <a:ext uri="{FF2B5EF4-FFF2-40B4-BE49-F238E27FC236}">
                <a16:creationId xmlns:a16="http://schemas.microsoft.com/office/drawing/2014/main" id="{135E0260-B720-4B20-A4FE-72FB3848166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0072111" y="3892550"/>
            <a:ext cx="1295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dirty="0"/>
              <a:t>2005.11178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571F8-E20B-495F-ACE5-0E909FD96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Данные прибора </a:t>
            </a:r>
            <a:r>
              <a:rPr lang="en-US" dirty="0" err="1"/>
              <a:t>Konus</a:t>
            </a:r>
            <a:r>
              <a:rPr lang="en-US" dirty="0"/>
              <a:t>-Wind</a:t>
            </a:r>
            <a:endParaRPr lang="ru-RU" dirty="0"/>
          </a:p>
        </p:txBody>
      </p:sp>
      <p:sp>
        <p:nvSpPr>
          <p:cNvPr id="114691" name="Прямоугольник 3">
            <a:extLst>
              <a:ext uri="{FF2B5EF4-FFF2-40B4-BE49-F238E27FC236}">
                <a16:creationId xmlns:a16="http://schemas.microsoft.com/office/drawing/2014/main" id="{440F2AF0-F29B-42DE-A093-897D33C1FD5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393190" y="2384378"/>
            <a:ext cx="1377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dirty="0">
                <a:latin typeface="+mn-lt"/>
              </a:rPr>
              <a:t>2005.11178</a:t>
            </a:r>
          </a:p>
        </p:txBody>
      </p:sp>
      <p:pic>
        <p:nvPicPr>
          <p:cNvPr id="114692" name="Рисунок 5">
            <a:extLst>
              <a:ext uri="{FF2B5EF4-FFF2-40B4-BE49-F238E27FC236}">
                <a16:creationId xmlns:a16="http://schemas.microsoft.com/office/drawing/2014/main" id="{891C7A7E-E75C-4A28-B561-53FF8AF17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47" y="478465"/>
            <a:ext cx="7252374" cy="325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1FEC1F-1097-4659-ACE7-0DDBEF34A917}"/>
              </a:ext>
            </a:extLst>
          </p:cNvPr>
          <p:cNvSpPr txBox="1"/>
          <p:nvPr/>
        </p:nvSpPr>
        <p:spPr>
          <a:xfrm>
            <a:off x="5103628" y="4561368"/>
            <a:ext cx="6596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 своим параметрам вспышка сильно отличается от других</a:t>
            </a:r>
            <a:br>
              <a:rPr lang="ru-RU" dirty="0"/>
            </a:br>
            <a:r>
              <a:rPr lang="ru-RU" dirty="0"/>
              <a:t>всплесков этого магнитара. Что-то делает ее особенной,</a:t>
            </a:r>
            <a:br>
              <a:rPr lang="ru-RU" dirty="0"/>
            </a:br>
            <a:r>
              <a:rPr lang="ru-RU" dirty="0"/>
              <a:t>и это «что-то» связано с генерацией радиоизлучения.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3A0757-C51A-4669-9F15-8A9E0D160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Вращение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4704635-3483-4D12-8D54-8B334DDAFCE6}"/>
              </a:ext>
            </a:extLst>
          </p:cNvPr>
          <p:cNvSpPr/>
          <p:nvPr/>
        </p:nvSpPr>
        <p:spPr>
          <a:xfrm>
            <a:off x="5867400" y="1861457"/>
            <a:ext cx="3287486" cy="33419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FADD125E-ADCC-4743-9D59-A8729223D0F1}"/>
              </a:ext>
            </a:extLst>
          </p:cNvPr>
          <p:cNvSpPr/>
          <p:nvPr/>
        </p:nvSpPr>
        <p:spPr>
          <a:xfrm>
            <a:off x="5910943" y="3037114"/>
            <a:ext cx="3200400" cy="990600"/>
          </a:xfrm>
          <a:prstGeom prst="ellipse">
            <a:avLst/>
          </a:prstGeom>
          <a:noFill/>
          <a:ln w="19050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876FF1A4-A2F6-47FA-ABF7-5BDC91A1FBEF}"/>
              </a:ext>
            </a:extLst>
          </p:cNvPr>
          <p:cNvSpPr/>
          <p:nvPr/>
        </p:nvSpPr>
        <p:spPr>
          <a:xfrm>
            <a:off x="6286500" y="2163536"/>
            <a:ext cx="2449286" cy="571500"/>
          </a:xfrm>
          <a:prstGeom prst="ellipse">
            <a:avLst/>
          </a:prstGeom>
          <a:noFill/>
          <a:ln w="19050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5CFDCB25-8B6C-4C54-89B3-560D3EF0BD27}"/>
              </a:ext>
            </a:extLst>
          </p:cNvPr>
          <p:cNvCxnSpPr/>
          <p:nvPr/>
        </p:nvCxnSpPr>
        <p:spPr>
          <a:xfrm flipV="1">
            <a:off x="7511143" y="1197429"/>
            <a:ext cx="0" cy="441960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Куб 8">
            <a:extLst>
              <a:ext uri="{FF2B5EF4-FFF2-40B4-BE49-F238E27FC236}">
                <a16:creationId xmlns:a16="http://schemas.microsoft.com/office/drawing/2014/main" id="{3C849626-BEEA-4DF0-80D9-E717BE655121}"/>
              </a:ext>
            </a:extLst>
          </p:cNvPr>
          <p:cNvSpPr/>
          <p:nvPr/>
        </p:nvSpPr>
        <p:spPr>
          <a:xfrm>
            <a:off x="8024053" y="2533488"/>
            <a:ext cx="308962" cy="272251"/>
          </a:xfrm>
          <a:prstGeom prst="cub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5458548-5479-4496-8C95-77A4FF9D1429}"/>
              </a:ext>
            </a:extLst>
          </p:cNvPr>
          <p:cNvCxnSpPr>
            <a:cxnSpLocks/>
            <a:endCxn id="9" idx="4"/>
          </p:cNvCxnSpPr>
          <p:nvPr/>
        </p:nvCxnSpPr>
        <p:spPr>
          <a:xfrm>
            <a:off x="7511143" y="2449286"/>
            <a:ext cx="753809" cy="25435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DD3616C9-FA67-4F62-A410-B7B0DD122102}"/>
              </a:ext>
            </a:extLst>
          </p:cNvPr>
          <p:cNvCxnSpPr>
            <a:cxnSpLocks/>
          </p:cNvCxnSpPr>
          <p:nvPr/>
        </p:nvCxnSpPr>
        <p:spPr>
          <a:xfrm flipV="1">
            <a:off x="8267482" y="2411219"/>
            <a:ext cx="981213" cy="288371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трелка: изогнутая вправо 15">
            <a:extLst>
              <a:ext uri="{FF2B5EF4-FFF2-40B4-BE49-F238E27FC236}">
                <a16:creationId xmlns:a16="http://schemas.microsoft.com/office/drawing/2014/main" id="{F97BCB56-3C9A-4149-9239-6CBC82B7878D}"/>
              </a:ext>
            </a:extLst>
          </p:cNvPr>
          <p:cNvSpPr/>
          <p:nvPr/>
        </p:nvSpPr>
        <p:spPr>
          <a:xfrm rot="16200000">
            <a:off x="7390119" y="1208567"/>
            <a:ext cx="242048" cy="832357"/>
          </a:xfrm>
          <a:prstGeom prst="curv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BFCBE0-81EF-496E-87DC-B5953CDE073B}"/>
              </a:ext>
            </a:extLst>
          </p:cNvPr>
          <p:cNvSpPr txBox="1"/>
          <p:nvPr/>
        </p:nvSpPr>
        <p:spPr>
          <a:xfrm>
            <a:off x="9154190" y="210271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endParaRPr lang="ru-RU" dirty="0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EA9CF5E7-5A79-4FC0-9532-1BCBE894E39B}"/>
              </a:ext>
            </a:extLst>
          </p:cNvPr>
          <p:cNvCxnSpPr/>
          <p:nvPr/>
        </p:nvCxnSpPr>
        <p:spPr>
          <a:xfrm>
            <a:off x="9209844" y="2163536"/>
            <a:ext cx="19839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5EEA6AA-670B-4346-A83F-6D001ABB4366}"/>
              </a:ext>
            </a:extLst>
          </p:cNvPr>
          <p:cNvSpPr txBox="1"/>
          <p:nvPr/>
        </p:nvSpPr>
        <p:spPr>
          <a:xfrm>
            <a:off x="9434156" y="352247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</a:t>
            </a:r>
            <a:r>
              <a:rPr lang="en-US" baseline="-25000" dirty="0" err="1"/>
              <a:t>kin</a:t>
            </a:r>
            <a:r>
              <a:rPr lang="en-US" dirty="0"/>
              <a:t>=mv</a:t>
            </a:r>
            <a:r>
              <a:rPr lang="en-US" baseline="30000" dirty="0"/>
              <a:t>2</a:t>
            </a:r>
            <a:r>
              <a:rPr lang="en-US" dirty="0"/>
              <a:t>/2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020962-C8C0-43D0-BA0E-A27A8270DC83}"/>
              </a:ext>
            </a:extLst>
          </p:cNvPr>
          <p:cNvSpPr txBox="1"/>
          <p:nvPr/>
        </p:nvSpPr>
        <p:spPr>
          <a:xfrm>
            <a:off x="9408237" y="2805739"/>
            <a:ext cx="24418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Интегрируем по всем</a:t>
            </a:r>
            <a:br>
              <a:rPr lang="ru-RU" dirty="0"/>
            </a:br>
            <a:r>
              <a:rPr lang="ru-RU" dirty="0"/>
              <a:t>элементам массы.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Получаем </a:t>
            </a:r>
            <a:br>
              <a:rPr lang="ru-RU" dirty="0"/>
            </a:br>
            <a:r>
              <a:rPr lang="ru-RU" dirty="0"/>
              <a:t>энергию вращения.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E7611C-0E08-44E2-B6F9-BA0F02112509}"/>
              </a:ext>
            </a:extLst>
          </p:cNvPr>
          <p:cNvSpPr txBox="1"/>
          <p:nvPr/>
        </p:nvSpPr>
        <p:spPr>
          <a:xfrm>
            <a:off x="9751550" y="794162"/>
            <a:ext cx="1063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ru-RU" dirty="0"/>
              <a:t>=2</a:t>
            </a:r>
            <a:r>
              <a:rPr lang="el-GR" dirty="0"/>
              <a:t>π</a:t>
            </a:r>
            <a:r>
              <a:rPr lang="en-US" dirty="0"/>
              <a:t>r/P</a:t>
            </a:r>
            <a:br>
              <a:rPr lang="en-US" dirty="0"/>
            </a:br>
            <a:r>
              <a:rPr lang="en-US" dirty="0"/>
              <a:t>P=2</a:t>
            </a:r>
            <a:r>
              <a:rPr lang="el-GR" dirty="0"/>
              <a:t>π</a:t>
            </a:r>
            <a:r>
              <a:rPr lang="en-US" dirty="0"/>
              <a:t>/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5C9A02-B956-464F-9DDD-DE46B2AAC4BB}"/>
              </a:ext>
            </a:extLst>
          </p:cNvPr>
          <p:cNvSpPr txBox="1"/>
          <p:nvPr/>
        </p:nvSpPr>
        <p:spPr>
          <a:xfrm>
            <a:off x="9434156" y="4464424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E~MR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en-US" dirty="0">
                <a:cs typeface="Arial" panose="020B0604020202020204" pitchFamily="34" charset="0"/>
              </a:rPr>
              <a:t>I~MR</a:t>
            </a:r>
            <a:r>
              <a:rPr lang="en-US" baseline="30000" dirty="0">
                <a:cs typeface="Arial" panose="020B0604020202020204" pitchFamily="34" charset="0"/>
              </a:rPr>
              <a:t>2</a:t>
            </a:r>
            <a:endParaRPr lang="ru-RU" baseline="30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87821-A042-496F-8126-659DC4EF90F9}"/>
              </a:ext>
            </a:extLst>
          </p:cNvPr>
          <p:cNvSpPr txBox="1"/>
          <p:nvPr/>
        </p:nvSpPr>
        <p:spPr>
          <a:xfrm>
            <a:off x="7702196" y="2193917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r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0250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6DA8F-7F6A-481D-9014-511E44A26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Радио пульсары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F7E8F7-D5D2-4FEB-B9D3-8B1CBF713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047" y="267446"/>
            <a:ext cx="4840942" cy="6454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D244E9-7A7C-4A35-A0C3-FCC394F2734C}"/>
              </a:ext>
            </a:extLst>
          </p:cNvPr>
          <p:cNvSpPr txBox="1"/>
          <p:nvPr/>
        </p:nvSpPr>
        <p:spPr>
          <a:xfrm>
            <a:off x="9730226" y="2264229"/>
            <a:ext cx="24072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Пульсары излучают</a:t>
            </a:r>
            <a:br>
              <a:rPr lang="ru-RU" dirty="0"/>
            </a:br>
            <a:r>
              <a:rPr lang="ru-RU" dirty="0"/>
              <a:t>энергию вращения.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По мере эволюции</a:t>
            </a:r>
            <a:br>
              <a:rPr lang="ru-RU" dirty="0"/>
            </a:br>
            <a:r>
              <a:rPr lang="ru-RU" dirty="0"/>
              <a:t>пульсары замедляют</a:t>
            </a:r>
            <a:br>
              <a:rPr lang="ru-RU" dirty="0"/>
            </a:br>
            <a:r>
              <a:rPr lang="ru-RU" dirty="0"/>
              <a:t>свое вращение.</a:t>
            </a:r>
          </a:p>
        </p:txBody>
      </p:sp>
    </p:spTree>
    <p:extLst>
      <p:ext uri="{BB962C8B-B14F-4D97-AF65-F5344CB8AC3E}">
        <p14:creationId xmlns:p14="http://schemas.microsoft.com/office/powerpoint/2010/main" val="30095124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077DBD-7145-4130-8599-5FD59D9F2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Диаграмма период – производная периода</a:t>
            </a:r>
          </a:p>
        </p:txBody>
      </p:sp>
      <p:pic>
        <p:nvPicPr>
          <p:cNvPr id="4" name="Рисунок 7">
            <a:extLst>
              <a:ext uri="{FF2B5EF4-FFF2-40B4-BE49-F238E27FC236}">
                <a16:creationId xmlns:a16="http://schemas.microsoft.com/office/drawing/2014/main" id="{C1D07393-2FBC-4A67-B424-5247606D4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114" y="487270"/>
            <a:ext cx="6983769" cy="504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9350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BEBE0F-57D0-40A7-B7AB-4A1BED434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Магнитные поля и диаграмма</a:t>
            </a:r>
            <a:br>
              <a:rPr lang="en-US" dirty="0"/>
            </a:br>
            <a:r>
              <a:rPr lang="en-US" dirty="0"/>
              <a:t>P-</a:t>
            </a:r>
            <a:r>
              <a:rPr lang="en-US" dirty="0" err="1"/>
              <a:t>Pdot</a:t>
            </a:r>
            <a:endParaRPr lang="ru-RU" dirty="0"/>
          </a:p>
        </p:txBody>
      </p:sp>
      <p:pic>
        <p:nvPicPr>
          <p:cNvPr id="4" name="Рисунок 8">
            <a:extLst>
              <a:ext uri="{FF2B5EF4-FFF2-40B4-BE49-F238E27FC236}">
                <a16:creationId xmlns:a16="http://schemas.microsoft.com/office/drawing/2014/main" id="{271AEC33-F82E-478D-902A-A5F5D396D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292887"/>
            <a:ext cx="5909133" cy="608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26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7759B7-9E81-4253-B3C5-55B8D8E62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Эволюция на диаграмме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P-</a:t>
            </a:r>
            <a:r>
              <a:rPr lang="en-US" dirty="0" err="1"/>
              <a:t>Pdot</a:t>
            </a:r>
            <a:endParaRPr lang="ru-RU" dirty="0"/>
          </a:p>
        </p:txBody>
      </p:sp>
      <p:pic>
        <p:nvPicPr>
          <p:cNvPr id="3" name="Picture 4" descr="popov_pons_7">
            <a:extLst>
              <a:ext uri="{FF2B5EF4-FFF2-40B4-BE49-F238E27FC236}">
                <a16:creationId xmlns:a16="http://schemas.microsoft.com/office/drawing/2014/main" id="{4978BCCE-7CE6-48BD-A0AE-B3AFCFDCE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6429" y="383724"/>
            <a:ext cx="6553199" cy="546562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8965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4800" dirty="0"/>
              <a:t>Сверхновая с </a:t>
            </a:r>
            <a:r>
              <a:rPr lang="ru-RU" altLang="ru-RU" sz="4800" dirty="0" err="1"/>
              <a:t>магнитаром</a:t>
            </a:r>
            <a:r>
              <a:rPr lang="ru-RU" altLang="ru-RU" sz="4800" dirty="0"/>
              <a:t>?</a:t>
            </a:r>
          </a:p>
        </p:txBody>
      </p:sp>
      <p:pic>
        <p:nvPicPr>
          <p:cNvPr id="3072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713" y="199102"/>
            <a:ext cx="5755206" cy="483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Прямоугольник 4"/>
          <p:cNvSpPr>
            <a:spLocks noChangeArrowheads="1"/>
          </p:cNvSpPr>
          <p:nvPr/>
        </p:nvSpPr>
        <p:spPr bwMode="auto">
          <a:xfrm rot="-5400000">
            <a:off x="10369188" y="825223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</a:defRPr>
            </a:lvl9pPr>
          </a:lstStyle>
          <a:p>
            <a:pPr eaLnBrk="1" hangingPunct="1"/>
            <a:r>
              <a:rPr lang="ru-RU" altLang="ru-RU"/>
              <a:t>1509.03279</a:t>
            </a:r>
          </a:p>
        </p:txBody>
      </p:sp>
      <p:sp>
        <p:nvSpPr>
          <p:cNvPr id="30725" name="Прямоугольник 5"/>
          <p:cNvSpPr>
            <a:spLocks noChangeArrowheads="1"/>
          </p:cNvSpPr>
          <p:nvPr/>
        </p:nvSpPr>
        <p:spPr bwMode="auto">
          <a:xfrm>
            <a:off x="3042244" y="4977409"/>
            <a:ext cx="44926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/>
              </a:defRPr>
            </a:lvl9pPr>
          </a:lstStyle>
          <a:p>
            <a:pPr eaLnBrk="1" hangingPunct="1"/>
            <a:r>
              <a:rPr lang="ru-RU" altLang="ru-RU" dirty="0">
                <a:latin typeface="+mn-lt"/>
              </a:rPr>
              <a:t>Сверхновая </a:t>
            </a:r>
            <a:r>
              <a:rPr lang="en-US" altLang="ru-RU" dirty="0">
                <a:latin typeface="+mn-lt"/>
              </a:rPr>
              <a:t>2011kl</a:t>
            </a:r>
          </a:p>
          <a:p>
            <a:pPr eaLnBrk="1" hangingPunct="1"/>
            <a:r>
              <a:rPr lang="ru-RU" altLang="ru-RU" dirty="0" err="1">
                <a:latin typeface="+mn-lt"/>
              </a:rPr>
              <a:t>Ультрадлинный</a:t>
            </a:r>
            <a:r>
              <a:rPr lang="ru-RU" altLang="ru-RU" dirty="0">
                <a:latin typeface="+mn-lt"/>
              </a:rPr>
              <a:t> (несколько часов) гамма-всплеск </a:t>
            </a:r>
            <a:r>
              <a:rPr lang="en-US" altLang="ru-RU" dirty="0">
                <a:latin typeface="+mn-lt"/>
              </a:rPr>
              <a:t>111209</a:t>
            </a:r>
            <a:br>
              <a:rPr lang="ru-RU" altLang="ru-RU" dirty="0">
                <a:latin typeface="+mn-lt"/>
              </a:rPr>
            </a:br>
            <a:r>
              <a:rPr lang="en-US" altLang="ru-RU" dirty="0">
                <a:latin typeface="+mn-lt"/>
              </a:rPr>
              <a:t>z=0.677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85CD4-8093-44E7-853E-DBCFE9C3AFE2}"/>
              </a:ext>
            </a:extLst>
          </p:cNvPr>
          <p:cNvSpPr txBox="1"/>
          <p:nvPr/>
        </p:nvSpPr>
        <p:spPr>
          <a:xfrm>
            <a:off x="6908505" y="5556160"/>
            <a:ext cx="60977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dirty="0">
                <a:latin typeface="+mn-lt"/>
              </a:rPr>
              <a:t>У сверхновой большая светимость,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которую надо как-то объяснять.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Выброс никеля не подходит. </a:t>
            </a:r>
          </a:p>
          <a:p>
            <a:pPr eaLnBrk="1" hangingPunct="1"/>
            <a:r>
              <a:rPr lang="ru-RU" altLang="ru-RU" dirty="0">
                <a:latin typeface="+mn-lt"/>
              </a:rPr>
              <a:t>Авторы предлагают магнитар.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55149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ru-RU" altLang="ru-RU" sz="4800" dirty="0" err="1">
                <a:effectLst/>
              </a:rPr>
              <a:t>Магнитары</a:t>
            </a:r>
            <a:r>
              <a:rPr lang="ru-RU" altLang="ru-RU" sz="4800" dirty="0">
                <a:effectLst/>
              </a:rPr>
              <a:t> и сверхновые</a:t>
            </a:r>
          </a:p>
        </p:txBody>
      </p:sp>
      <p:pic>
        <p:nvPicPr>
          <p:cNvPr id="64515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53585" y="457200"/>
            <a:ext cx="3049587" cy="4794250"/>
          </a:xfrm>
        </p:spPr>
      </p:pic>
      <p:pic>
        <p:nvPicPr>
          <p:cNvPr id="64517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0770" y="457200"/>
            <a:ext cx="4330700" cy="3227387"/>
          </a:xfrm>
        </p:spPr>
      </p:pic>
      <p:sp>
        <p:nvSpPr>
          <p:cNvPr id="64516" name="Rectangle 4"/>
          <p:cNvSpPr>
            <a:spLocks noChangeArrowheads="1"/>
          </p:cNvSpPr>
          <p:nvPr/>
        </p:nvSpPr>
        <p:spPr bwMode="auto">
          <a:xfrm rot="-5400000">
            <a:off x="10468769" y="3094218"/>
            <a:ext cx="3079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/>
              <a:t>KASEN &amp; BILDSTEN</a:t>
            </a:r>
            <a:r>
              <a:rPr lang="en-US" altLang="ru-RU" sz="1800" dirty="0"/>
              <a:t> (2010)</a:t>
            </a:r>
            <a:endParaRPr lang="ru-RU" altLang="ru-RU" sz="1800" dirty="0"/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3871817" y="5043666"/>
            <a:ext cx="5181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+mn-lt"/>
                <a:cs typeface="Arial" panose="020B0604020202020204" pitchFamily="34" charset="0"/>
              </a:rPr>
              <a:t>Нейтронные звезды с большими начальными магнитными полями и короткими периодами могут дать вклад в энергетику сверхновых и даже помочь им стать гамма-всплесками.</a:t>
            </a:r>
          </a:p>
        </p:txBody>
      </p:sp>
    </p:spTree>
    <p:extLst>
      <p:ext uri="{BB962C8B-B14F-4D97-AF65-F5344CB8AC3E}">
        <p14:creationId xmlns:p14="http://schemas.microsoft.com/office/powerpoint/2010/main" val="2751302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9688"/>
            <a:ext cx="6554788" cy="1524000"/>
          </a:xfrm>
        </p:spPr>
        <p:txBody>
          <a:bodyPr/>
          <a:lstStyle/>
          <a:p>
            <a:r>
              <a:rPr lang="ru-RU" dirty="0"/>
              <a:t>Энергетика вспышки СН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22429" y="1580666"/>
            <a:ext cx="4694294" cy="1749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/>
              <a:t>Ia</a:t>
            </a:r>
            <a:r>
              <a:rPr lang="en-US" dirty="0"/>
              <a:t> – </a:t>
            </a:r>
            <a:r>
              <a:rPr lang="ru-RU" dirty="0"/>
              <a:t>термоядерный взрыв.</a:t>
            </a:r>
            <a:br>
              <a:rPr lang="ru-RU" dirty="0"/>
            </a:br>
            <a:r>
              <a:rPr lang="ru-RU" dirty="0"/>
              <a:t>Нейтринное излучение мало.</a:t>
            </a:r>
            <a:br>
              <a:rPr lang="ru-RU" dirty="0"/>
            </a:br>
            <a:r>
              <a:rPr lang="ru-RU" dirty="0"/>
              <a:t>Полное </a:t>
            </a:r>
            <a:r>
              <a:rPr lang="ru-RU" dirty="0" err="1"/>
              <a:t>энерговыделение</a:t>
            </a:r>
            <a:r>
              <a:rPr lang="ru-RU" dirty="0"/>
              <a:t> </a:t>
            </a:r>
            <a:r>
              <a:rPr lang="en-US" dirty="0"/>
              <a:t>~</a:t>
            </a:r>
            <a:r>
              <a:rPr lang="ru-RU" dirty="0"/>
              <a:t>2 </a:t>
            </a:r>
            <a:r>
              <a:rPr lang="en-US" dirty="0"/>
              <a:t>x10</a:t>
            </a:r>
            <a:r>
              <a:rPr lang="en-US" baseline="30000" dirty="0"/>
              <a:t>5</a:t>
            </a:r>
            <a:r>
              <a:rPr lang="ru-RU" baseline="30000" dirty="0"/>
              <a:t>1</a:t>
            </a:r>
            <a:r>
              <a:rPr lang="ru-RU" dirty="0"/>
              <a:t> эрг.</a:t>
            </a:r>
          </a:p>
          <a:p>
            <a:r>
              <a:rPr lang="ru-RU" dirty="0"/>
              <a:t>Кинетическая энергия </a:t>
            </a:r>
            <a:r>
              <a:rPr lang="en-US" dirty="0"/>
              <a:t>~10</a:t>
            </a:r>
            <a:r>
              <a:rPr lang="en-US" baseline="30000" dirty="0"/>
              <a:t>5</a:t>
            </a:r>
            <a:r>
              <a:rPr lang="ru-RU" baseline="30000" dirty="0"/>
              <a:t>1</a:t>
            </a:r>
            <a:r>
              <a:rPr lang="ru-RU" dirty="0"/>
              <a:t> эрг.</a:t>
            </a:r>
          </a:p>
          <a:p>
            <a:r>
              <a:rPr lang="ru-RU" dirty="0"/>
              <a:t>Высвечивается энергия</a:t>
            </a:r>
            <a:br>
              <a:rPr lang="ru-RU" dirty="0"/>
            </a:br>
            <a:r>
              <a:rPr lang="ru-RU" dirty="0"/>
              <a:t>радиоактивного распада никеля-56.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6156911" y="39210"/>
            <a:ext cx="4451778" cy="1800304"/>
            <a:chOff x="4632911" y="1210545"/>
            <a:chExt cx="4451778" cy="1800304"/>
          </a:xfrm>
        </p:grpSpPr>
        <p:sp>
          <p:nvSpPr>
            <p:cNvPr id="4" name="TextBox 3"/>
            <p:cNvSpPr txBox="1"/>
            <p:nvPr/>
          </p:nvSpPr>
          <p:spPr>
            <a:xfrm>
              <a:off x="5652120" y="1210545"/>
              <a:ext cx="2706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u="sng" dirty="0"/>
                <a:t>Как уносится энергия:</a:t>
              </a:r>
            </a:p>
          </p:txBody>
        </p:sp>
        <p:sp>
          <p:nvSpPr>
            <p:cNvPr id="5" name="Стрелка вправо 4"/>
            <p:cNvSpPr/>
            <p:nvPr/>
          </p:nvSpPr>
          <p:spPr>
            <a:xfrm rot="8333679">
              <a:off x="5148063" y="1928894"/>
              <a:ext cx="1008112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Стрелка вправо 5"/>
            <p:cNvSpPr/>
            <p:nvPr/>
          </p:nvSpPr>
          <p:spPr>
            <a:xfrm rot="6217924">
              <a:off x="6484109" y="1854733"/>
              <a:ext cx="734068" cy="21486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Стрелка вправо 6"/>
            <p:cNvSpPr/>
            <p:nvPr/>
          </p:nvSpPr>
          <p:spPr>
            <a:xfrm rot="3045756">
              <a:off x="7823307" y="1879589"/>
              <a:ext cx="850633" cy="16819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32911" y="2344181"/>
              <a:ext cx="9989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/>
                <a:t>Нейтрино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03854" y="2272185"/>
              <a:ext cx="133882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/>
                <a:t>Кинетическая</a:t>
              </a:r>
              <a:br>
                <a:rPr lang="ru-RU" sz="1400" dirty="0"/>
              </a:br>
              <a:r>
                <a:rPr lang="ru-RU" sz="1400" dirty="0"/>
                <a:t>энергия </a:t>
              </a:r>
              <a:br>
                <a:rPr lang="ru-RU" sz="1400" dirty="0"/>
              </a:br>
              <a:r>
                <a:rPr lang="ru-RU" sz="1400" dirty="0"/>
                <a:t>вещества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21577" y="2327513"/>
              <a:ext cx="10631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/>
                <a:t>Излучение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887261" y="2285534"/>
            <a:ext cx="365356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II</a:t>
            </a:r>
            <a:r>
              <a:rPr lang="en-US" dirty="0"/>
              <a:t> – </a:t>
            </a:r>
            <a:r>
              <a:rPr lang="ru-RU" dirty="0"/>
              <a:t>коллапс ядра.</a:t>
            </a:r>
          </a:p>
          <a:p>
            <a:r>
              <a:rPr lang="ru-RU" dirty="0"/>
              <a:t>Нейтрино уносят </a:t>
            </a:r>
            <a:r>
              <a:rPr lang="en-US" dirty="0"/>
              <a:t>~10</a:t>
            </a:r>
            <a:r>
              <a:rPr lang="en-US" baseline="30000" dirty="0"/>
              <a:t>53</a:t>
            </a:r>
            <a:r>
              <a:rPr lang="ru-RU" dirty="0"/>
              <a:t> эрг.</a:t>
            </a:r>
            <a:br>
              <a:rPr lang="ru-RU" dirty="0"/>
            </a:br>
            <a:r>
              <a:rPr lang="ru-RU" dirty="0"/>
              <a:t>Кинетическая энергия </a:t>
            </a:r>
            <a:r>
              <a:rPr lang="en-US" dirty="0"/>
              <a:t>~10</a:t>
            </a:r>
            <a:r>
              <a:rPr lang="en-US" baseline="30000" dirty="0"/>
              <a:t>5</a:t>
            </a:r>
            <a:r>
              <a:rPr lang="ru-RU" baseline="30000" dirty="0"/>
              <a:t>1</a:t>
            </a:r>
            <a:r>
              <a:rPr lang="ru-RU" dirty="0"/>
              <a:t> эрг.</a:t>
            </a:r>
            <a:br>
              <a:rPr lang="ru-RU" dirty="0"/>
            </a:br>
            <a:r>
              <a:rPr lang="ru-RU" dirty="0"/>
              <a:t>Высвечивается </a:t>
            </a:r>
            <a:r>
              <a:rPr lang="en-US" dirty="0"/>
              <a:t>~10</a:t>
            </a:r>
            <a:r>
              <a:rPr lang="ru-RU" baseline="30000" dirty="0"/>
              <a:t>49-50</a:t>
            </a:r>
            <a:r>
              <a:rPr lang="ru-RU" dirty="0"/>
              <a:t> эрг.</a:t>
            </a:r>
            <a:br>
              <a:rPr lang="ru-RU" dirty="0"/>
            </a:br>
            <a:r>
              <a:rPr lang="ru-RU" dirty="0"/>
              <a:t>В начале излучается тепловая</a:t>
            </a:r>
            <a:br>
              <a:rPr lang="ru-RU" dirty="0"/>
            </a:br>
            <a:r>
              <a:rPr lang="ru-RU" dirty="0"/>
              <a:t>энергия оболочки (до </a:t>
            </a:r>
            <a:r>
              <a:rPr lang="en-US" dirty="0"/>
              <a:t>~10 </a:t>
            </a:r>
            <a:r>
              <a:rPr lang="ru-RU" dirty="0"/>
              <a:t>дней),</a:t>
            </a:r>
            <a:br>
              <a:rPr lang="ru-RU" dirty="0"/>
            </a:br>
            <a:r>
              <a:rPr lang="ru-RU" dirty="0"/>
              <a:t>затем – распад никеля-56 и</a:t>
            </a:r>
            <a:br>
              <a:rPr lang="ru-RU" dirty="0"/>
            </a:br>
            <a:r>
              <a:rPr lang="ru-RU" dirty="0"/>
              <a:t>кобальта-56.</a:t>
            </a:r>
            <a:br>
              <a:rPr lang="ru-RU" dirty="0"/>
            </a:b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30569" y="1426777"/>
            <a:ext cx="4625367" cy="1988283"/>
          </a:xfrm>
          <a:prstGeom prst="round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725299" y="2273599"/>
            <a:ext cx="4116501" cy="2270430"/>
          </a:xfrm>
          <a:prstGeom prst="round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58395" y="3583962"/>
            <a:ext cx="353660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Сверхновая с неустойчивостью</a:t>
            </a:r>
            <a:br>
              <a:rPr lang="ru-RU" dirty="0"/>
            </a:br>
            <a:r>
              <a:rPr lang="ru-RU" dirty="0"/>
              <a:t>рождения пар (</a:t>
            </a:r>
            <a:r>
              <a:rPr lang="en-US" b="1" u="sng" dirty="0"/>
              <a:t>PISN</a:t>
            </a:r>
            <a:r>
              <a:rPr lang="ru-RU" dirty="0"/>
              <a:t>).</a:t>
            </a:r>
            <a:br>
              <a:rPr lang="ru-RU" dirty="0"/>
            </a:br>
            <a:r>
              <a:rPr lang="ru-RU" dirty="0"/>
              <a:t>Термоядерный взрыв </a:t>
            </a:r>
            <a:br>
              <a:rPr lang="ru-RU" dirty="0"/>
            </a:br>
            <a:r>
              <a:rPr lang="ru-RU" dirty="0"/>
              <a:t>массивного кислородного ядра.</a:t>
            </a:r>
            <a:br>
              <a:rPr lang="ru-RU" dirty="0"/>
            </a:br>
            <a:r>
              <a:rPr lang="ru-RU" dirty="0"/>
              <a:t>Энергия взрыва </a:t>
            </a:r>
            <a:r>
              <a:rPr lang="en-US" dirty="0"/>
              <a:t>~10</a:t>
            </a:r>
            <a:r>
              <a:rPr lang="en-US" baseline="30000" dirty="0"/>
              <a:t>52</a:t>
            </a:r>
            <a:r>
              <a:rPr lang="en-US" dirty="0"/>
              <a:t> </a:t>
            </a:r>
            <a:r>
              <a:rPr lang="ru-RU" dirty="0"/>
              <a:t>эрг.</a:t>
            </a:r>
          </a:p>
          <a:p>
            <a:r>
              <a:rPr lang="ru-RU" dirty="0"/>
              <a:t>Формирование большого</a:t>
            </a:r>
            <a:br>
              <a:rPr lang="ru-RU" dirty="0"/>
            </a:br>
            <a:r>
              <a:rPr lang="ru-RU" dirty="0"/>
              <a:t>количества никеля.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2032" y="3555830"/>
            <a:ext cx="4067014" cy="2099596"/>
          </a:xfrm>
          <a:prstGeom prst="round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355929" y="5641440"/>
            <a:ext cx="36570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/>
              <a:t>Дополнительные источники</a:t>
            </a:r>
            <a:r>
              <a:rPr lang="ru-RU" dirty="0"/>
              <a:t>:</a:t>
            </a:r>
            <a:br>
              <a:rPr lang="ru-RU" dirty="0"/>
            </a:br>
            <a:r>
              <a:rPr lang="ru-RU" dirty="0"/>
              <a:t> - Вращение черной дыры;</a:t>
            </a:r>
            <a:br>
              <a:rPr lang="ru-RU" dirty="0"/>
            </a:br>
            <a:r>
              <a:rPr lang="ru-RU" dirty="0"/>
              <a:t> - Вращение нейтронной звезды;</a:t>
            </a:r>
          </a:p>
          <a:p>
            <a:r>
              <a:rPr lang="ru-RU" dirty="0"/>
              <a:t> - Столкновение оболочек.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157" y="4851807"/>
            <a:ext cx="4992784" cy="78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982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4400" dirty="0"/>
              <a:t>Плато в кривых послесвечений</a:t>
            </a:r>
            <a:br>
              <a:rPr lang="ru-RU" altLang="ru-RU" sz="4400" dirty="0"/>
            </a:br>
            <a:r>
              <a:rPr lang="ru-RU" altLang="ru-RU" sz="4400" dirty="0"/>
              <a:t>космических гамма-всплесков</a:t>
            </a:r>
          </a:p>
        </p:txBody>
      </p:sp>
      <p:pic>
        <p:nvPicPr>
          <p:cNvPr id="31747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664" y="478463"/>
            <a:ext cx="7281480" cy="459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3BCC63-633E-45FE-BE3E-24A8E73739BB}"/>
              </a:ext>
            </a:extLst>
          </p:cNvPr>
          <p:cNvSpPr txBox="1"/>
          <p:nvPr/>
        </p:nvSpPr>
        <p:spPr>
          <a:xfrm>
            <a:off x="3402419" y="5337544"/>
            <a:ext cx="58355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 результате коллапса возникает нейтронная звезда </a:t>
            </a:r>
            <a:br>
              <a:rPr lang="ru-RU" dirty="0"/>
            </a:br>
            <a:r>
              <a:rPr lang="ru-RU" dirty="0"/>
              <a:t>с сильным магнитным полем и быстрым вращением.</a:t>
            </a:r>
            <a:br>
              <a:rPr lang="ru-RU" dirty="0"/>
            </a:br>
            <a:r>
              <a:rPr lang="ru-RU" dirty="0"/>
              <a:t>Спустя какое-то время она может </a:t>
            </a:r>
            <a:r>
              <a:rPr lang="ru-RU" dirty="0" err="1"/>
              <a:t>сколлапсировать</a:t>
            </a:r>
            <a:br>
              <a:rPr lang="ru-RU" dirty="0"/>
            </a:br>
            <a:r>
              <a:rPr lang="ru-RU" dirty="0"/>
              <a:t> в черную дыру.</a:t>
            </a:r>
          </a:p>
        </p:txBody>
      </p:sp>
    </p:spTree>
    <p:extLst>
      <p:ext uri="{BB962C8B-B14F-4D97-AF65-F5344CB8AC3E}">
        <p14:creationId xmlns:p14="http://schemas.microsoft.com/office/powerpoint/2010/main" val="4648023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F8B56D53-9060-4F50-A8D2-903A4D7D8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2174" y="1157961"/>
            <a:ext cx="4020494" cy="3061894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A418C-BE66-4D1F-B698-356FADCBE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Вращение черных дыр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E14E2F-F1CB-40C0-94AC-2F50981D437D}"/>
              </a:ext>
            </a:extLst>
          </p:cNvPr>
          <p:cNvSpPr txBox="1"/>
          <p:nvPr/>
        </p:nvSpPr>
        <p:spPr>
          <a:xfrm>
            <a:off x="4648200" y="511629"/>
            <a:ext cx="5509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Черные дыры хорошо раскручиваются аккрецией,</a:t>
            </a:r>
            <a:br>
              <a:rPr lang="ru-RU" dirty="0"/>
            </a:br>
            <a:r>
              <a:rPr lang="ru-RU" dirty="0"/>
              <a:t>но плохо тормозятся, т.к. «у них нет волос».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636B88-E326-4EE0-8CF2-5630C4FDA8D9}"/>
              </a:ext>
            </a:extLst>
          </p:cNvPr>
          <p:cNvSpPr txBox="1"/>
          <p:nvPr/>
        </p:nvSpPr>
        <p:spPr>
          <a:xfrm rot="16200000">
            <a:off x="11022177" y="1180102"/>
            <a:ext cx="1970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i="0" dirty="0"/>
              <a:t>1408.2661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85D35FBC-E380-4B03-9CB8-9C57E039B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106" y="3799113"/>
            <a:ext cx="4047904" cy="289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2865BC-F666-4877-B666-C72E7F19F5B3}"/>
              </a:ext>
            </a:extLst>
          </p:cNvPr>
          <p:cNvSpPr txBox="1"/>
          <p:nvPr/>
        </p:nvSpPr>
        <p:spPr>
          <a:xfrm>
            <a:off x="4648200" y="1589314"/>
            <a:ext cx="27251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 двойных системах </a:t>
            </a:r>
            <a:br>
              <a:rPr lang="ru-RU" dirty="0"/>
            </a:br>
            <a:r>
              <a:rPr lang="ru-RU" dirty="0"/>
              <a:t>раскрутка черной дыры</a:t>
            </a:r>
            <a:br>
              <a:rPr lang="ru-RU" dirty="0"/>
            </a:br>
            <a:r>
              <a:rPr lang="ru-RU" dirty="0"/>
              <a:t>идет рука об руку </a:t>
            </a:r>
            <a:br>
              <a:rPr lang="ru-RU" dirty="0"/>
            </a:br>
            <a:r>
              <a:rPr lang="ru-RU" dirty="0"/>
              <a:t>с набором массы.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2DAA63-52B7-4297-9DF4-0AF7893AE19F}"/>
              </a:ext>
            </a:extLst>
          </p:cNvPr>
          <p:cNvSpPr txBox="1"/>
          <p:nvPr/>
        </p:nvSpPr>
        <p:spPr>
          <a:xfrm>
            <a:off x="8587010" y="4376057"/>
            <a:ext cx="34272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 сверхмассивных черных дыр</a:t>
            </a:r>
            <a:br>
              <a:rPr lang="ru-RU" dirty="0"/>
            </a:br>
            <a:r>
              <a:rPr lang="ru-RU" dirty="0"/>
              <a:t>мы можем измерять</a:t>
            </a:r>
            <a:br>
              <a:rPr lang="ru-RU" dirty="0"/>
            </a:br>
            <a:r>
              <a:rPr lang="ru-RU" dirty="0"/>
              <a:t>параметр вращения</a:t>
            </a:r>
            <a:br>
              <a:rPr lang="ru-RU" dirty="0"/>
            </a:br>
            <a:r>
              <a:rPr lang="ru-RU" dirty="0"/>
              <a:t>по профилю спектральной</a:t>
            </a:r>
            <a:br>
              <a:rPr lang="ru-RU" dirty="0"/>
            </a:br>
            <a:r>
              <a:rPr lang="ru-RU" dirty="0"/>
              <a:t>линии железа.</a:t>
            </a:r>
          </a:p>
        </p:txBody>
      </p:sp>
    </p:spTree>
    <p:extLst>
      <p:ext uri="{BB962C8B-B14F-4D97-AF65-F5344CB8AC3E}">
        <p14:creationId xmlns:p14="http://schemas.microsoft.com/office/powerpoint/2010/main" val="27810293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A0BC44-1418-40C0-B0BC-D8108F320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Механизм </a:t>
            </a:r>
            <a:r>
              <a:rPr lang="ru-RU" dirty="0" err="1"/>
              <a:t>Пенроуза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7ED915CA-A3EA-4565-B2A3-3135273A3956}"/>
              </a:ext>
            </a:extLst>
          </p:cNvPr>
          <p:cNvSpPr/>
          <p:nvPr/>
        </p:nvSpPr>
        <p:spPr>
          <a:xfrm>
            <a:off x="5660571" y="1524000"/>
            <a:ext cx="5377543" cy="2242457"/>
          </a:xfrm>
          <a:prstGeom prst="ellipse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1070ADBE-24A4-42BD-B0B8-0CE58DFCF30B}"/>
              </a:ext>
            </a:extLst>
          </p:cNvPr>
          <p:cNvSpPr/>
          <p:nvPr/>
        </p:nvSpPr>
        <p:spPr>
          <a:xfrm>
            <a:off x="7193216" y="1524000"/>
            <a:ext cx="2233172" cy="2242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1975E32E-AC7F-4768-821B-046308E9D51B}"/>
              </a:ext>
            </a:extLst>
          </p:cNvPr>
          <p:cNvSpPr/>
          <p:nvPr/>
        </p:nvSpPr>
        <p:spPr>
          <a:xfrm>
            <a:off x="5042647" y="914400"/>
            <a:ext cx="1434910" cy="3939988"/>
          </a:xfrm>
          <a:custGeom>
            <a:avLst/>
            <a:gdLst>
              <a:gd name="connsiteX0" fmla="*/ 0 w 1434910"/>
              <a:gd name="connsiteY0" fmla="*/ 0 h 3939988"/>
              <a:gd name="connsiteX1" fmla="*/ 1425388 w 1434910"/>
              <a:gd name="connsiteY1" fmla="*/ 1573306 h 3939988"/>
              <a:gd name="connsiteX2" fmla="*/ 658906 w 1434910"/>
              <a:gd name="connsiteY2" fmla="*/ 3939988 h 3939988"/>
              <a:gd name="connsiteX3" fmla="*/ 658906 w 1434910"/>
              <a:gd name="connsiteY3" fmla="*/ 3939988 h 393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4910" h="3939988">
                <a:moveTo>
                  <a:pt x="0" y="0"/>
                </a:moveTo>
                <a:cubicBezTo>
                  <a:pt x="657785" y="458320"/>
                  <a:pt x="1315570" y="916641"/>
                  <a:pt x="1425388" y="1573306"/>
                </a:cubicBezTo>
                <a:cubicBezTo>
                  <a:pt x="1535206" y="2229971"/>
                  <a:pt x="658906" y="3939988"/>
                  <a:pt x="658906" y="3939988"/>
                </a:cubicBezTo>
                <a:lnTo>
                  <a:pt x="658906" y="393998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AB008DCD-ADE1-4A5A-8BA3-E9714B6A469E}"/>
              </a:ext>
            </a:extLst>
          </p:cNvPr>
          <p:cNvSpPr/>
          <p:nvPr/>
        </p:nvSpPr>
        <p:spPr>
          <a:xfrm>
            <a:off x="4521255" y="543649"/>
            <a:ext cx="389965" cy="37075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BE39AF52-8060-47F8-BFFD-30682CB6A77C}"/>
              </a:ext>
            </a:extLst>
          </p:cNvPr>
          <p:cNvSpPr/>
          <p:nvPr/>
        </p:nvSpPr>
        <p:spPr>
          <a:xfrm rot="1841098">
            <a:off x="4840941" y="858651"/>
            <a:ext cx="403412" cy="12885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Хорда 7">
            <a:extLst>
              <a:ext uri="{FF2B5EF4-FFF2-40B4-BE49-F238E27FC236}">
                <a16:creationId xmlns:a16="http://schemas.microsoft.com/office/drawing/2014/main" id="{80BC2B6F-03DD-4DDD-B5EC-1F633757CA80}"/>
              </a:ext>
            </a:extLst>
          </p:cNvPr>
          <p:cNvSpPr/>
          <p:nvPr/>
        </p:nvSpPr>
        <p:spPr>
          <a:xfrm>
            <a:off x="6247467" y="2964131"/>
            <a:ext cx="309282" cy="282388"/>
          </a:xfrm>
          <a:prstGeom prst="chord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4CE34CCB-9B07-420A-B27C-B46AAA5270A8}"/>
              </a:ext>
            </a:extLst>
          </p:cNvPr>
          <p:cNvSpPr/>
          <p:nvPr/>
        </p:nvSpPr>
        <p:spPr>
          <a:xfrm rot="6727923">
            <a:off x="6113754" y="3364573"/>
            <a:ext cx="403412" cy="12885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63BD4CDA-7570-44C2-BB21-E6A70D4ED2E2}"/>
              </a:ext>
            </a:extLst>
          </p:cNvPr>
          <p:cNvSpPr/>
          <p:nvPr/>
        </p:nvSpPr>
        <p:spPr>
          <a:xfrm>
            <a:off x="6427694" y="2541494"/>
            <a:ext cx="847165" cy="513680"/>
          </a:xfrm>
          <a:custGeom>
            <a:avLst/>
            <a:gdLst>
              <a:gd name="connsiteX0" fmla="*/ 0 w 847165"/>
              <a:gd name="connsiteY0" fmla="*/ 0 h 513680"/>
              <a:gd name="connsiteX1" fmla="*/ 228600 w 847165"/>
              <a:gd name="connsiteY1" fmla="*/ 403412 h 513680"/>
              <a:gd name="connsiteX2" fmla="*/ 524435 w 847165"/>
              <a:gd name="connsiteY2" fmla="*/ 510988 h 513680"/>
              <a:gd name="connsiteX3" fmla="*/ 847165 w 847165"/>
              <a:gd name="connsiteY3" fmla="*/ 470647 h 51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7165" h="513680">
                <a:moveTo>
                  <a:pt x="0" y="0"/>
                </a:moveTo>
                <a:cubicBezTo>
                  <a:pt x="70597" y="159123"/>
                  <a:pt x="141194" y="318247"/>
                  <a:pt x="228600" y="403412"/>
                </a:cubicBezTo>
                <a:cubicBezTo>
                  <a:pt x="316006" y="488577"/>
                  <a:pt x="421341" y="499782"/>
                  <a:pt x="524435" y="510988"/>
                </a:cubicBezTo>
                <a:cubicBezTo>
                  <a:pt x="627529" y="522194"/>
                  <a:pt x="737347" y="496420"/>
                  <a:pt x="847165" y="47064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231F896A-5EE9-457C-A3E7-53499E5476E5}"/>
              </a:ext>
            </a:extLst>
          </p:cNvPr>
          <p:cNvCxnSpPr>
            <a:cxnSpLocks/>
          </p:cNvCxnSpPr>
          <p:nvPr/>
        </p:nvCxnSpPr>
        <p:spPr>
          <a:xfrm>
            <a:off x="6901005" y="3041923"/>
            <a:ext cx="292211" cy="33617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FD4CAD5-1658-40FE-87AD-98B5142F78D9}"/>
              </a:ext>
            </a:extLst>
          </p:cNvPr>
          <p:cNvSpPr txBox="1"/>
          <p:nvPr/>
        </p:nvSpPr>
        <p:spPr>
          <a:xfrm>
            <a:off x="9520518" y="2218765"/>
            <a:ext cx="1259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эргосфера</a:t>
            </a:r>
            <a:endParaRPr lang="ru-RU" dirty="0"/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6F6B3256-857B-4812-A625-A9F043F828EB}"/>
              </a:ext>
            </a:extLst>
          </p:cNvPr>
          <p:cNvCxnSpPr/>
          <p:nvPr/>
        </p:nvCxnSpPr>
        <p:spPr>
          <a:xfrm flipV="1">
            <a:off x="8309802" y="764737"/>
            <a:ext cx="0" cy="36593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трелка: изогнутая вправо 24">
            <a:extLst>
              <a:ext uri="{FF2B5EF4-FFF2-40B4-BE49-F238E27FC236}">
                <a16:creationId xmlns:a16="http://schemas.microsoft.com/office/drawing/2014/main" id="{4B52ABB7-86FA-4C4B-90C2-8A50D807C01D}"/>
              </a:ext>
            </a:extLst>
          </p:cNvPr>
          <p:cNvSpPr/>
          <p:nvPr/>
        </p:nvSpPr>
        <p:spPr>
          <a:xfrm>
            <a:off x="7921169" y="986232"/>
            <a:ext cx="777266" cy="53776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зрыв: 8 точек 10">
            <a:extLst>
              <a:ext uri="{FF2B5EF4-FFF2-40B4-BE49-F238E27FC236}">
                <a16:creationId xmlns:a16="http://schemas.microsoft.com/office/drawing/2014/main" id="{FA78AEB6-6DD9-4C7C-ACCA-F03815B3C7F8}"/>
              </a:ext>
            </a:extLst>
          </p:cNvPr>
          <p:cNvSpPr/>
          <p:nvPr/>
        </p:nvSpPr>
        <p:spPr>
          <a:xfrm>
            <a:off x="6303930" y="2349925"/>
            <a:ext cx="347254" cy="390606"/>
          </a:xfrm>
          <a:prstGeom prst="irregularSeal1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Хорда 9">
            <a:extLst>
              <a:ext uri="{FF2B5EF4-FFF2-40B4-BE49-F238E27FC236}">
                <a16:creationId xmlns:a16="http://schemas.microsoft.com/office/drawing/2014/main" id="{C9DBE19B-8120-409A-9277-ED5BF311CCFE}"/>
              </a:ext>
            </a:extLst>
          </p:cNvPr>
          <p:cNvSpPr/>
          <p:nvPr/>
        </p:nvSpPr>
        <p:spPr>
          <a:xfrm rot="10416565">
            <a:off x="6666300" y="2900729"/>
            <a:ext cx="309282" cy="282388"/>
          </a:xfrm>
          <a:prstGeom prst="chord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7267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B5F15F-FD76-47F0-963B-B83C49E80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Механизм </a:t>
            </a:r>
            <a:r>
              <a:rPr lang="ru-RU" dirty="0" err="1"/>
              <a:t>Блэндфорда</a:t>
            </a:r>
            <a:r>
              <a:rPr lang="ru-RU" dirty="0"/>
              <a:t> - </a:t>
            </a:r>
            <a:r>
              <a:rPr lang="ru-RU" dirty="0" err="1"/>
              <a:t>Знаека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FB04C5-EA00-4F98-BE6C-B8449D072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132" y="5273448"/>
            <a:ext cx="2457450" cy="6000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EDA0B8-2C9E-4938-B64B-A20D6BA1B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1" y="463423"/>
            <a:ext cx="4934630" cy="30343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BC33F6-9187-4DB6-A22C-0FCD5525D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675" y="3565652"/>
            <a:ext cx="3666468" cy="31852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2B47AC-CA0A-4416-A7D9-0192BD475742}"/>
              </a:ext>
            </a:extLst>
          </p:cNvPr>
          <p:cNvSpPr txBox="1"/>
          <p:nvPr/>
        </p:nvSpPr>
        <p:spPr>
          <a:xfrm>
            <a:off x="4466645" y="325013"/>
            <a:ext cx="272247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Вращение черной дыры</a:t>
            </a:r>
            <a:br>
              <a:rPr lang="ru-RU" dirty="0"/>
            </a:br>
            <a:r>
              <a:rPr lang="ru-RU" dirty="0"/>
              <a:t>закручивает линии </a:t>
            </a:r>
            <a:br>
              <a:rPr lang="ru-RU" dirty="0"/>
            </a:br>
            <a:r>
              <a:rPr lang="ru-RU" dirty="0"/>
              <a:t>магнитного поля.</a:t>
            </a:r>
            <a:br>
              <a:rPr lang="ru-RU" dirty="0"/>
            </a:br>
            <a:r>
              <a:rPr lang="ru-RU" dirty="0"/>
              <a:t>Частицы, двигающиеся</a:t>
            </a:r>
            <a:br>
              <a:rPr lang="ru-RU" dirty="0"/>
            </a:br>
            <a:r>
              <a:rPr lang="ru-RU" dirty="0"/>
              <a:t>по этим линиям,</a:t>
            </a:r>
            <a:br>
              <a:rPr lang="ru-RU" dirty="0"/>
            </a:br>
            <a:r>
              <a:rPr lang="ru-RU" dirty="0"/>
              <a:t>уносят энергию.</a:t>
            </a:r>
            <a:br>
              <a:rPr lang="ru-RU" dirty="0"/>
            </a:br>
            <a:r>
              <a:rPr lang="ru-RU" dirty="0"/>
              <a:t>Запускается джет.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2DB46CD-3F5C-49A8-AF25-7894FE525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5618" y="3429001"/>
            <a:ext cx="1847909" cy="22206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41AAAC-3144-4BC9-8BB6-FA8C8ED719ED}"/>
              </a:ext>
            </a:extLst>
          </p:cNvPr>
          <p:cNvSpPr txBox="1"/>
          <p:nvPr/>
        </p:nvSpPr>
        <p:spPr>
          <a:xfrm>
            <a:off x="3211286" y="6335486"/>
            <a:ext cx="2482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См. обзор в 0804.1912</a:t>
            </a:r>
          </a:p>
        </p:txBody>
      </p:sp>
    </p:spTree>
    <p:extLst>
      <p:ext uri="{BB962C8B-B14F-4D97-AF65-F5344CB8AC3E}">
        <p14:creationId xmlns:p14="http://schemas.microsoft.com/office/powerpoint/2010/main" val="654579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26B02-6125-4382-A213-34CC054F5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Механизм </a:t>
            </a:r>
            <a:r>
              <a:rPr lang="ru-RU" dirty="0" err="1"/>
              <a:t>Блэндфорда</a:t>
            </a:r>
            <a:r>
              <a:rPr lang="ru-RU" dirty="0"/>
              <a:t> - </a:t>
            </a:r>
            <a:r>
              <a:rPr lang="ru-RU" dirty="0" err="1"/>
              <a:t>Пейна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1930AA-0137-4FD9-808F-4BF21F433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5666" y="2143097"/>
            <a:ext cx="3961073" cy="32827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C3D10D-A522-44FD-A57E-C942C031D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076" y="389153"/>
            <a:ext cx="3159590" cy="31595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10C35F-261E-4DAC-B159-F23AD55C61A1}"/>
              </a:ext>
            </a:extLst>
          </p:cNvPr>
          <p:cNvSpPr txBox="1"/>
          <p:nvPr/>
        </p:nvSpPr>
        <p:spPr>
          <a:xfrm>
            <a:off x="4576076" y="4299857"/>
            <a:ext cx="35971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Орбитальный момент</a:t>
            </a:r>
            <a:br>
              <a:rPr lang="ru-RU" dirty="0"/>
            </a:br>
            <a:r>
              <a:rPr lang="ru-RU" dirty="0"/>
              <a:t>забирается у</a:t>
            </a:r>
            <a:br>
              <a:rPr lang="ru-RU" dirty="0"/>
            </a:br>
            <a:r>
              <a:rPr lang="ru-RU" dirty="0"/>
              <a:t>аккреционного диска.</a:t>
            </a:r>
            <a:br>
              <a:rPr lang="ru-RU" dirty="0"/>
            </a:br>
            <a:r>
              <a:rPr lang="ru-RU" dirty="0"/>
              <a:t>Это помогает </a:t>
            </a:r>
          </a:p>
          <a:p>
            <a:r>
              <a:rPr lang="ru-RU" dirty="0"/>
              <a:t>формированию джетов</a:t>
            </a:r>
            <a:br>
              <a:rPr lang="ru-RU" dirty="0"/>
            </a:br>
            <a:r>
              <a:rPr lang="ru-RU" dirty="0"/>
              <a:t>от аккрецирующих черных дыр.</a:t>
            </a:r>
          </a:p>
        </p:txBody>
      </p:sp>
    </p:spTree>
    <p:extLst>
      <p:ext uri="{BB962C8B-B14F-4D97-AF65-F5344CB8AC3E}">
        <p14:creationId xmlns:p14="http://schemas.microsoft.com/office/powerpoint/2010/main" val="31154851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BFB8E8EF-368C-4E4D-98FF-24C561DCBF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dirty="0"/>
              <a:t>Излучение </a:t>
            </a:r>
            <a:r>
              <a:rPr lang="ru-RU" altLang="ru-RU" dirty="0" err="1"/>
              <a:t>Хокинга</a:t>
            </a:r>
            <a:endParaRPr lang="en-US" altLang="ru-RU" dirty="0"/>
          </a:p>
        </p:txBody>
      </p:sp>
      <p:pic>
        <p:nvPicPr>
          <p:cNvPr id="67587" name="Picture 3" descr="evap3_med">
            <a:extLst>
              <a:ext uri="{FF2B5EF4-FFF2-40B4-BE49-F238E27FC236}">
                <a16:creationId xmlns:a16="http://schemas.microsoft.com/office/drawing/2014/main" id="{DC0932B4-A796-4D28-AFB1-829BD2DE6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619" y="361704"/>
            <a:ext cx="41036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4">
            <a:extLst>
              <a:ext uri="{FF2B5EF4-FFF2-40B4-BE49-F238E27FC236}">
                <a16:creationId xmlns:a16="http://schemas.microsoft.com/office/drawing/2014/main" id="{DD4B89A2-11FE-47DA-831C-C990994CF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7907" y="2775042"/>
            <a:ext cx="3959417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+mn-lt"/>
              </a:rPr>
              <a:t>Черные дыры «испаряются».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dirty="0"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+mn-lt"/>
              </a:rPr>
              <a:t>В зависимости от массы дыры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рождаются самые разные частицы,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но после серии превращений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значительная доля энергии уходит 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в виде гамма-излучения.</a:t>
            </a:r>
            <a:endParaRPr lang="en-US" altLang="ru-RU" sz="1800" dirty="0">
              <a:latin typeface="+mn-lt"/>
            </a:endParaRPr>
          </a:p>
        </p:txBody>
      </p:sp>
      <p:sp>
        <p:nvSpPr>
          <p:cNvPr id="67589" name="Text Box 5">
            <a:extLst>
              <a:ext uri="{FF2B5EF4-FFF2-40B4-BE49-F238E27FC236}">
                <a16:creationId xmlns:a16="http://schemas.microsoft.com/office/drawing/2014/main" id="{445E468E-B66B-480B-AB8D-EC4D1C345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9230" y="4928708"/>
            <a:ext cx="898707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+mn-lt"/>
              </a:rPr>
              <a:t>Испарение является существенным процессом лишь для черных дыр малой массы.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+mn-lt"/>
              </a:rPr>
              <a:t>Идут поиски «следов» первичных черных дыр: </a:t>
            </a:r>
            <a:br>
              <a:rPr lang="ru-RU" altLang="ru-RU" sz="1800" dirty="0">
                <a:latin typeface="+mn-lt"/>
              </a:rPr>
            </a:br>
            <a:r>
              <a:rPr lang="ru-RU" altLang="ru-RU" sz="1800" dirty="0">
                <a:latin typeface="+mn-lt"/>
              </a:rPr>
              <a:t>Гамма-фон, гамма-вспышки, избыток некоторых античастиц в космических лучах.</a:t>
            </a:r>
            <a:endParaRPr lang="en-US" altLang="ru-RU" sz="1800" dirty="0">
              <a:latin typeface="+mn-lt"/>
            </a:endParaRPr>
          </a:p>
        </p:txBody>
      </p:sp>
      <p:sp>
        <p:nvSpPr>
          <p:cNvPr id="19463" name="Text Box 7">
            <a:extLst>
              <a:ext uri="{FF2B5EF4-FFF2-40B4-BE49-F238E27FC236}">
                <a16:creationId xmlns:a16="http://schemas.microsoft.com/office/drawing/2014/main" id="{699C1E78-53BD-4320-BB4D-53CCAE2F1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057" y="5759705"/>
            <a:ext cx="29141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+mn-lt"/>
                <a:cs typeface="Times New Roman" panose="02020603050405020304" pitchFamily="18" charset="0"/>
              </a:rPr>
              <a:t>Поиски в радиодиапазоне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>
            <a:extLst>
              <a:ext uri="{FF2B5EF4-FFF2-40B4-BE49-F238E27FC236}">
                <a16:creationId xmlns:a16="http://schemas.microsoft.com/office/drawing/2014/main" id="{F6342072-4B30-4147-8201-35C159694F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/>
              <a:t>Основные формулы</a:t>
            </a:r>
            <a:endParaRPr lang="en-US" altLang="ru-RU" dirty="0"/>
          </a:p>
        </p:txBody>
      </p:sp>
      <p:pic>
        <p:nvPicPr>
          <p:cNvPr id="8196" name="Picture 5" descr="carr_1">
            <a:extLst>
              <a:ext uri="{FF2B5EF4-FFF2-40B4-BE49-F238E27FC236}">
                <a16:creationId xmlns:a16="http://schemas.microsoft.com/office/drawing/2014/main" id="{64CE7F4C-018A-49B8-94BF-65A638D15B78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4599" y="316172"/>
            <a:ext cx="3886200" cy="876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7" name="Picture 7" descr="carr_2">
            <a:extLst>
              <a:ext uri="{FF2B5EF4-FFF2-40B4-BE49-F238E27FC236}">
                <a16:creationId xmlns:a16="http://schemas.microsoft.com/office/drawing/2014/main" id="{5C4C920F-3114-4482-B25D-32BEB2620742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4343" y="2596042"/>
            <a:ext cx="3860800" cy="88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8" name="Text Box 11">
            <a:extLst>
              <a:ext uri="{FF2B5EF4-FFF2-40B4-BE49-F238E27FC236}">
                <a16:creationId xmlns:a16="http://schemas.microsoft.com/office/drawing/2014/main" id="{3228F22D-76F5-4270-9CF1-5E75DF12F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3054" y="1071697"/>
            <a:ext cx="377000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+mn-lt"/>
              </a:rPr>
              <a:t>Первичные черные дыры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формируются с массами,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равными массе внутри горизонта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(горизонта частиц) на момент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формирования.</a:t>
            </a:r>
          </a:p>
        </p:txBody>
      </p:sp>
      <p:sp>
        <p:nvSpPr>
          <p:cNvPr id="8200" name="Text Box 13">
            <a:extLst>
              <a:ext uri="{FF2B5EF4-FFF2-40B4-BE49-F238E27FC236}">
                <a16:creationId xmlns:a16="http://schemas.microsoft.com/office/drawing/2014/main" id="{CB51CFF7-1411-423D-9992-0F91C6C8E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633" y="4650952"/>
            <a:ext cx="33164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+mn-lt"/>
              </a:rPr>
              <a:t>Время до полного испарения</a:t>
            </a:r>
            <a:endParaRPr lang="en-US" altLang="ru-RU" dirty="0">
              <a:latin typeface="+mn-lt"/>
            </a:endParaRPr>
          </a:p>
        </p:txBody>
      </p:sp>
      <p:sp>
        <p:nvSpPr>
          <p:cNvPr id="8201" name="Text Box 14">
            <a:extLst>
              <a:ext uri="{FF2B5EF4-FFF2-40B4-BE49-F238E27FC236}">
                <a16:creationId xmlns:a16="http://schemas.microsoft.com/office/drawing/2014/main" id="{34270FEF-7B98-4299-A534-63950CC0D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853" y="3563457"/>
            <a:ext cx="57321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+mn-lt"/>
              </a:rPr>
              <a:t>ЧД с массой </a:t>
            </a:r>
            <a:r>
              <a:rPr lang="en-US" altLang="ru-RU" dirty="0">
                <a:latin typeface="+mn-lt"/>
              </a:rPr>
              <a:t>M&gt;10</a:t>
            </a:r>
            <a:r>
              <a:rPr lang="en-US" altLang="ru-RU" baseline="30000" dirty="0">
                <a:latin typeface="+mn-lt"/>
              </a:rPr>
              <a:t>26</a:t>
            </a:r>
            <a:r>
              <a:rPr lang="en-US" altLang="ru-RU" dirty="0">
                <a:latin typeface="+mn-lt"/>
              </a:rPr>
              <a:t> g </a:t>
            </a:r>
            <a:r>
              <a:rPr lang="ru-RU" altLang="ru-RU" dirty="0">
                <a:latin typeface="+mn-lt"/>
              </a:rPr>
              <a:t>имеют температуры меньше,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чем у реликтового излучения в настоящее время.</a:t>
            </a:r>
          </a:p>
        </p:txBody>
      </p:sp>
      <p:sp>
        <p:nvSpPr>
          <p:cNvPr id="8202" name="Прямоугольник 1">
            <a:extLst>
              <a:ext uri="{FF2B5EF4-FFF2-40B4-BE49-F238E27FC236}">
                <a16:creationId xmlns:a16="http://schemas.microsoft.com/office/drawing/2014/main" id="{932ADC94-72D6-4611-B7F1-C83C954BF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230" y="5094639"/>
            <a:ext cx="20365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 err="1">
                <a:latin typeface="+mn-lt"/>
              </a:rPr>
              <a:t>astro-ph</a:t>
            </a:r>
            <a:r>
              <a:rPr lang="en-US" altLang="ru-RU" dirty="0">
                <a:latin typeface="+mn-lt"/>
              </a:rPr>
              <a:t>/0504034</a:t>
            </a:r>
            <a:endParaRPr lang="ru-RU" altLang="ru-RU" dirty="0">
              <a:latin typeface="+mn-lt"/>
            </a:endParaRPr>
          </a:p>
        </p:txBody>
      </p:sp>
      <p:pic>
        <p:nvPicPr>
          <p:cNvPr id="8203" name="Рисунок 2">
            <a:extLst>
              <a:ext uri="{FF2B5EF4-FFF2-40B4-BE49-F238E27FC236}">
                <a16:creationId xmlns:a16="http://schemas.microsoft.com/office/drawing/2014/main" id="{ABFF7FF3-045D-4071-AC19-3BA042906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70" y="4366619"/>
            <a:ext cx="17526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8B281A-D34E-40D0-B3E6-54524566D5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499" y="5215454"/>
            <a:ext cx="1236009" cy="15254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6E8187-D71E-4EFE-BA25-EF7DE53E05F5}"/>
              </a:ext>
            </a:extLst>
          </p:cNvPr>
          <p:cNvSpPr txBox="1"/>
          <p:nvPr/>
        </p:nvSpPr>
        <p:spPr>
          <a:xfrm>
            <a:off x="4854599" y="5655035"/>
            <a:ext cx="3488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Формулы можно вывести:</a:t>
            </a:r>
            <a:br>
              <a:rPr lang="ru-RU" dirty="0"/>
            </a:br>
            <a:r>
              <a:rPr lang="ru-RU" dirty="0"/>
              <a:t>см. книгу «Все формулы мира».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4">
            <a:extLst>
              <a:ext uri="{FF2B5EF4-FFF2-40B4-BE49-F238E27FC236}">
                <a16:creationId xmlns:a16="http://schemas.microsoft.com/office/drawing/2014/main" id="{F56A1C80-6576-48DA-8664-8C2A2EDBF2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3800" dirty="0"/>
              <a:t>Испускание частиц в процессе испарения черной дыры</a:t>
            </a:r>
            <a:endParaRPr lang="en-US" altLang="ru-RU" sz="3800" dirty="0"/>
          </a:p>
        </p:txBody>
      </p:sp>
      <p:pic>
        <p:nvPicPr>
          <p:cNvPr id="14340" name="Picture 5" descr="carr_4">
            <a:extLst>
              <a:ext uri="{FF2B5EF4-FFF2-40B4-BE49-F238E27FC236}">
                <a16:creationId xmlns:a16="http://schemas.microsoft.com/office/drawing/2014/main" id="{19831154-7470-43FB-893A-5E93C7B9AC67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69130" y="4081573"/>
            <a:ext cx="4038600" cy="690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1" name="Picture 7" descr="carr_5">
            <a:extLst>
              <a:ext uri="{FF2B5EF4-FFF2-40B4-BE49-F238E27FC236}">
                <a16:creationId xmlns:a16="http://schemas.microsoft.com/office/drawing/2014/main" id="{CF1B6B5F-DC73-4FF4-882D-132AC18F2302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2502" y="4806367"/>
            <a:ext cx="4038600" cy="614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2" name="Picture 9" descr="carr_6">
            <a:extLst>
              <a:ext uri="{FF2B5EF4-FFF2-40B4-BE49-F238E27FC236}">
                <a16:creationId xmlns:a16="http://schemas.microsoft.com/office/drawing/2014/main" id="{8417E640-B048-412C-AA53-EAE526D342E9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5720" y="5707865"/>
            <a:ext cx="4038600" cy="63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3" name="Picture 11" descr="carr_7">
            <a:extLst>
              <a:ext uri="{FF2B5EF4-FFF2-40B4-BE49-F238E27FC236}">
                <a16:creationId xmlns:a16="http://schemas.microsoft.com/office/drawing/2014/main" id="{D76C26FC-4BFD-4FB2-9231-815FEFC9EDB6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4602" y="544493"/>
            <a:ext cx="4267200" cy="3394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4" name="Text Box 13">
            <a:extLst>
              <a:ext uri="{FF2B5EF4-FFF2-40B4-BE49-F238E27FC236}">
                <a16:creationId xmlns:a16="http://schemas.microsoft.com/office/drawing/2014/main" id="{7E2E78ED-137F-405A-B656-715A52AEC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766" y="1190418"/>
            <a:ext cx="367510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+mn-lt"/>
              </a:rPr>
              <a:t>При массе ЧД менее 10</a:t>
            </a:r>
            <a:r>
              <a:rPr lang="ru-RU" altLang="ru-RU" baseline="30000" dirty="0">
                <a:latin typeface="+mn-lt"/>
              </a:rPr>
              <a:t>14</a:t>
            </a:r>
            <a:r>
              <a:rPr lang="ru-RU" altLang="ru-RU" dirty="0">
                <a:latin typeface="+mn-lt"/>
              </a:rPr>
              <a:t> г</a:t>
            </a:r>
            <a:br>
              <a:rPr lang="ru-RU" altLang="ru-RU" dirty="0">
                <a:latin typeface="+mn-lt"/>
              </a:rPr>
            </a:br>
            <a:r>
              <a:rPr lang="ru-RU" altLang="ru-RU" dirty="0">
                <a:latin typeface="+mn-lt"/>
              </a:rPr>
              <a:t>она начинает испускать адроны.</a:t>
            </a:r>
            <a:br>
              <a:rPr lang="en-US" altLang="ru-RU" dirty="0">
                <a:latin typeface="+mn-lt"/>
              </a:rPr>
            </a:br>
            <a:endParaRPr lang="en-US" altLang="ru-RU" dirty="0">
              <a:latin typeface="+mn-lt"/>
            </a:endParaRPr>
          </a:p>
        </p:txBody>
      </p:sp>
      <p:sp>
        <p:nvSpPr>
          <p:cNvPr id="14345" name="Прямоугольник 1">
            <a:extLst>
              <a:ext uri="{FF2B5EF4-FFF2-40B4-BE49-F238E27FC236}">
                <a16:creationId xmlns:a16="http://schemas.microsoft.com/office/drawing/2014/main" id="{107B04D2-349B-4062-92EB-5A71B44C3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230" y="5098645"/>
            <a:ext cx="20365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 err="1">
                <a:latin typeface="+mn-lt"/>
              </a:rPr>
              <a:t>astro-ph</a:t>
            </a:r>
            <a:r>
              <a:rPr lang="en-US" altLang="ru-RU" dirty="0">
                <a:latin typeface="+mn-lt"/>
              </a:rPr>
              <a:t>/0504034</a:t>
            </a:r>
            <a:endParaRPr lang="ru-RU" altLang="ru-RU" dirty="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46D1BF-8A3D-4F5A-B79B-F11D37BDDAC2}"/>
              </a:ext>
            </a:extLst>
          </p:cNvPr>
          <p:cNvSpPr txBox="1"/>
          <p:nvPr/>
        </p:nvSpPr>
        <p:spPr>
          <a:xfrm>
            <a:off x="5286864" y="175161"/>
            <a:ext cx="249773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Температура ЧД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1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ГэВ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4">
            <a:extLst>
              <a:ext uri="{FF2B5EF4-FFF2-40B4-BE49-F238E27FC236}">
                <a16:creationId xmlns:a16="http://schemas.microsoft.com/office/drawing/2014/main" id="{DD34DD14-BA7D-4028-95E9-5963946F19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/>
              <a:t>Темп излучения фотонов</a:t>
            </a:r>
          </a:p>
        </p:txBody>
      </p:sp>
      <p:sp>
        <p:nvSpPr>
          <p:cNvPr id="24580" name="Rectangle 5">
            <a:extLst>
              <a:ext uri="{FF2B5EF4-FFF2-40B4-BE49-F238E27FC236}">
                <a16:creationId xmlns:a16="http://schemas.microsoft.com/office/drawing/2014/main" id="{AD013A02-C9AA-4A9E-B528-E2BB5AE53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395" y="5053287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>
                <a:latin typeface="+mn-lt"/>
              </a:rPr>
              <a:t>0912.5297</a:t>
            </a:r>
          </a:p>
        </p:txBody>
      </p:sp>
      <p:pic>
        <p:nvPicPr>
          <p:cNvPr id="24581" name="Picture 6">
            <a:extLst>
              <a:ext uri="{FF2B5EF4-FFF2-40B4-BE49-F238E27FC236}">
                <a16:creationId xmlns:a16="http://schemas.microsoft.com/office/drawing/2014/main" id="{684E752F-4089-425A-9BE2-30F2DC955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264" y="1026249"/>
            <a:ext cx="6273171" cy="447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430A09FE-797E-4EEC-8D7B-25DB1620BC83}"/>
              </a:ext>
            </a:extLst>
          </p:cNvPr>
          <p:cNvCxnSpPr>
            <a:cxnSpLocks/>
          </p:cNvCxnSpPr>
          <p:nvPr/>
        </p:nvCxnSpPr>
        <p:spPr>
          <a:xfrm flipH="1">
            <a:off x="9516140" y="3916326"/>
            <a:ext cx="21884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6301A041-7CE6-4313-A057-9B79CBFDB3A6}"/>
              </a:ext>
            </a:extLst>
          </p:cNvPr>
          <p:cNvCxnSpPr>
            <a:cxnSpLocks/>
          </p:cNvCxnSpPr>
          <p:nvPr/>
        </p:nvCxnSpPr>
        <p:spPr>
          <a:xfrm flipH="1">
            <a:off x="9952036" y="1935126"/>
            <a:ext cx="1905000" cy="2222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4" name="TextBox 6">
            <a:extLst>
              <a:ext uri="{FF2B5EF4-FFF2-40B4-BE49-F238E27FC236}">
                <a16:creationId xmlns:a16="http://schemas.microsoft.com/office/drawing/2014/main" id="{4622DCEB-4097-43B9-A707-64108C0F5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2637" y="1589844"/>
            <a:ext cx="13054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dirty="0">
                <a:latin typeface="+mn-lt"/>
              </a:rPr>
              <a:t>secondary</a:t>
            </a:r>
            <a:endParaRPr lang="ru-RU" altLang="ru-RU" dirty="0">
              <a:latin typeface="+mn-lt"/>
            </a:endParaRPr>
          </a:p>
        </p:txBody>
      </p:sp>
      <p:sp>
        <p:nvSpPr>
          <p:cNvPr id="24585" name="TextBox 7">
            <a:extLst>
              <a:ext uri="{FF2B5EF4-FFF2-40B4-BE49-F238E27FC236}">
                <a16:creationId xmlns:a16="http://schemas.microsoft.com/office/drawing/2014/main" id="{6CFFAFF1-4E1A-4C18-8191-0526B871C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5654" y="3943055"/>
            <a:ext cx="10487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dirty="0">
                <a:latin typeface="+mn-lt"/>
              </a:rPr>
              <a:t>primary</a:t>
            </a:r>
            <a:endParaRPr lang="ru-RU" altLang="ru-RU" dirty="0">
              <a:latin typeface="+mn-lt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4">
            <a:extLst>
              <a:ext uri="{FF2B5EF4-FFF2-40B4-BE49-F238E27FC236}">
                <a16:creationId xmlns:a16="http://schemas.microsoft.com/office/drawing/2014/main" id="{57F3560B-A971-4215-AFD3-921B8762E3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/>
              <a:t>Ограничение по гамма фону</a:t>
            </a:r>
            <a:endParaRPr lang="en-US" altLang="ru-RU" dirty="0"/>
          </a:p>
        </p:txBody>
      </p:sp>
      <p:sp>
        <p:nvSpPr>
          <p:cNvPr id="25604" name="Rectangle 5">
            <a:extLst>
              <a:ext uri="{FF2B5EF4-FFF2-40B4-BE49-F238E27FC236}">
                <a16:creationId xmlns:a16="http://schemas.microsoft.com/office/drawing/2014/main" id="{A3C163EE-755B-4B47-8A94-C4633AB9FFF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376318" y="3037117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>
                <a:latin typeface="+mn-lt"/>
              </a:rPr>
              <a:t>0912.5297</a:t>
            </a:r>
          </a:p>
        </p:txBody>
      </p:sp>
      <p:pic>
        <p:nvPicPr>
          <p:cNvPr id="25605" name="Picture 6">
            <a:extLst>
              <a:ext uri="{FF2B5EF4-FFF2-40B4-BE49-F238E27FC236}">
                <a16:creationId xmlns:a16="http://schemas.microsoft.com/office/drawing/2014/main" id="{D8505741-10E4-43F7-B27B-22E139805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492" y="426719"/>
            <a:ext cx="7147995" cy="50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6" name="Text Box 7">
            <a:extLst>
              <a:ext uri="{FF2B5EF4-FFF2-40B4-BE49-F238E27FC236}">
                <a16:creationId xmlns:a16="http://schemas.microsoft.com/office/drawing/2014/main" id="{E9B14446-5160-42BC-A58F-32534D88A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2255" y="5442856"/>
            <a:ext cx="1528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ru-RU" dirty="0">
                <a:latin typeface="+mn-lt"/>
                <a:cs typeface="Arial" panose="020B0604020202020204" pitchFamily="34" charset="0"/>
              </a:rPr>
              <a:t>Ω</a:t>
            </a:r>
            <a:r>
              <a:rPr lang="en-US" altLang="ru-RU" baseline="-25000" dirty="0">
                <a:latin typeface="+mn-lt"/>
                <a:cs typeface="Arial" panose="020B0604020202020204" pitchFamily="34" charset="0"/>
              </a:rPr>
              <a:t>PBH</a:t>
            </a:r>
            <a:r>
              <a:rPr lang="en-US" altLang="ru-RU" dirty="0">
                <a:latin typeface="+mn-lt"/>
                <a:cs typeface="Arial" panose="020B0604020202020204" pitchFamily="34" charset="0"/>
              </a:rPr>
              <a:t>&lt;5 10</a:t>
            </a:r>
            <a:r>
              <a:rPr lang="en-US" altLang="ru-RU" baseline="30000" dirty="0">
                <a:latin typeface="+mn-lt"/>
                <a:cs typeface="Arial" panose="020B0604020202020204" pitchFamily="34" charset="0"/>
              </a:rPr>
              <a:t>-10</a:t>
            </a:r>
            <a:r>
              <a:rPr lang="en-US" altLang="ru-RU" dirty="0">
                <a:latin typeface="+mn-lt"/>
                <a:cs typeface="Arial" panose="020B0604020202020204" pitchFamily="34" charset="0"/>
              </a:rPr>
              <a:t> </a:t>
            </a:r>
            <a:endParaRPr lang="el-GR" altLang="ru-RU" dirty="0">
              <a:latin typeface="+mn-lt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звезды перед коллапсом</a:t>
            </a:r>
          </a:p>
        </p:txBody>
      </p:sp>
      <p:sp>
        <p:nvSpPr>
          <p:cNvPr id="3" name="Прямоугольник 2"/>
          <p:cNvSpPr/>
          <p:nvPr/>
        </p:nvSpPr>
        <p:spPr>
          <a:xfrm rot="16200000">
            <a:off x="11290844" y="3984347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1211.1378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413" y="242802"/>
            <a:ext cx="5433909" cy="55440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3100" y="5137870"/>
            <a:ext cx="50353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Радиус железного ядра </a:t>
            </a:r>
            <a:r>
              <a:rPr lang="en-US" dirty="0"/>
              <a:t>~</a:t>
            </a:r>
            <a:r>
              <a:rPr lang="ru-RU" dirty="0"/>
              <a:t>3000 км.</a:t>
            </a:r>
            <a:br>
              <a:rPr lang="ru-RU" dirty="0"/>
            </a:br>
            <a:r>
              <a:rPr lang="ru-RU" dirty="0"/>
              <a:t>Центральная плотность </a:t>
            </a:r>
            <a:r>
              <a:rPr lang="en-US" dirty="0"/>
              <a:t>~10</a:t>
            </a:r>
            <a:r>
              <a:rPr lang="en-US" baseline="30000" dirty="0"/>
              <a:t>9</a:t>
            </a:r>
            <a:r>
              <a:rPr lang="en-US" dirty="0"/>
              <a:t> </a:t>
            </a:r>
            <a:r>
              <a:rPr lang="ru-RU" dirty="0"/>
              <a:t>г</a:t>
            </a:r>
            <a:r>
              <a:rPr lang="en-US" dirty="0"/>
              <a:t>/</a:t>
            </a:r>
            <a:r>
              <a:rPr lang="ru-RU" dirty="0"/>
              <a:t>см</a:t>
            </a:r>
            <a:r>
              <a:rPr lang="ru-RU" baseline="30000" dirty="0"/>
              <a:t>3</a:t>
            </a:r>
          </a:p>
          <a:p>
            <a:endParaRPr lang="ru-RU" dirty="0"/>
          </a:p>
          <a:p>
            <a:r>
              <a:rPr lang="ru-RU" dirty="0"/>
              <a:t>Энергия взрыва </a:t>
            </a:r>
            <a:r>
              <a:rPr lang="en-US" dirty="0"/>
              <a:t>~10</a:t>
            </a:r>
            <a:r>
              <a:rPr lang="en-US" baseline="30000" dirty="0"/>
              <a:t>51</a:t>
            </a:r>
            <a:r>
              <a:rPr lang="en-US" dirty="0"/>
              <a:t> </a:t>
            </a:r>
            <a:r>
              <a:rPr lang="ru-RU" dirty="0"/>
              <a:t>эрг</a:t>
            </a:r>
            <a:br>
              <a:rPr lang="ru-RU" dirty="0"/>
            </a:br>
            <a:r>
              <a:rPr lang="ru-RU" dirty="0"/>
              <a:t>определяется энергией связи </a:t>
            </a:r>
            <a:r>
              <a:rPr lang="en-US" dirty="0"/>
              <a:t>Si-</a:t>
            </a:r>
            <a:r>
              <a:rPr lang="ru-RU" dirty="0"/>
              <a:t>оболочки.</a:t>
            </a:r>
          </a:p>
        </p:txBody>
      </p:sp>
    </p:spTree>
    <p:extLst>
      <p:ext uri="{BB962C8B-B14F-4D97-AF65-F5344CB8AC3E}">
        <p14:creationId xmlns:p14="http://schemas.microsoft.com/office/powerpoint/2010/main" val="24520637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99626-D5B0-43A4-BDEF-8D1C679F6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Ограничения по прямым поискам всплесков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C49D74B-F874-4EF5-B37E-2E8F4181BD3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314907" y="3393737"/>
            <a:ext cx="1385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+mn-lt"/>
              </a:rPr>
              <a:t>1911.04356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1B7AA2E6-ED3A-4D1C-A77A-9E74F9041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602" y="5205185"/>
            <a:ext cx="50006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686284-7F78-4D2F-BAB0-6617EB317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457" y="347890"/>
            <a:ext cx="3835400" cy="2138236"/>
          </a:xfrm>
          <a:prstGeom prst="rect">
            <a:avLst/>
          </a:prstGeom>
        </p:spPr>
      </p:pic>
      <p:pic>
        <p:nvPicPr>
          <p:cNvPr id="8" name="Рисунок 6">
            <a:extLst>
              <a:ext uri="{FF2B5EF4-FFF2-40B4-BE49-F238E27FC236}">
                <a16:creationId xmlns:a16="http://schemas.microsoft.com/office/drawing/2014/main" id="{E878D697-FB1A-4422-85DF-422F74081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879" y="1903185"/>
            <a:ext cx="49530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6467274-6D16-4D39-BB8C-494E71A2B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029" y="2884944"/>
            <a:ext cx="1828649" cy="177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991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C4BA2-64CE-4980-9F27-1B280131C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Пределы по данным спутника</a:t>
            </a:r>
            <a:r>
              <a:rPr lang="en-US" dirty="0"/>
              <a:t> Fermi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71413A1-0142-4D2F-B25B-2EA30E9275C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268727" y="4193721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+mn-lt"/>
              </a:rPr>
              <a:t>1802.00100</a:t>
            </a:r>
          </a:p>
        </p:txBody>
      </p:sp>
      <p:pic>
        <p:nvPicPr>
          <p:cNvPr id="8" name="Рисунок 6">
            <a:extLst>
              <a:ext uri="{FF2B5EF4-FFF2-40B4-BE49-F238E27FC236}">
                <a16:creationId xmlns:a16="http://schemas.microsoft.com/office/drawing/2014/main" id="{6D7E0896-9D01-4D5B-A04E-BA57FD296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6" y="1072953"/>
            <a:ext cx="3686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8">
            <a:extLst>
              <a:ext uri="{FF2B5EF4-FFF2-40B4-BE49-F238E27FC236}">
                <a16:creationId xmlns:a16="http://schemas.microsoft.com/office/drawing/2014/main" id="{33200E56-4999-4381-8066-D973FE94E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24" y="2109108"/>
            <a:ext cx="22479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9">
            <a:extLst>
              <a:ext uri="{FF2B5EF4-FFF2-40B4-BE49-F238E27FC236}">
                <a16:creationId xmlns:a16="http://schemas.microsoft.com/office/drawing/2014/main" id="{EA306660-4650-4273-B055-8E1DA6F2CE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500" y="357869"/>
            <a:ext cx="3520314" cy="298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E6BE1FD-8C8D-4468-A9EA-6E5273C33120}"/>
              </a:ext>
            </a:extLst>
          </p:cNvPr>
          <p:cNvGrpSpPr/>
          <p:nvPr/>
        </p:nvGrpSpPr>
        <p:grpSpPr>
          <a:xfrm>
            <a:off x="4016828" y="5296694"/>
            <a:ext cx="2667000" cy="1117600"/>
            <a:chOff x="5943600" y="1901825"/>
            <a:chExt cx="2667000" cy="111760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1ABA1A87-3E41-42AF-AC94-BF4EBEB36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1100" y="2330450"/>
              <a:ext cx="204787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1F8E0720-62EF-4903-A038-7DEC853FA88A}"/>
                </a:ext>
              </a:extLst>
            </p:cNvPr>
            <p:cNvSpPr/>
            <p:nvPr/>
          </p:nvSpPr>
          <p:spPr>
            <a:xfrm>
              <a:off x="5943600" y="1901825"/>
              <a:ext cx="2667000" cy="11176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16" name="Рисунок 5">
            <a:extLst>
              <a:ext uri="{FF2B5EF4-FFF2-40B4-BE49-F238E27FC236}">
                <a16:creationId xmlns:a16="http://schemas.microsoft.com/office/drawing/2014/main" id="{64609E39-0EC4-4B87-BEA0-149110C465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528" y="3312037"/>
            <a:ext cx="3478779" cy="298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4744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>
            <a:extLst>
              <a:ext uri="{FF2B5EF4-FFF2-40B4-BE49-F238E27FC236}">
                <a16:creationId xmlns:a16="http://schemas.microsoft.com/office/drawing/2014/main" id="{2450BFBA-5D4C-4564-A170-4BCC19CE46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/>
              <a:t>Пределы на долю первичных черных дыр</a:t>
            </a:r>
          </a:p>
        </p:txBody>
      </p:sp>
      <p:pic>
        <p:nvPicPr>
          <p:cNvPr id="38916" name="Рисунок 3">
            <a:extLst>
              <a:ext uri="{FF2B5EF4-FFF2-40B4-BE49-F238E27FC236}">
                <a16:creationId xmlns:a16="http://schemas.microsoft.com/office/drawing/2014/main" id="{38718554-612B-44D0-AC75-9319780E9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794" y="382773"/>
            <a:ext cx="7041064" cy="526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Прямоугольник 4">
            <a:extLst>
              <a:ext uri="{FF2B5EF4-FFF2-40B4-BE49-F238E27FC236}">
                <a16:creationId xmlns:a16="http://schemas.microsoft.com/office/drawing/2014/main" id="{C2D71D8E-9949-42AF-AFFC-88E3DAD7406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229164" y="3921335"/>
            <a:ext cx="1401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+mn-lt"/>
              </a:rPr>
              <a:t>2002.12778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1B3298-95FE-4FC9-8FD9-BD7099137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Фазовые переходы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10EE68-A4A5-4579-A508-E2AC778D1434}"/>
              </a:ext>
            </a:extLst>
          </p:cNvPr>
          <p:cNvSpPr txBox="1"/>
          <p:nvPr/>
        </p:nvSpPr>
        <p:spPr>
          <a:xfrm>
            <a:off x="4389828" y="508204"/>
            <a:ext cx="3340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Деконфайнмент</a:t>
            </a:r>
            <a:r>
              <a:rPr lang="ru-RU" dirty="0"/>
              <a:t> – </a:t>
            </a:r>
            <a:endParaRPr lang="en-US" dirty="0"/>
          </a:p>
          <a:p>
            <a:r>
              <a:rPr lang="ru-RU" dirty="0"/>
              <a:t>образование </a:t>
            </a:r>
            <a:r>
              <a:rPr lang="ru-RU" dirty="0" err="1"/>
              <a:t>кварковых</a:t>
            </a:r>
            <a:r>
              <a:rPr lang="ru-RU" dirty="0"/>
              <a:t> звезд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68E3F4-6E4D-45E4-9355-EAB170585B3D}"/>
              </a:ext>
            </a:extLst>
          </p:cNvPr>
          <p:cNvSpPr txBox="1"/>
          <p:nvPr/>
        </p:nvSpPr>
        <p:spPr>
          <a:xfrm>
            <a:off x="8492397" y="3244334"/>
            <a:ext cx="3699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Кристаллизация белых карликов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3F2815-75E6-4D90-8F32-E49A09F91725}"/>
              </a:ext>
            </a:extLst>
          </p:cNvPr>
          <p:cNvSpPr txBox="1"/>
          <p:nvPr/>
        </p:nvSpPr>
        <p:spPr>
          <a:xfrm>
            <a:off x="4545335" y="5067851"/>
            <a:ext cx="2150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Пульсации цефеид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57937E-77B3-4F69-86C9-F281F0C97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582" y="274323"/>
            <a:ext cx="3340786" cy="2438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2F9AF6-F40C-4A99-B0AE-501943DA0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417" y="2004653"/>
            <a:ext cx="2641386" cy="261261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0DF7FC-3E6B-4A04-B35E-DB403D7D3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799" y="4676064"/>
            <a:ext cx="3376569" cy="207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059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C50343-C4F5-4F54-AE50-07630D415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533" y="3327588"/>
            <a:ext cx="5484840" cy="369369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E6B0E-46FC-4F96-8B79-1498D6FEC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111" y="2349925"/>
            <a:ext cx="3688422" cy="2456442"/>
          </a:xfrm>
        </p:spPr>
        <p:txBody>
          <a:bodyPr/>
          <a:lstStyle/>
          <a:p>
            <a:r>
              <a:rPr lang="ru-RU" dirty="0"/>
              <a:t>Кристаллизация белых карликов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9D18A0-12C9-46B9-ABF1-8DB3672030A7}"/>
              </a:ext>
            </a:extLst>
          </p:cNvPr>
          <p:cNvSpPr txBox="1"/>
          <p:nvPr/>
        </p:nvSpPr>
        <p:spPr>
          <a:xfrm rot="16200000">
            <a:off x="9035422" y="1577553"/>
            <a:ext cx="609771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https://scitechdaily.com/gaia-reveals-for-the-first-time-crystallization-in-white-dwarfs/</a:t>
            </a:r>
            <a:endParaRPr lang="ru-RU" sz="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202446-DD9E-404E-9841-E2225D662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952" y="558398"/>
            <a:ext cx="4705604" cy="3530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70812C-D9EC-48BC-885B-43F27CA3C1E6}"/>
              </a:ext>
            </a:extLst>
          </p:cNvPr>
          <p:cNvSpPr txBox="1"/>
          <p:nvPr/>
        </p:nvSpPr>
        <p:spPr>
          <a:xfrm>
            <a:off x="4479533" y="647272"/>
            <a:ext cx="264521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 мере остывания</a:t>
            </a:r>
            <a:br>
              <a:rPr lang="ru-RU" dirty="0"/>
            </a:br>
            <a:r>
              <a:rPr lang="ru-RU" dirty="0"/>
              <a:t>вещество в недрах </a:t>
            </a:r>
            <a:br>
              <a:rPr lang="ru-RU" dirty="0"/>
            </a:br>
            <a:r>
              <a:rPr lang="ru-RU" dirty="0"/>
              <a:t>белых карликов</a:t>
            </a:r>
            <a:br>
              <a:rPr lang="ru-RU" dirty="0"/>
            </a:br>
            <a:r>
              <a:rPr lang="ru-RU" dirty="0"/>
              <a:t>начинает </a:t>
            </a:r>
          </a:p>
          <a:p>
            <a:r>
              <a:rPr lang="ru-RU" dirty="0"/>
              <a:t>кристаллизоваться.</a:t>
            </a:r>
            <a:br>
              <a:rPr lang="ru-RU" dirty="0"/>
            </a:br>
            <a:r>
              <a:rPr lang="ru-RU" dirty="0"/>
              <a:t>Это сказывается на</a:t>
            </a:r>
            <a:br>
              <a:rPr lang="ru-RU" dirty="0"/>
            </a:br>
            <a:r>
              <a:rPr lang="ru-RU" dirty="0"/>
              <a:t>температуре объектов.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0614EF-B839-4216-8B02-2893A7EB61EB}"/>
              </a:ext>
            </a:extLst>
          </p:cNvPr>
          <p:cNvSpPr txBox="1"/>
          <p:nvPr/>
        </p:nvSpPr>
        <p:spPr>
          <a:xfrm rot="16200000">
            <a:off x="3507357" y="5536845"/>
            <a:ext cx="15750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1007.2659</a:t>
            </a:r>
          </a:p>
        </p:txBody>
      </p:sp>
    </p:spTree>
    <p:extLst>
      <p:ext uri="{BB962C8B-B14F-4D97-AF65-F5344CB8AC3E}">
        <p14:creationId xmlns:p14="http://schemas.microsoft.com/office/powerpoint/2010/main" val="418626251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A169DF-9C1D-4FD5-AE9D-5D0659991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289" y="2349925"/>
            <a:ext cx="3739792" cy="2456442"/>
          </a:xfrm>
        </p:spPr>
        <p:txBody>
          <a:bodyPr/>
          <a:lstStyle/>
          <a:p>
            <a:r>
              <a:rPr lang="ru-RU" dirty="0"/>
              <a:t>Кристаллизация</a:t>
            </a:r>
            <a:br>
              <a:rPr lang="ru-RU" dirty="0"/>
            </a:br>
            <a:r>
              <a:rPr lang="ru-RU" dirty="0"/>
              <a:t>обнаружена!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AFFA9D-AE71-4CCE-9240-C9AB57C39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580" y="410967"/>
            <a:ext cx="6971334" cy="51690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E25936-B270-4782-A735-40C3274C61CE}"/>
              </a:ext>
            </a:extLst>
          </p:cNvPr>
          <p:cNvSpPr txBox="1"/>
          <p:nvPr/>
        </p:nvSpPr>
        <p:spPr>
          <a:xfrm rot="16200000">
            <a:off x="10927582" y="3393480"/>
            <a:ext cx="1910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1908.00370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076930-EC93-47EC-81C2-C0E05894355D}"/>
              </a:ext>
            </a:extLst>
          </p:cNvPr>
          <p:cNvSpPr txBox="1"/>
          <p:nvPr/>
        </p:nvSpPr>
        <p:spPr>
          <a:xfrm>
            <a:off x="4613580" y="5523703"/>
            <a:ext cx="47481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Благодаря наблюдениям на спутнике </a:t>
            </a:r>
            <a:r>
              <a:rPr lang="en-US" dirty="0"/>
              <a:t>Gaia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и получению хороших спектров</a:t>
            </a:r>
            <a:br>
              <a:rPr lang="ru-RU" dirty="0"/>
            </a:br>
            <a:r>
              <a:rPr lang="ru-RU" dirty="0"/>
              <a:t>удалось доказать, что вещество в недрах</a:t>
            </a:r>
            <a:br>
              <a:rPr lang="ru-RU" dirty="0"/>
            </a:br>
            <a:r>
              <a:rPr lang="ru-RU" dirty="0"/>
              <a:t>белых карликов кристаллизуется.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E7A4AB-5540-4FA0-ACA2-ACF20A0DF84F}"/>
              </a:ext>
            </a:extLst>
          </p:cNvPr>
          <p:cNvSpPr txBox="1"/>
          <p:nvPr/>
        </p:nvSpPr>
        <p:spPr>
          <a:xfrm>
            <a:off x="5676949" y="0"/>
            <a:ext cx="4844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Функция масс массивных (0.9-1.1 </a:t>
            </a:r>
            <a:r>
              <a:rPr lang="en-US" dirty="0" err="1"/>
              <a:t>Msun</a:t>
            </a:r>
            <a:r>
              <a:rPr lang="en-US" dirty="0"/>
              <a:t>)</a:t>
            </a:r>
            <a:r>
              <a:rPr lang="ru-RU" dirty="0"/>
              <a:t> БК </a:t>
            </a:r>
            <a:br>
              <a:rPr lang="ru-RU" dirty="0"/>
            </a:br>
            <a:r>
              <a:rPr lang="ru-RU" dirty="0"/>
              <a:t>в 100 </a:t>
            </a:r>
            <a:r>
              <a:rPr lang="ru-RU" dirty="0" err="1"/>
              <a:t>пк</a:t>
            </a:r>
            <a:r>
              <a:rPr lang="ru-RU" dirty="0"/>
              <a:t> окрестности.</a:t>
            </a:r>
          </a:p>
        </p:txBody>
      </p:sp>
    </p:spTree>
    <p:extLst>
      <p:ext uri="{BB962C8B-B14F-4D97-AF65-F5344CB8AC3E}">
        <p14:creationId xmlns:p14="http://schemas.microsoft.com/office/powerpoint/2010/main" val="31839904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1771D-0E74-4764-B206-208297535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Строение нейтронных звезд</a:t>
            </a:r>
          </a:p>
        </p:txBody>
      </p:sp>
      <p:pic>
        <p:nvPicPr>
          <p:cNvPr id="3" name="Picture 5" descr="weber">
            <a:extLst>
              <a:ext uri="{FF2B5EF4-FFF2-40B4-BE49-F238E27FC236}">
                <a16:creationId xmlns:a16="http://schemas.microsoft.com/office/drawing/2014/main" id="{3679A3FD-2FE0-4E72-BC35-8F835AFBB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51452" y="396950"/>
            <a:ext cx="6940803" cy="53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E12CFC-685F-437E-8812-B6483A6E3C39}"/>
              </a:ext>
            </a:extLst>
          </p:cNvPr>
          <p:cNvSpPr txBox="1"/>
          <p:nvPr/>
        </p:nvSpPr>
        <p:spPr>
          <a:xfrm rot="16200000">
            <a:off x="11123208" y="3959672"/>
            <a:ext cx="1430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dirty="0"/>
              <a:t>0705.2708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34353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3D100-1B97-423F-A59D-A06724F10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63" y="2349925"/>
            <a:ext cx="3719244" cy="2456442"/>
          </a:xfrm>
        </p:spPr>
        <p:txBody>
          <a:bodyPr/>
          <a:lstStyle/>
          <a:p>
            <a:r>
              <a:rPr lang="ru-RU" dirty="0" err="1"/>
              <a:t>Деконфайнмент</a:t>
            </a:r>
            <a:br>
              <a:rPr lang="ru-RU" dirty="0"/>
            </a:br>
            <a:r>
              <a:rPr lang="ru-RU" dirty="0"/>
              <a:t>в нейтронных звездах</a:t>
            </a:r>
          </a:p>
        </p:txBody>
      </p:sp>
      <p:pic>
        <p:nvPicPr>
          <p:cNvPr id="5" name="Picture 3" descr="f3_blaschke">
            <a:extLst>
              <a:ext uri="{FF2B5EF4-FFF2-40B4-BE49-F238E27FC236}">
                <a16:creationId xmlns:a16="http://schemas.microsoft.com/office/drawing/2014/main" id="{FC33BC1A-15CD-49AB-8924-742F6DCF8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9545" y="117895"/>
            <a:ext cx="50038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 descr="0211_illustration">
            <a:extLst>
              <a:ext uri="{FF2B5EF4-FFF2-40B4-BE49-F238E27FC236}">
                <a16:creationId xmlns:a16="http://schemas.microsoft.com/office/drawing/2014/main" id="{9B415D31-0A37-4B6A-83E2-445498E58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750842"/>
            <a:ext cx="3862388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9DED96-24EE-4B60-A9E5-3F36C980007B}"/>
              </a:ext>
            </a:extLst>
          </p:cNvPr>
          <p:cNvSpPr txBox="1"/>
          <p:nvPr/>
        </p:nvSpPr>
        <p:spPr>
          <a:xfrm>
            <a:off x="8537825" y="3750842"/>
            <a:ext cx="3579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Кварковые</a:t>
            </a:r>
            <a:r>
              <a:rPr lang="ru-RU" dirty="0"/>
              <a:t> и гибридные звезды</a:t>
            </a:r>
          </a:p>
        </p:txBody>
      </p:sp>
    </p:spTree>
    <p:extLst>
      <p:ext uri="{BB962C8B-B14F-4D97-AF65-F5344CB8AC3E}">
        <p14:creationId xmlns:p14="http://schemas.microsoft.com/office/powerpoint/2010/main" val="133101339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604BEA-BFAC-463E-87F9-00156759F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Кварковые</a:t>
            </a:r>
            <a:r>
              <a:rPr lang="ru-RU" dirty="0"/>
              <a:t> звезды</a:t>
            </a:r>
          </a:p>
        </p:txBody>
      </p:sp>
      <p:pic>
        <p:nvPicPr>
          <p:cNvPr id="4" name="Picture 2" descr="anka030515">
            <a:extLst>
              <a:ext uri="{FF2B5EF4-FFF2-40B4-BE49-F238E27FC236}">
                <a16:creationId xmlns:a16="http://schemas.microsoft.com/office/drawing/2014/main" id="{B0BBDBEE-528A-4B49-9F8C-5BC50B55A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42" y="293608"/>
            <a:ext cx="4968875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5EDD52A1-DFE4-453B-8D29-6919B0B7F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16" y="3578146"/>
            <a:ext cx="5187001" cy="307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69035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31222-ED69-46C9-A809-87BC1EBF7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Образование </a:t>
            </a:r>
            <a:r>
              <a:rPr lang="ru-RU" dirty="0" err="1"/>
              <a:t>кварковой</a:t>
            </a:r>
            <a:r>
              <a:rPr lang="ru-RU" dirty="0"/>
              <a:t> звезды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46442AFE-1EEB-4719-9218-0B2F1DAF9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851" y="158036"/>
            <a:ext cx="5823505" cy="614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6B3E27-80E7-4582-8537-8FEA6BD9073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235629" y="4192731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1109.0539</a:t>
            </a:r>
          </a:p>
        </p:txBody>
      </p:sp>
    </p:spTree>
    <p:extLst>
      <p:ext uri="{BB962C8B-B14F-4D97-AF65-F5344CB8AC3E}">
        <p14:creationId xmlns:p14="http://schemas.microsoft.com/office/powerpoint/2010/main" val="705053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Коллапс ядра</a:t>
            </a:r>
          </a:p>
        </p:txBody>
      </p:sp>
      <p:sp>
        <p:nvSpPr>
          <p:cNvPr id="3" name="Прямоугольник 2"/>
          <p:cNvSpPr/>
          <p:nvPr/>
        </p:nvSpPr>
        <p:spPr>
          <a:xfrm rot="16200000">
            <a:off x="10135832" y="4094954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1806.07267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263" y="248460"/>
            <a:ext cx="5013377" cy="50398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263" y="6011765"/>
            <a:ext cx="2952750" cy="7334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54021" y="5108991"/>
            <a:ext cx="28584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Коллапс начинается</a:t>
            </a:r>
            <a:br>
              <a:rPr lang="ru-RU" dirty="0"/>
            </a:br>
            <a:r>
              <a:rPr lang="ru-RU" dirty="0"/>
              <a:t>из-за захвата электронов</a:t>
            </a:r>
            <a:br>
              <a:rPr lang="ru-RU" dirty="0"/>
            </a:br>
            <a:r>
              <a:rPr lang="ru-RU" dirty="0"/>
              <a:t>и</a:t>
            </a:r>
            <a:r>
              <a:rPr lang="en-US" dirty="0"/>
              <a:t>/</a:t>
            </a:r>
            <a:r>
              <a:rPr lang="ru-RU" dirty="0"/>
              <a:t>или </a:t>
            </a:r>
            <a:r>
              <a:rPr lang="ru-RU" dirty="0" err="1"/>
              <a:t>фотодиссоциации</a:t>
            </a:r>
            <a:br>
              <a:rPr lang="ru-RU" dirty="0"/>
            </a:br>
            <a:r>
              <a:rPr lang="ru-RU" dirty="0"/>
              <a:t>ядер железа.</a:t>
            </a:r>
          </a:p>
        </p:txBody>
      </p:sp>
    </p:spTree>
    <p:extLst>
      <p:ext uri="{BB962C8B-B14F-4D97-AF65-F5344CB8AC3E}">
        <p14:creationId xmlns:p14="http://schemas.microsoft.com/office/powerpoint/2010/main" val="363990180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4FAF55-34CF-4334-8037-4894165A9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Пульсации цефеид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0FCEE6-0213-4CFE-BDE3-0A2827C3F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743" y="322643"/>
            <a:ext cx="3328826" cy="64276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606EB8-39FD-48B7-9914-84648B69C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714" y="2349925"/>
            <a:ext cx="3849130" cy="20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4205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4D572C-377F-4D7D-8558-E7E3A2485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62" y="2349925"/>
            <a:ext cx="3619266" cy="2456442"/>
          </a:xfrm>
        </p:spPr>
        <p:txBody>
          <a:bodyPr/>
          <a:lstStyle/>
          <a:p>
            <a:r>
              <a:rPr lang="ru-RU" dirty="0"/>
              <a:t>Полоса нестабильности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D4DB61-1FA9-42E0-95A7-F6094E3D9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720" y="161925"/>
            <a:ext cx="5715000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4038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77425-B6B5-4255-AC25-0C1B0FA95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Зависимость период-светимость</a:t>
            </a:r>
          </a:p>
        </p:txBody>
      </p:sp>
      <p:pic>
        <p:nvPicPr>
          <p:cNvPr id="38915" name="Рисунок 2">
            <a:extLst>
              <a:ext uri="{FF2B5EF4-FFF2-40B4-BE49-F238E27FC236}">
                <a16:creationId xmlns:a16="http://schemas.microsoft.com/office/drawing/2014/main" id="{3AC33B5E-4E24-4DF9-9B4A-9CA22B614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387" y="401549"/>
            <a:ext cx="6286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Прямоугольник 3">
            <a:extLst>
              <a:ext uri="{FF2B5EF4-FFF2-40B4-BE49-F238E27FC236}">
                <a16:creationId xmlns:a16="http://schemas.microsoft.com/office/drawing/2014/main" id="{886E0FF4-4BC0-4DAA-9708-A2FB6F9B97A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216230" y="491242"/>
            <a:ext cx="63849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100"/>
              <a:t>http://ogle.astrouw.edu.pl/atlas/type_II_Cepheids.html</a:t>
            </a:r>
            <a:endParaRPr lang="ru-RU" altLang="ru-RU" sz="1100"/>
          </a:p>
        </p:txBody>
      </p:sp>
      <p:pic>
        <p:nvPicPr>
          <p:cNvPr id="38917" name="Рисунок 4">
            <a:extLst>
              <a:ext uri="{FF2B5EF4-FFF2-40B4-BE49-F238E27FC236}">
                <a16:creationId xmlns:a16="http://schemas.microsoft.com/office/drawing/2014/main" id="{2B70F7A3-2335-4BAA-9ECD-0A2546B822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850" y="4467136"/>
            <a:ext cx="1716158" cy="224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Рисунок 5">
            <a:extLst>
              <a:ext uri="{FF2B5EF4-FFF2-40B4-BE49-F238E27FC236}">
                <a16:creationId xmlns:a16="http://schemas.microsoft.com/office/drawing/2014/main" id="{52A2D97A-4E12-4047-9458-C0A7E75539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50" y="4610101"/>
            <a:ext cx="20161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Box 6">
            <a:extLst>
              <a:ext uri="{FF2B5EF4-FFF2-40B4-BE49-F238E27FC236}">
                <a16:creationId xmlns:a16="http://schemas.microsoft.com/office/drawing/2014/main" id="{B19BB5E3-950F-4A27-9DD1-6930444A67F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9755982" y="5992019"/>
            <a:ext cx="113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/>
              <a:t>wikipedia</a:t>
            </a:r>
            <a:endParaRPr lang="ru-RU" altLang="ru-RU" sz="1800"/>
          </a:p>
        </p:txBody>
      </p:sp>
      <p:sp>
        <p:nvSpPr>
          <p:cNvPr id="38920" name="TextBox 8">
            <a:extLst>
              <a:ext uri="{FF2B5EF4-FFF2-40B4-BE49-F238E27FC236}">
                <a16:creationId xmlns:a16="http://schemas.microsoft.com/office/drawing/2014/main" id="{BCE80A67-AF98-4864-A5BB-BF35D288C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388" y="3754349"/>
            <a:ext cx="50974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/>
              <a:t>Зависимость зависит от диапазона (фильтра)</a:t>
            </a:r>
            <a:br>
              <a:rPr lang="ru-RU" altLang="ru-RU" sz="1800"/>
            </a:br>
            <a:r>
              <a:rPr lang="ru-RU" altLang="ru-RU" sz="1800"/>
              <a:t>и от металличности.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C045BC-D247-4E8F-A4C7-F10226A0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Где запасается энергия?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A5A01D-7F83-4515-8788-CFED2688A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070" y="389701"/>
            <a:ext cx="3829050" cy="22479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60163E-406B-4E57-B94B-BB5038DF0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7769" y="196387"/>
            <a:ext cx="2095500" cy="19240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CFB5B7-6EA0-4BF5-A667-15E769603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7759" y="2349925"/>
            <a:ext cx="4648307" cy="43035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D0AE64-E465-45FC-8235-0350050B010A}"/>
              </a:ext>
            </a:extLst>
          </p:cNvPr>
          <p:cNvSpPr txBox="1"/>
          <p:nvPr/>
        </p:nvSpPr>
        <p:spPr>
          <a:xfrm>
            <a:off x="9367894" y="3349375"/>
            <a:ext cx="282410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Дважды ионизованный</a:t>
            </a:r>
            <a:br>
              <a:rPr lang="ru-RU" dirty="0"/>
            </a:br>
            <a:r>
              <a:rPr lang="ru-RU" dirty="0"/>
              <a:t>гелий менее прозрачен,</a:t>
            </a:r>
            <a:br>
              <a:rPr lang="ru-RU" dirty="0"/>
            </a:br>
            <a:r>
              <a:rPr lang="ru-RU" dirty="0"/>
              <a:t>чем однократно</a:t>
            </a:r>
            <a:br>
              <a:rPr lang="ru-RU" dirty="0"/>
            </a:br>
            <a:r>
              <a:rPr lang="ru-RU" dirty="0"/>
              <a:t>ионизованный. 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Происходит «запирание»</a:t>
            </a:r>
            <a:br>
              <a:rPr lang="ru-RU" dirty="0"/>
            </a:br>
            <a:r>
              <a:rPr lang="ru-RU" dirty="0"/>
              <a:t>излучения слоем</a:t>
            </a:r>
            <a:br>
              <a:rPr lang="ru-RU" dirty="0"/>
            </a:br>
            <a:r>
              <a:rPr lang="ru-RU" dirty="0"/>
              <a:t>горячего гелия при</a:t>
            </a:r>
            <a:br>
              <a:rPr lang="ru-RU" dirty="0"/>
            </a:br>
            <a:r>
              <a:rPr lang="ru-RU" dirty="0"/>
              <a:t>сжатии.</a:t>
            </a:r>
          </a:p>
        </p:txBody>
      </p:sp>
    </p:spTree>
    <p:extLst>
      <p:ext uri="{BB962C8B-B14F-4D97-AF65-F5344CB8AC3E}">
        <p14:creationId xmlns:p14="http://schemas.microsoft.com/office/powerpoint/2010/main" val="20003270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B86B79-EC89-4A7A-8F24-F5C73294B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Кинетическая энергия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274D5C-81E4-416E-BAEE-B0DDFA6EF025}"/>
              </a:ext>
            </a:extLst>
          </p:cNvPr>
          <p:cNvSpPr txBox="1"/>
          <p:nvPr/>
        </p:nvSpPr>
        <p:spPr>
          <a:xfrm>
            <a:off x="4633645" y="791110"/>
            <a:ext cx="1496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Падение тел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830AF9-FDB8-4A1C-BCDF-0E92541D06E8}"/>
              </a:ext>
            </a:extLst>
          </p:cNvPr>
          <p:cNvSpPr txBox="1"/>
          <p:nvPr/>
        </p:nvSpPr>
        <p:spPr>
          <a:xfrm>
            <a:off x="7109717" y="3195263"/>
            <a:ext cx="1823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Ударные волны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E787BA-8A85-43C6-B732-1476508E5DED}"/>
              </a:ext>
            </a:extLst>
          </p:cNvPr>
          <p:cNvSpPr txBox="1"/>
          <p:nvPr/>
        </p:nvSpPr>
        <p:spPr>
          <a:xfrm>
            <a:off x="4756935" y="4654193"/>
            <a:ext cx="2390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Реакции скалывания</a:t>
            </a:r>
          </a:p>
        </p:txBody>
      </p:sp>
    </p:spTree>
    <p:extLst>
      <p:ext uri="{BB962C8B-B14F-4D97-AF65-F5344CB8AC3E}">
        <p14:creationId xmlns:p14="http://schemas.microsoft.com/office/powerpoint/2010/main" val="313237781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98885E-974A-4D62-9019-C6538E2F2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00595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541C3-6D2D-4FAA-97C8-154C5897C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157885"/>
      </p:ext>
    </p:extLst>
  </p:cSld>
  <p:clrMapOvr>
    <a:masterClrMapping/>
  </p:clrMapOvr>
</p:sld>
</file>

<file path=ppt/theme/theme1.xml><?xml version="1.0" encoding="utf-8"?>
<a:theme xmlns:a="http://schemas.openxmlformats.org/drawingml/2006/main" name="Атлас">
  <a:themeElements>
    <a:clrScheme name="Атлас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10B6F4"/>
      </a:accent1>
      <a:accent2>
        <a:srgbClr val="3C78C3"/>
      </a:accent2>
      <a:accent3>
        <a:srgbClr val="9F52D0"/>
      </a:accent3>
      <a:accent4>
        <a:srgbClr val="D64198"/>
      </a:accent4>
      <a:accent5>
        <a:srgbClr val="DA2228"/>
      </a:accent5>
      <a:accent6>
        <a:srgbClr val="F18318"/>
      </a:accent6>
      <a:hlink>
        <a:srgbClr val="38DDEC"/>
      </a:hlink>
      <a:folHlink>
        <a:srgbClr val="A8DEE8"/>
      </a:folHlink>
    </a:clrScheme>
    <a:fontScheme name="Атлас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тлас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CB9708-C445-4049-9D7F-4C8684E69AF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TM16401371[[fn=Атлас]]</Template>
  <TotalTime>30616</TotalTime>
  <Words>3285</Words>
  <Application>Microsoft Office PowerPoint</Application>
  <PresentationFormat>Широкоэкранный</PresentationFormat>
  <Paragraphs>423</Paragraphs>
  <Slides>96</Slides>
  <Notes>12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96</vt:i4>
      </vt:variant>
    </vt:vector>
  </HeadingPairs>
  <TitlesOfParts>
    <vt:vector size="109" baseType="lpstr">
      <vt:lpstr>Arial</vt:lpstr>
      <vt:lpstr>Arial Black</vt:lpstr>
      <vt:lpstr>Calibri</vt:lpstr>
      <vt:lpstr>Calibri Light</vt:lpstr>
      <vt:lpstr>Corbel</vt:lpstr>
      <vt:lpstr>Franklin Gothic Book</vt:lpstr>
      <vt:lpstr>Garamond</vt:lpstr>
      <vt:lpstr>Rockwell</vt:lpstr>
      <vt:lpstr>Tahoma</vt:lpstr>
      <vt:lpstr>Times New Roman</vt:lpstr>
      <vt:lpstr>Verdana</vt:lpstr>
      <vt:lpstr>Wingdings</vt:lpstr>
      <vt:lpstr>Атлас</vt:lpstr>
      <vt:lpstr>Источники энергии  космических процессов</vt:lpstr>
      <vt:lpstr>Источники энергии </vt:lpstr>
      <vt:lpstr>Гравитационная энергия</vt:lpstr>
      <vt:lpstr>Молодые планеты</vt:lpstr>
      <vt:lpstr>Современные Юпитер и Сатурн</vt:lpstr>
      <vt:lpstr>HR 8799</vt:lpstr>
      <vt:lpstr>Энергетика вспышки СН</vt:lpstr>
      <vt:lpstr>Структура звезды перед коллапсом</vt:lpstr>
      <vt:lpstr>Коллапс ядра</vt:lpstr>
      <vt:lpstr>Стадии сверхновой и нейтрино</vt:lpstr>
      <vt:lpstr>Кривая блеска сверхновой</vt:lpstr>
      <vt:lpstr>Аккреция</vt:lpstr>
      <vt:lpstr>Черные дыры в двойных</vt:lpstr>
      <vt:lpstr>Тесные двойные системы</vt:lpstr>
      <vt:lpstr>Аккреционные диски</vt:lpstr>
      <vt:lpstr>Гамма-всплески</vt:lpstr>
      <vt:lpstr>Гравитационные волны</vt:lpstr>
      <vt:lpstr>Светимость и энерго- выделение</vt:lpstr>
      <vt:lpstr>Мощность</vt:lpstr>
      <vt:lpstr>Всплеск с НЗ. GW170817</vt:lpstr>
      <vt:lpstr>Параметры двойной системы</vt:lpstr>
      <vt:lpstr>Ключевые научные результаты</vt:lpstr>
      <vt:lpstr>Килоновая</vt:lpstr>
      <vt:lpstr>Термоядерные реакции</vt:lpstr>
      <vt:lpstr>Реакции в Солнце</vt:lpstr>
      <vt:lpstr>Регистрация нейтрино</vt:lpstr>
      <vt:lpstr>Нейтринное изображение Солнца</vt:lpstr>
      <vt:lpstr>Борексино</vt:lpstr>
      <vt:lpstr>Взрыв SN Ia</vt:lpstr>
      <vt:lpstr>Взрыв сверхновой типа Ia</vt:lpstr>
      <vt:lpstr>Слияния WD  и SNIa</vt:lpstr>
      <vt:lpstr>Новые звезды</vt:lpstr>
      <vt:lpstr>Рентгеновские барстеры</vt:lpstr>
      <vt:lpstr>Пикноядерные реакции</vt:lpstr>
      <vt:lpstr>Магнитное поле</vt:lpstr>
      <vt:lpstr>Магнитары</vt:lpstr>
      <vt:lpstr>Исторические заметки</vt:lpstr>
      <vt:lpstr>Обычные (слабые) всплески  МПГ и АРП</vt:lpstr>
      <vt:lpstr>Гигантская вспышка SGR1900+14</vt:lpstr>
      <vt:lpstr>27 Дек 2004.  Гигантская вспышка  SGR 1806-20</vt:lpstr>
      <vt:lpstr>Солнечные вспышки</vt:lpstr>
      <vt:lpstr>Корональные выбросы</vt:lpstr>
      <vt:lpstr>Событие Каррингтона. 1859 г.</vt:lpstr>
      <vt:lpstr>Гигантские вспышки</vt:lpstr>
      <vt:lpstr>Частота вспышек</vt:lpstr>
      <vt:lpstr>Вспышки и пятна</vt:lpstr>
      <vt:lpstr>Вспышки  на звездах  с вращением,  как у Солнца</vt:lpstr>
      <vt:lpstr>Вспышки, пятна, вращение</vt:lpstr>
      <vt:lpstr>Вспышка  в 8 веке?</vt:lpstr>
      <vt:lpstr>Быстрые радиовсплески</vt:lpstr>
      <vt:lpstr>Первый всплеск</vt:lpstr>
      <vt:lpstr>История повторяется? GRB2.0?</vt:lpstr>
      <vt:lpstr>Повторные всплески</vt:lpstr>
      <vt:lpstr>VLA, Arecibo  и все-все-все</vt:lpstr>
      <vt:lpstr>Галактика FRB</vt:lpstr>
      <vt:lpstr>Излучения  H-alpha в галактике  FRB 121102</vt:lpstr>
      <vt:lpstr>Гипотезы, гипотезы …</vt:lpstr>
      <vt:lpstr>Гипервспышки магнитаров?</vt:lpstr>
      <vt:lpstr>Вспышка галактического магнитара. Данные CHIME </vt:lpstr>
      <vt:lpstr>Данные STARE2</vt:lpstr>
      <vt:lpstr>Данные прибора Konus-Wind</vt:lpstr>
      <vt:lpstr>Данные прибора Konus-Wind</vt:lpstr>
      <vt:lpstr>Вращение</vt:lpstr>
      <vt:lpstr>Радио пульсары</vt:lpstr>
      <vt:lpstr>Диаграмма период – производная периода</vt:lpstr>
      <vt:lpstr>Магнитные поля и диаграмма P-Pdot</vt:lpstr>
      <vt:lpstr>Эволюция на диаграмме  P-Pdot</vt:lpstr>
      <vt:lpstr>Сверхновая с магнитаром?</vt:lpstr>
      <vt:lpstr>Магнитары и сверхновые</vt:lpstr>
      <vt:lpstr>Плато в кривых послесвечений космических гамма-всплесков</vt:lpstr>
      <vt:lpstr>Вращение черных дыр</vt:lpstr>
      <vt:lpstr>Механизм Пенроуза </vt:lpstr>
      <vt:lpstr>Механизм Блэндфорда - Знаека</vt:lpstr>
      <vt:lpstr>Механизм Блэндфорда - Пейна</vt:lpstr>
      <vt:lpstr>Излучение Хокинга</vt:lpstr>
      <vt:lpstr>Основные формулы</vt:lpstr>
      <vt:lpstr>Испускание частиц в процессе испарения черной дыры</vt:lpstr>
      <vt:lpstr>Темп излучения фотонов</vt:lpstr>
      <vt:lpstr>Ограничение по гамма фону</vt:lpstr>
      <vt:lpstr>Ограничения по прямым поискам всплесков</vt:lpstr>
      <vt:lpstr>Пределы по данным спутника Fermi</vt:lpstr>
      <vt:lpstr>Пределы на долю первичных черных дыр</vt:lpstr>
      <vt:lpstr>Фазовые переходы</vt:lpstr>
      <vt:lpstr>Кристаллизация белых карликов</vt:lpstr>
      <vt:lpstr>Кристаллизация обнаружена!</vt:lpstr>
      <vt:lpstr>Строение нейтронных звезд</vt:lpstr>
      <vt:lpstr>Деконфайнмент в нейтронных звездах</vt:lpstr>
      <vt:lpstr>Кварковые звезды</vt:lpstr>
      <vt:lpstr>Образование кварковой звезды</vt:lpstr>
      <vt:lpstr>Пульсации цефеид</vt:lpstr>
      <vt:lpstr>Полоса нестабильности</vt:lpstr>
      <vt:lpstr>Зависимость период-светимость</vt:lpstr>
      <vt:lpstr>Где запасается энергия?</vt:lpstr>
      <vt:lpstr>Кинетическая энергия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Sergei Popov</dc:creator>
  <cp:lastModifiedBy>Sergei Popov</cp:lastModifiedBy>
  <cp:revision>114</cp:revision>
  <dcterms:created xsi:type="dcterms:W3CDTF">2020-07-04T09:48:12Z</dcterms:created>
  <dcterms:modified xsi:type="dcterms:W3CDTF">2020-10-20T19:40:55Z</dcterms:modified>
</cp:coreProperties>
</file>