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notesMasterIdLst>
    <p:notesMasterId r:id="rId29"/>
  </p:notesMasterIdLst>
  <p:sldIdLst>
    <p:sldId id="336" r:id="rId2"/>
    <p:sldId id="334" r:id="rId3"/>
    <p:sldId id="257" r:id="rId4"/>
    <p:sldId id="258" r:id="rId5"/>
    <p:sldId id="259" r:id="rId6"/>
    <p:sldId id="264" r:id="rId7"/>
    <p:sldId id="260" r:id="rId8"/>
    <p:sldId id="261" r:id="rId9"/>
    <p:sldId id="330" r:id="rId10"/>
    <p:sldId id="262" r:id="rId11"/>
    <p:sldId id="263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5" r:id="rId24"/>
    <p:sldId id="276" r:id="rId25"/>
    <p:sldId id="278" r:id="rId26"/>
    <p:sldId id="279" r:id="rId27"/>
    <p:sldId id="33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A316B-F086-4FFE-8D02-88F82A66DC4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B1D59-8A78-401A-A440-D0D0C2431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32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kumimoji="1" lang="en-US" altLang="ru-RU">
                <a:latin typeface="Arial" panose="020B0604020202020204" pitchFamily="34" charset="0"/>
              </a:rPr>
              <a:t>arXiv: 1002.1975</a:t>
            </a:r>
          </a:p>
          <a:p>
            <a:endParaRPr lang="en-US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3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5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0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1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3098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84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82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07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44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2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6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9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3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3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9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7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1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2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72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cience.howstuffworks.com/transport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90E291-40E1-4945-A3E4-0B160A5B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4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257" y="0"/>
            <a:ext cx="9905998" cy="1478570"/>
          </a:xfrm>
        </p:spPr>
        <p:txBody>
          <a:bodyPr/>
          <a:lstStyle/>
          <a:p>
            <a:r>
              <a:rPr lang="en-US" dirty="0"/>
              <a:t>Wi-Fi</a:t>
            </a:r>
            <a:endParaRPr lang="ru-RU" dirty="0"/>
          </a:p>
        </p:txBody>
      </p:sp>
      <p:pic>
        <p:nvPicPr>
          <p:cNvPr id="3074" name="Picture 2" descr="http://www.abc.net.au/reslib/200910/r460118_22584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7" y="1151466"/>
            <a:ext cx="7416800" cy="49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2090244" y="308151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http://www.abc.net.au/science/articles/2009/10/28/2726708.htm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8782756" y="1727200"/>
            <a:ext cx="33778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Ключевой вклад в</a:t>
            </a:r>
            <a:br>
              <a:rPr lang="ru-RU" dirty="0"/>
            </a:br>
            <a:r>
              <a:rPr lang="ru-RU" dirty="0"/>
              <a:t>разработку </a:t>
            </a:r>
            <a:r>
              <a:rPr lang="en-US" dirty="0"/>
              <a:t>Wi-Fi</a:t>
            </a:r>
            <a:br>
              <a:rPr lang="ru-RU" dirty="0"/>
            </a:br>
            <a:r>
              <a:rPr lang="ru-RU" dirty="0"/>
              <a:t>внесли радиоастрономы.</a:t>
            </a:r>
            <a:br>
              <a:rPr lang="ru-RU" dirty="0"/>
            </a:br>
            <a:r>
              <a:rPr lang="ru-RU" dirty="0"/>
              <a:t>В первую очередь,</a:t>
            </a:r>
            <a:br>
              <a:rPr lang="ru-RU" dirty="0"/>
            </a:br>
            <a:r>
              <a:rPr lang="ru-RU" dirty="0"/>
              <a:t>Джон О</a:t>
            </a:r>
            <a:r>
              <a:rPr lang="en-US" dirty="0"/>
              <a:t>’</a:t>
            </a:r>
            <a:r>
              <a:rPr lang="ru-RU" dirty="0" err="1"/>
              <a:t>Салливан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Целью разработки </a:t>
            </a:r>
            <a:br>
              <a:rPr lang="ru-RU" dirty="0"/>
            </a:br>
            <a:r>
              <a:rPr lang="ru-RU" dirty="0"/>
              <a:t>была обработка </a:t>
            </a:r>
            <a:br>
              <a:rPr lang="ru-RU" dirty="0"/>
            </a:br>
            <a:r>
              <a:rPr lang="ru-RU" dirty="0"/>
              <a:t>данных радионаблюдений.</a:t>
            </a:r>
          </a:p>
        </p:txBody>
      </p:sp>
    </p:spTree>
    <p:extLst>
      <p:ext uri="{BB962C8B-B14F-4D97-AF65-F5344CB8AC3E}">
        <p14:creationId xmlns:p14="http://schemas.microsoft.com/office/powerpoint/2010/main" val="329874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57" y="0"/>
            <a:ext cx="9905998" cy="1478570"/>
          </a:xfrm>
        </p:spPr>
        <p:txBody>
          <a:bodyPr/>
          <a:lstStyle/>
          <a:p>
            <a:r>
              <a:rPr lang="ru-RU" dirty="0"/>
              <a:t>Коммуникации с обществом</a:t>
            </a:r>
          </a:p>
        </p:txBody>
      </p:sp>
      <p:pic>
        <p:nvPicPr>
          <p:cNvPr id="4098" name="Picture 2" descr="http://www.ast.cam.ac.uk/fpss/slideshows/myslideshow/images/outreach746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19" y="1061155"/>
            <a:ext cx="7105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418131" y="2990196"/>
            <a:ext cx="3231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http://www.ast.cam.ac.uk/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97856" y="4951459"/>
            <a:ext cx="9174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Современная наука стала достаточно сложной и специализированной,</a:t>
            </a:r>
          </a:p>
          <a:p>
            <a:r>
              <a:rPr lang="ru-RU" dirty="0"/>
              <a:t>а потому сложной для понимания. Не обо всех научных открытиях</a:t>
            </a:r>
            <a:br>
              <a:rPr lang="ru-RU" dirty="0"/>
            </a:br>
            <a:r>
              <a:rPr lang="ru-RU" dirty="0"/>
              <a:t>можно рассказывать одновременно доступно, интересно и достаточно точно.</a:t>
            </a:r>
          </a:p>
        </p:txBody>
      </p:sp>
    </p:spTree>
    <p:extLst>
      <p:ext uri="{BB962C8B-B14F-4D97-AF65-F5344CB8AC3E}">
        <p14:creationId xmlns:p14="http://schemas.microsoft.com/office/powerpoint/2010/main" val="392800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123" y="0"/>
            <a:ext cx="9905998" cy="1478570"/>
          </a:xfrm>
        </p:spPr>
        <p:txBody>
          <a:bodyPr/>
          <a:lstStyle/>
          <a:p>
            <a:r>
              <a:rPr lang="ru-RU" dirty="0"/>
              <a:t>Естественная лаборатория</a:t>
            </a: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227254" y="377491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physics.stanford.edu</a:t>
            </a:r>
            <a:endParaRPr lang="ru-RU" dirty="0"/>
          </a:p>
        </p:txBody>
      </p:sp>
      <p:pic>
        <p:nvPicPr>
          <p:cNvPr id="6148" name="Picture 4" descr="http://www.nasa.gov/images/content/509787main_hs-2011-04-b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52" y="2311753"/>
            <a:ext cx="58293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hysics.stanford.edu/sites/default/files/P30703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31" y="990953"/>
            <a:ext cx="57816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10837628" y="4745758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nasa.gov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98406" y="990953"/>
            <a:ext cx="480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астрофизических условиях</a:t>
            </a:r>
            <a:br>
              <a:rPr lang="ru-RU" dirty="0"/>
            </a:br>
            <a:r>
              <a:rPr lang="ru-RU" dirty="0"/>
              <a:t>мы в гораздо меньшей степени</a:t>
            </a:r>
            <a:br>
              <a:rPr lang="ru-RU" dirty="0"/>
            </a:br>
            <a:r>
              <a:rPr lang="ru-RU" dirty="0"/>
              <a:t>ограничены по масштабам, энергиям …</a:t>
            </a:r>
          </a:p>
        </p:txBody>
      </p:sp>
    </p:spTree>
    <p:extLst>
      <p:ext uri="{BB962C8B-B14F-4D97-AF65-F5344CB8AC3E}">
        <p14:creationId xmlns:p14="http://schemas.microsoft.com/office/powerpoint/2010/main" val="48683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9906000" cy="1477963"/>
          </a:xfrm>
        </p:spPr>
        <p:txBody>
          <a:bodyPr anchorCtr="0"/>
          <a:lstStyle/>
          <a:p>
            <a:r>
              <a:rPr lang="ru-RU" altLang="ru-RU" sz="4000" dirty="0"/>
              <a:t>Регистрация космических лучей</a:t>
            </a:r>
            <a:endParaRPr lang="en-US" altLang="ru-RU" sz="4000" dirty="0"/>
          </a:p>
        </p:txBody>
      </p:sp>
      <p:pic>
        <p:nvPicPr>
          <p:cNvPr id="43010" name="Picture 3" descr="threedetec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8604" y="1009819"/>
            <a:ext cx="4564063" cy="5638800"/>
          </a:xfrm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6128279" y="1247424"/>
            <a:ext cx="4868862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Char char="•"/>
            </a:pPr>
            <a:r>
              <a:rPr lang="ru-RU" altLang="ru-RU" dirty="0">
                <a:latin typeface="Verdana" panose="020B0604030504040204" pitchFamily="34" charset="0"/>
              </a:rPr>
              <a:t>Можно регистрировать первичные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космические лучи над атмосферой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на космических аппаратах, или же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в самой верхней атмосфере на 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баллонах</a:t>
            </a:r>
          </a:p>
          <a:p>
            <a:pPr>
              <a:buFontTx/>
              <a:buChar char="•"/>
            </a:pPr>
            <a:r>
              <a:rPr lang="ru-RU" altLang="ru-RU" dirty="0">
                <a:latin typeface="Verdana" panose="020B0604030504040204" pitchFamily="34" charset="0"/>
              </a:rPr>
              <a:t>Можно регистрировать оптическое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излучение, возникающее при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взаимодействии первичных частиц 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с атмосферой</a:t>
            </a:r>
          </a:p>
          <a:p>
            <a:pPr>
              <a:buFontTx/>
              <a:buChar char="•"/>
            </a:pPr>
            <a:r>
              <a:rPr lang="ru-RU" altLang="ru-RU" dirty="0">
                <a:latin typeface="Verdana" panose="020B0604030504040204" pitchFamily="34" charset="0"/>
              </a:rPr>
              <a:t>Наконец, можно регистрировать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сами вторичные частицы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     наземными детекторами</a:t>
            </a:r>
            <a:endParaRPr lang="en-US" altLang="ru-RU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4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9906000" cy="1477963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r>
              <a:rPr lang="ru-RU" altLang="ru-RU" sz="4000" dirty="0"/>
              <a:t>Космические лучи </a:t>
            </a:r>
            <a:br>
              <a:rPr lang="ru-RU" altLang="ru-RU" sz="4000" dirty="0"/>
            </a:br>
            <a:r>
              <a:rPr lang="ru-RU" altLang="ru-RU" sz="4000" dirty="0"/>
              <a:t>самых высоких энергий</a:t>
            </a:r>
            <a:endParaRPr lang="en-US" altLang="ru-RU" sz="4000" dirty="0"/>
          </a:p>
        </p:txBody>
      </p:sp>
      <p:pic>
        <p:nvPicPr>
          <p:cNvPr id="962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70" y="1360310"/>
            <a:ext cx="5979765" cy="469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 descr="crspec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47" y="1360310"/>
            <a:ext cx="3834156" cy="46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4978" y="6163733"/>
            <a:ext cx="772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Частицы с энергиями в сотни миллионов раз больше, чем на БАК.</a:t>
            </a:r>
          </a:p>
        </p:txBody>
      </p:sp>
    </p:spTree>
    <p:extLst>
      <p:ext uri="{BB962C8B-B14F-4D97-AF65-F5344CB8AC3E}">
        <p14:creationId xmlns:p14="http://schemas.microsoft.com/office/powerpoint/2010/main" val="125010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-6350"/>
            <a:ext cx="9906000" cy="1477963"/>
          </a:xfrm>
        </p:spPr>
        <p:txBody>
          <a:bodyPr anchorCtr="0"/>
          <a:lstStyle/>
          <a:p>
            <a:r>
              <a:rPr lang="ru-RU" altLang="ru-RU" dirty="0"/>
              <a:t>Обсерватория имени </a:t>
            </a:r>
            <a:r>
              <a:rPr lang="ru-RU" altLang="ru-RU" dirty="0" err="1"/>
              <a:t>Оже</a:t>
            </a:r>
            <a:endParaRPr lang="en-US" altLang="ru-RU" dirty="0"/>
          </a:p>
        </p:txBody>
      </p:sp>
      <p:pic>
        <p:nvPicPr>
          <p:cNvPr id="45058" name="Picture 3" descr="Pierre_Auger_Observatory_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815" y="1123950"/>
            <a:ext cx="4745038" cy="3549650"/>
          </a:xfrm>
        </p:spPr>
      </p:pic>
      <p:pic>
        <p:nvPicPr>
          <p:cNvPr id="45059" name="Picture 4" descr="tank_landi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8083" y="1123950"/>
            <a:ext cx="4314825" cy="3549650"/>
          </a:xfrm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036815" y="4919838"/>
            <a:ext cx="38084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ru-RU" altLang="ru-RU" dirty="0">
                <a:solidFill>
                  <a:schemeClr val="hlink"/>
                </a:solidFill>
              </a:rPr>
              <a:t>Более 1000 наземных детекторов.</a:t>
            </a:r>
          </a:p>
          <a:p>
            <a:r>
              <a:rPr lang="ru-RU" altLang="ru-RU" dirty="0">
                <a:solidFill>
                  <a:schemeClr val="hlink"/>
                </a:solidFill>
              </a:rPr>
              <a:t>Плюс 24 телескопа.</a:t>
            </a:r>
            <a:endParaRPr lang="en-US" altLang="ru-RU" dirty="0">
              <a:solidFill>
                <a:schemeClr val="hlink"/>
              </a:solidFill>
            </a:endParaRPr>
          </a:p>
        </p:txBody>
      </p:sp>
      <p:grpSp>
        <p:nvGrpSpPr>
          <p:cNvPr id="45063" name="Group 7"/>
          <p:cNvGrpSpPr>
            <a:grpSpLocks/>
          </p:cNvGrpSpPr>
          <p:nvPr/>
        </p:nvGrpSpPr>
        <p:grpSpPr bwMode="auto">
          <a:xfrm>
            <a:off x="10189138" y="1258711"/>
            <a:ext cx="1471612" cy="3119438"/>
            <a:chOff x="240" y="1296"/>
            <a:chExt cx="927" cy="1965"/>
          </a:xfrm>
        </p:grpSpPr>
        <p:pic>
          <p:nvPicPr>
            <p:cNvPr id="45064" name="Picture 8" descr="auger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96"/>
              <a:ext cx="786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240" y="2895"/>
              <a:ext cx="92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kumimoji="1" lang="ru-RU" altLang="ru-RU" sz="1600">
                  <a:latin typeface="Times New Roman" panose="02020603050405020304" pitchFamily="18" charset="0"/>
                </a:rPr>
                <a:t>Обсерватория </a:t>
              </a:r>
            </a:p>
            <a:p>
              <a:r>
                <a:rPr kumimoji="1" lang="ru-RU" altLang="ru-RU" sz="1600">
                  <a:latin typeface="Times New Roman" panose="02020603050405020304" pitchFamily="18" charset="0"/>
                </a:rPr>
                <a:t>им. Пьера Оже</a:t>
              </a:r>
              <a:endParaRPr kumimoji="1" lang="en-US" altLang="ru-RU" sz="16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436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9906000" cy="1477963"/>
          </a:xfrm>
        </p:spPr>
        <p:txBody>
          <a:bodyPr anchorCtr="0"/>
          <a:lstStyle/>
          <a:p>
            <a:r>
              <a:rPr lang="ru-RU" altLang="ru-RU" dirty="0"/>
              <a:t>Космические проекты</a:t>
            </a:r>
            <a:endParaRPr lang="en-US" altLang="ru-RU" dirty="0"/>
          </a:p>
        </p:txBody>
      </p:sp>
      <p:pic>
        <p:nvPicPr>
          <p:cNvPr id="46082" name="Picture 3" descr="COSM0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2145" y="1026708"/>
            <a:ext cx="4673600" cy="5614987"/>
          </a:xfrm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6421614" y="4105453"/>
            <a:ext cx="430371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ru-RU" altLang="ru-RU" dirty="0">
                <a:latin typeface="Verdana" panose="020B0604030504040204" pitchFamily="34" charset="0"/>
              </a:rPr>
              <a:t>Возможно, что следующим шагом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в изучении космических лучей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сверхвысоких энергий будет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запуск специальных космических </a:t>
            </a:r>
          </a:p>
          <a:p>
            <a:r>
              <a:rPr lang="ru-RU" altLang="ru-RU" dirty="0">
                <a:latin typeface="Verdana" panose="020B0604030504040204" pitchFamily="34" charset="0"/>
              </a:rPr>
              <a:t>аппаратов.</a:t>
            </a:r>
            <a:endParaRPr lang="en-US" altLang="ru-RU" dirty="0">
              <a:latin typeface="Verdana" panose="020B0604030504040204" pitchFamily="34" charset="0"/>
            </a:endParaRP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421614" y="5882216"/>
            <a:ext cx="4383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ru-RU" altLang="ru-RU" dirty="0"/>
              <a:t>Задача: изучение редких частиц очень </a:t>
            </a:r>
            <a:br>
              <a:rPr lang="ru-RU" altLang="ru-RU" dirty="0"/>
            </a:br>
            <a:r>
              <a:rPr lang="ru-RU" altLang="ru-RU" dirty="0"/>
              <a:t>высоких энергий.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647308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286000" y="71438"/>
            <a:ext cx="9906000" cy="1477962"/>
          </a:xfrm>
        </p:spPr>
        <p:txBody>
          <a:bodyPr anchorCtr="0"/>
          <a:lstStyle/>
          <a:p>
            <a:r>
              <a:rPr lang="ru-RU" altLang="ru-RU" dirty="0"/>
              <a:t>Наблюдения нейтрино</a:t>
            </a:r>
            <a:endParaRPr lang="en-US" altLang="ru-RU" dirty="0"/>
          </a:p>
        </p:txBody>
      </p:sp>
      <p:pic>
        <p:nvPicPr>
          <p:cNvPr id="48130" name="Picture 3" descr="amanda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127" y="1222375"/>
            <a:ext cx="2982913" cy="2166938"/>
          </a:xfrm>
        </p:spPr>
      </p:pic>
      <p:pic>
        <p:nvPicPr>
          <p:cNvPr id="48131" name="Picture 4" descr="amanda_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9775" y="1138238"/>
            <a:ext cx="2562225" cy="1924050"/>
          </a:xfrm>
        </p:spPr>
      </p:pic>
      <p:pic>
        <p:nvPicPr>
          <p:cNvPr id="48132" name="Picture 5" descr="amanda_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821" y="3520671"/>
            <a:ext cx="2982913" cy="2933700"/>
          </a:xfrm>
        </p:spPr>
      </p:pic>
      <p:pic>
        <p:nvPicPr>
          <p:cNvPr id="48133" name="Picture 6" descr="amanda-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9775" y="3122613"/>
            <a:ext cx="2562225" cy="3382962"/>
          </a:xfrm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5377152" y="5040312"/>
            <a:ext cx="25828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schemeClr val="hlink"/>
                </a:solidFill>
              </a:rPr>
              <a:t>Эксперимент </a:t>
            </a:r>
            <a:r>
              <a:rPr lang="en-US" altLang="ru-RU" dirty="0">
                <a:solidFill>
                  <a:schemeClr val="hlink"/>
                </a:solidFill>
              </a:rPr>
              <a:t> AMANDA</a:t>
            </a:r>
          </a:p>
          <a:p>
            <a:pPr algn="ctr"/>
            <a:r>
              <a:rPr lang="ru-RU" altLang="ru-RU" dirty="0">
                <a:solidFill>
                  <a:schemeClr val="hlink"/>
                </a:solidFill>
              </a:rPr>
              <a:t>в Антарктиде</a:t>
            </a:r>
            <a:r>
              <a:rPr lang="ru-RU" altLang="ru-RU" dirty="0">
                <a:solidFill>
                  <a:schemeClr val="hlink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endParaRPr lang="ru-RU" altLang="ru-RU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/>
            <a:r>
              <a:rPr lang="ru-RU" altLang="ru-RU" dirty="0">
                <a:solidFill>
                  <a:schemeClr val="hlink"/>
                </a:solidFill>
                <a:latin typeface="Arial" panose="020B0604020202020204" pitchFamily="34" charset="0"/>
              </a:rPr>
              <a:t>Кубический километр</a:t>
            </a:r>
            <a:br>
              <a:rPr lang="en-US" altLang="ru-RU" dirty="0">
                <a:solidFill>
                  <a:schemeClr val="hlink"/>
                </a:solidFill>
                <a:latin typeface="Arial" panose="020B0604020202020204" pitchFamily="34" charset="0"/>
              </a:rPr>
            </a:br>
            <a:r>
              <a:rPr lang="en-US" altLang="ru-RU" dirty="0" err="1">
                <a:solidFill>
                  <a:schemeClr val="hlink"/>
                </a:solidFill>
                <a:latin typeface="Arial" panose="020B0604020202020204" pitchFamily="34" charset="0"/>
              </a:rPr>
              <a:t>IceCube</a:t>
            </a:r>
            <a:endParaRPr lang="en-US" altLang="ru-RU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11266" name="Picture 2" descr="http://newscenter.lbl.gov/wp-content/uploads/sites/2/2010/12/IceCube-sche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30" y="1263447"/>
            <a:ext cx="4264372" cy="34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71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24519" y="-155642"/>
            <a:ext cx="9906000" cy="1477963"/>
          </a:xfrm>
        </p:spPr>
        <p:txBody>
          <a:bodyPr anchorCtr="0"/>
          <a:lstStyle/>
          <a:p>
            <a:r>
              <a:rPr lang="ru-RU" altLang="ru-RU" dirty="0"/>
              <a:t>Нейтринная астрофизика</a:t>
            </a:r>
            <a:endParaRPr lang="en-US" altLang="ru-RU" dirty="0"/>
          </a:p>
        </p:txBody>
      </p:sp>
      <p:pic>
        <p:nvPicPr>
          <p:cNvPr id="47106" name="Picture 3" descr="sun_neutrin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71" y="876368"/>
            <a:ext cx="4776788" cy="5121275"/>
          </a:xfrm>
        </p:spPr>
      </p:pic>
      <p:pic>
        <p:nvPicPr>
          <p:cNvPr id="47107" name="Picture 4" descr="neutrinosn1987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7307" y="1236291"/>
            <a:ext cx="5383212" cy="4037013"/>
          </a:xfrm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2004837" y="6381751"/>
            <a:ext cx="2341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ru-RU" altLang="ru-RU" dirty="0">
                <a:solidFill>
                  <a:schemeClr val="hlink"/>
                </a:solidFill>
              </a:rPr>
              <a:t>Нейтрино от Солнца</a:t>
            </a:r>
            <a:endParaRPr lang="en-US" altLang="ru-RU" dirty="0">
              <a:solidFill>
                <a:schemeClr val="hlink"/>
              </a:solidFill>
            </a:endParaRP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6324600" y="5410201"/>
            <a:ext cx="375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ru-RU" altLang="ru-RU">
                <a:solidFill>
                  <a:schemeClr val="hlink"/>
                </a:solidFill>
              </a:rPr>
              <a:t>Нейтрино от взрывов сверхновых</a:t>
            </a:r>
            <a:endParaRPr lang="en-US" altLang="ru-RU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22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9906000" cy="1477963"/>
          </a:xfrm>
        </p:spPr>
        <p:txBody>
          <a:bodyPr anchorCtr="0"/>
          <a:lstStyle/>
          <a:p>
            <a:r>
              <a:rPr lang="ru-RU" altLang="ru-RU" dirty="0"/>
              <a:t>Гравитационные волны</a:t>
            </a:r>
            <a:endParaRPr lang="en-US" altLang="ru-RU" dirty="0"/>
          </a:p>
        </p:txBody>
      </p:sp>
      <p:pic>
        <p:nvPicPr>
          <p:cNvPr id="49155" name="Picture 4" descr="gw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226" y="1090614"/>
            <a:ext cx="3598863" cy="3935412"/>
          </a:xfrm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5058568" y="1090614"/>
            <a:ext cx="51990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ru-RU" altLang="ru-RU" dirty="0"/>
              <a:t>Предсказаны Общей теорией относительности.</a:t>
            </a:r>
          </a:p>
          <a:p>
            <a:endParaRPr lang="ru-RU" altLang="ru-RU" dirty="0"/>
          </a:p>
          <a:p>
            <a:r>
              <a:rPr lang="ru-RU" altLang="ru-RU" dirty="0"/>
              <a:t>Возникают при слиянии нейтронных звезд и</a:t>
            </a:r>
          </a:p>
          <a:p>
            <a:r>
              <a:rPr lang="ru-RU" altLang="ru-RU" dirty="0"/>
              <a:t>черных дыр. </a:t>
            </a:r>
          </a:p>
          <a:p>
            <a:r>
              <a:rPr lang="ru-RU" altLang="ru-RU" dirty="0"/>
              <a:t>А также при вращении нейтронных звезд и </a:t>
            </a:r>
          </a:p>
          <a:p>
            <a:r>
              <a:rPr lang="ru-RU" altLang="ru-RU" dirty="0"/>
              <a:t>при эволюции тесных двойных звезд.</a:t>
            </a:r>
            <a:endParaRPr lang="en-US" altLang="ru-RU" dirty="0"/>
          </a:p>
        </p:txBody>
      </p:sp>
      <p:pic>
        <p:nvPicPr>
          <p:cNvPr id="49158" name="Picture 4" descr="li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8" y="3440290"/>
            <a:ext cx="5977710" cy="310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4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187916-BCBA-472B-BCC1-95289566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58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9906000" cy="1477963"/>
          </a:xfrm>
        </p:spPr>
        <p:txBody>
          <a:bodyPr/>
          <a:lstStyle/>
          <a:p>
            <a:r>
              <a:rPr lang="ru-RU" altLang="ru-RU" dirty="0"/>
              <a:t>Как увидеть горизонт?</a:t>
            </a:r>
          </a:p>
        </p:txBody>
      </p:sp>
      <p:pic>
        <p:nvPicPr>
          <p:cNvPr id="140291" name="Picture 5" descr="fig3_b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978" y="3917244"/>
            <a:ext cx="3425396" cy="26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4" descr="s5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0" y="1128599"/>
            <a:ext cx="3989944" cy="267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5" descr="ligo-aud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2097273"/>
            <a:ext cx="2623457" cy="267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123244" y="3917244"/>
            <a:ext cx="1766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</a:rPr>
              <a:t>Детектор </a:t>
            </a:r>
            <a:r>
              <a:rPr lang="en-US" altLang="ru-RU" dirty="0">
                <a:latin typeface="Arial" panose="020B0604020202020204" pitchFamily="34" charset="0"/>
              </a:rPr>
              <a:t>LIGO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8675775" y="6491287"/>
            <a:ext cx="2446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</a:rPr>
              <a:t>Слияние черных дыр</a:t>
            </a:r>
          </a:p>
        </p:txBody>
      </p:sp>
    </p:spTree>
    <p:extLst>
      <p:ext uri="{BB962C8B-B14F-4D97-AF65-F5344CB8AC3E}">
        <p14:creationId xmlns:p14="http://schemas.microsoft.com/office/powerpoint/2010/main" val="3520120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185197" y="0"/>
            <a:ext cx="9905998" cy="1478570"/>
          </a:xfrm>
        </p:spPr>
        <p:txBody>
          <a:bodyPr/>
          <a:lstStyle/>
          <a:p>
            <a:r>
              <a:rPr lang="ru-RU" altLang="ru-RU" dirty="0"/>
              <a:t>Космический проект </a:t>
            </a:r>
            <a:r>
              <a:rPr lang="en-US" altLang="ru-RU" dirty="0"/>
              <a:t>LISA</a:t>
            </a:r>
          </a:p>
        </p:txBody>
      </p:sp>
      <p:pic>
        <p:nvPicPr>
          <p:cNvPr id="130053" name="Picture 5" descr="lisa34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1" y="1077423"/>
            <a:ext cx="4319588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5538789" y="4890990"/>
            <a:ext cx="476579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</a:rPr>
              <a:t>2.5 миллиарда долларов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en-US" altLang="ru-RU" dirty="0">
                <a:latin typeface="Arial" panose="020B0604020202020204" pitchFamily="34" charset="0"/>
              </a:rPr>
              <a:t>NASA </a:t>
            </a:r>
            <a:r>
              <a:rPr lang="ru-RU" altLang="ru-RU" dirty="0">
                <a:latin typeface="Arial" panose="020B0604020202020204" pitchFamily="34" charset="0"/>
              </a:rPr>
              <a:t> снимает свое финансирование</a:t>
            </a:r>
            <a:br>
              <a:rPr lang="en-US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Европа, в начале, не одобрила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сокращенный вариант </a:t>
            </a:r>
            <a:r>
              <a:rPr lang="en-US" altLang="ru-RU" dirty="0" err="1">
                <a:latin typeface="Arial" panose="020B0604020202020204" pitchFamily="34" charset="0"/>
              </a:rPr>
              <a:t>eLISA</a:t>
            </a:r>
            <a:r>
              <a:rPr lang="en-US" altLang="ru-RU" dirty="0">
                <a:latin typeface="Arial" panose="020B0604020202020204" pitchFamily="34" charset="0"/>
              </a:rPr>
              <a:t>/NGO</a:t>
            </a:r>
            <a:r>
              <a:rPr lang="ru-RU" altLang="ru-RU" dirty="0">
                <a:latin typeface="Arial" panose="020B0604020202020204" pitchFamily="34" charset="0"/>
              </a:rPr>
              <a:t>.</a:t>
            </a:r>
          </a:p>
          <a:p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Сейчас одобрена новая заявка. 2032-34г.</a:t>
            </a:r>
            <a:endParaRPr lang="en-US" altLang="ru-RU" dirty="0">
              <a:latin typeface="Arial" panose="020B0604020202020204" pitchFamily="34" charset="0"/>
            </a:endParaRPr>
          </a:p>
        </p:txBody>
      </p:sp>
      <p:pic>
        <p:nvPicPr>
          <p:cNvPr id="7170" name="Picture 2" descr="https://www.elisascience.org/files/imagecache/fullview/images/eLISA_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9" y="1048848"/>
            <a:ext cx="5505663" cy="38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6200000">
            <a:off x="9941746" y="3418952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www.elisascience.org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6444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124" y="0"/>
            <a:ext cx="9905998" cy="1478570"/>
          </a:xfrm>
        </p:spPr>
        <p:txBody>
          <a:bodyPr/>
          <a:lstStyle/>
          <a:p>
            <a:r>
              <a:rPr lang="ru-RU" dirty="0"/>
              <a:t>Разработка технологий</a:t>
            </a:r>
          </a:p>
        </p:txBody>
      </p:sp>
      <p:pic>
        <p:nvPicPr>
          <p:cNvPr id="18434" name="Picture 2" descr="http://jwst.nasa.gov/images2/mirror40_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1" y="1081264"/>
            <a:ext cx="65151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1093223" y="3094312"/>
            <a:ext cx="4011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http://jwst.nasa.gov/images_mirror50.html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517341" y="4910667"/>
            <a:ext cx="41088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нового уникального </a:t>
            </a:r>
          </a:p>
          <a:p>
            <a:r>
              <a:rPr lang="ru-RU" dirty="0"/>
              <a:t>оборудования неизбежно требует</a:t>
            </a:r>
            <a:br>
              <a:rPr lang="ru-RU" dirty="0"/>
            </a:br>
            <a:r>
              <a:rPr lang="ru-RU" dirty="0"/>
              <a:t>разработки новых технологий.</a:t>
            </a:r>
            <a:br>
              <a:rPr lang="ru-RU" dirty="0"/>
            </a:br>
            <a:r>
              <a:rPr lang="ru-RU" dirty="0"/>
              <a:t>Впоследствии они находят себе</a:t>
            </a:r>
            <a:br>
              <a:rPr lang="ru-RU" dirty="0"/>
            </a:br>
            <a:r>
              <a:rPr lang="ru-RU" dirty="0"/>
              <a:t>многочисленные применения.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1849990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569" y="0"/>
            <a:ext cx="9905998" cy="1478570"/>
          </a:xfrm>
        </p:spPr>
        <p:txBody>
          <a:bodyPr/>
          <a:lstStyle/>
          <a:p>
            <a:r>
              <a:rPr lang="ru-RU" dirty="0"/>
              <a:t>Поддержание уровня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89" y="970844"/>
            <a:ext cx="5311679" cy="3333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67" y="3512623"/>
            <a:ext cx="6838067" cy="3211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033" y="970844"/>
            <a:ext cx="6654065" cy="29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6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s://geosociety.files.wordpress.com/2015/12/argonne_lab_image.jpg?w=580&amp;h=30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0" y="2801293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147" y="31496"/>
            <a:ext cx="9905998" cy="1478570"/>
          </a:xfrm>
        </p:spPr>
        <p:txBody>
          <a:bodyPr/>
          <a:lstStyle/>
          <a:p>
            <a:r>
              <a:rPr lang="ru-RU" dirty="0"/>
              <a:t>Подготовка кадров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244" y="5746044"/>
            <a:ext cx="8007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Лишь малая доля студентов и аспирантов научных специальностей</a:t>
            </a:r>
            <a:br>
              <a:rPr lang="ru-RU" dirty="0"/>
            </a:br>
            <a:r>
              <a:rPr lang="ru-RU" dirty="0"/>
              <a:t>поле учебы будут заниматься фундаментальной наукой.</a:t>
            </a:r>
            <a:br>
              <a:rPr lang="ru-RU" dirty="0"/>
            </a:br>
            <a:r>
              <a:rPr lang="ru-RU" dirty="0"/>
              <a:t>Но за время учебы они получают уникальные навыки и знания.</a:t>
            </a:r>
          </a:p>
        </p:txBody>
      </p:sp>
      <p:pic>
        <p:nvPicPr>
          <p:cNvPr id="20482" name="Picture 2" descr="http://www.mpi-magdeburg.mpg.de/1150434/header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64" y="1095023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583936" y="3086289"/>
            <a:ext cx="2961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mpi-magdeburg.mpg.de</a:t>
            </a:r>
            <a:endParaRPr lang="ru-RU" dirty="0"/>
          </a:p>
        </p:txBody>
      </p:sp>
      <p:pic>
        <p:nvPicPr>
          <p:cNvPr id="20484" name="Picture 4" descr="http://www.mpibpc.mpg.de/82912/header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0" y="940448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10569060" y="1666448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mpibpc.mpg.d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0402571" y="3939572"/>
            <a:ext cx="2165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geosociety.wordpress.com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46904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591" y="0"/>
            <a:ext cx="9905998" cy="1478570"/>
          </a:xfrm>
        </p:spPr>
        <p:txBody>
          <a:bodyPr/>
          <a:lstStyle/>
          <a:p>
            <a:r>
              <a:rPr lang="ru-RU" dirty="0"/>
              <a:t>Завлечение в науку</a:t>
            </a:r>
          </a:p>
        </p:txBody>
      </p:sp>
      <p:pic>
        <p:nvPicPr>
          <p:cNvPr id="19458" name="Picture 2" descr="http://idahoptv.org/dialogue4kids/images/season11/astronomy/astronau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089" y="1670482"/>
            <a:ext cx="19050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media-cache-ec0.pinimg.com/736x/cb/66/7d/cb667dcfd4b9c5ab1a405b814aba9a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76" y="1008444"/>
            <a:ext cx="4558110" cy="561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556237" y="3818178"/>
            <a:ext cx="350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http://pics-about-space.com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10519" y="5434325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активного и плодотворного</a:t>
            </a:r>
            <a:br>
              <a:rPr lang="ru-RU" dirty="0"/>
            </a:br>
            <a:r>
              <a:rPr lang="ru-RU" dirty="0"/>
              <a:t>занятия наукой важна мотивация.</a:t>
            </a:r>
          </a:p>
        </p:txBody>
      </p:sp>
    </p:spTree>
    <p:extLst>
      <p:ext uri="{BB962C8B-B14F-4D97-AF65-F5344CB8AC3E}">
        <p14:creationId xmlns:p14="http://schemas.microsoft.com/office/powerpoint/2010/main" val="306361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но 2 2"/>
          <p:cNvSpPr/>
          <p:nvPr/>
        </p:nvSpPr>
        <p:spPr>
          <a:xfrm>
            <a:off x="3522133" y="2472267"/>
            <a:ext cx="5260622" cy="16481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Фундаментальная </a:t>
            </a:r>
            <a:br>
              <a:rPr lang="ru-RU" dirty="0"/>
            </a:br>
            <a:r>
              <a:rPr lang="ru-RU" dirty="0"/>
              <a:t>наука</a:t>
            </a:r>
          </a:p>
        </p:txBody>
      </p:sp>
      <p:sp>
        <p:nvSpPr>
          <p:cNvPr id="4" name="Штриховая стрелка вправо 3"/>
          <p:cNvSpPr/>
          <p:nvPr/>
        </p:nvSpPr>
        <p:spPr>
          <a:xfrm rot="19401420">
            <a:off x="7247468" y="1964266"/>
            <a:ext cx="1038578" cy="4289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11432" y="1456267"/>
            <a:ext cx="290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Непредсказуемые</a:t>
            </a:r>
            <a:br>
              <a:rPr lang="ru-RU" dirty="0"/>
            </a:br>
            <a:r>
              <a:rPr lang="ru-RU" dirty="0"/>
              <a:t>применения в будущем</a:t>
            </a: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8311432" y="3030450"/>
            <a:ext cx="1151467" cy="45155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462899" y="2935111"/>
            <a:ext cx="166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Космическая</a:t>
            </a:r>
            <a:br>
              <a:rPr lang="ru-RU" dirty="0"/>
            </a:br>
            <a:r>
              <a:rPr lang="ru-RU" dirty="0"/>
              <a:t>лаборатория</a:t>
            </a:r>
          </a:p>
        </p:txBody>
      </p:sp>
      <p:sp>
        <p:nvSpPr>
          <p:cNvPr id="8" name="Штриховая стрелка вправо 7"/>
          <p:cNvSpPr/>
          <p:nvPr/>
        </p:nvSpPr>
        <p:spPr>
          <a:xfrm rot="2096551">
            <a:off x="7474024" y="3904874"/>
            <a:ext cx="993422" cy="5305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529848" y="4306627"/>
            <a:ext cx="155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«Попутные»</a:t>
            </a:r>
            <a:br>
              <a:rPr lang="ru-RU" dirty="0"/>
            </a:br>
            <a:r>
              <a:rPr lang="ru-RU" dirty="0"/>
              <a:t>  открытия</a:t>
            </a:r>
          </a:p>
        </p:txBody>
      </p:sp>
      <p:sp>
        <p:nvSpPr>
          <p:cNvPr id="10" name="Штриховая стрелка вправо 9"/>
          <p:cNvSpPr/>
          <p:nvPr/>
        </p:nvSpPr>
        <p:spPr>
          <a:xfrm rot="4603108">
            <a:off x="5779283" y="4353954"/>
            <a:ext cx="1069638" cy="5516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084847" y="5213677"/>
            <a:ext cx="1532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Разработка</a:t>
            </a:r>
            <a:br>
              <a:rPr lang="ru-RU" dirty="0"/>
            </a:br>
            <a:r>
              <a:rPr lang="ru-RU" dirty="0"/>
              <a:t>технологий</a:t>
            </a:r>
          </a:p>
        </p:txBody>
      </p:sp>
      <p:sp>
        <p:nvSpPr>
          <p:cNvPr id="12" name="Штриховая стрелка вправо 11"/>
          <p:cNvSpPr/>
          <p:nvPr/>
        </p:nvSpPr>
        <p:spPr>
          <a:xfrm rot="6784934">
            <a:off x="3731954" y="4224825"/>
            <a:ext cx="1072444" cy="5305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016696" y="5085625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Коммуникация</a:t>
            </a:r>
            <a:br>
              <a:rPr lang="ru-RU" dirty="0"/>
            </a:br>
            <a:r>
              <a:rPr lang="ru-RU" dirty="0"/>
              <a:t>с обществом</a:t>
            </a:r>
          </a:p>
        </p:txBody>
      </p:sp>
      <p:sp>
        <p:nvSpPr>
          <p:cNvPr id="14" name="Штриховая стрелка вправо 13"/>
          <p:cNvSpPr/>
          <p:nvPr/>
        </p:nvSpPr>
        <p:spPr>
          <a:xfrm rot="10463542">
            <a:off x="2144817" y="3442390"/>
            <a:ext cx="1227016" cy="45228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91261" y="3569647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Подготовка</a:t>
            </a:r>
            <a:br>
              <a:rPr lang="ru-RU" dirty="0"/>
            </a:br>
            <a:r>
              <a:rPr lang="ru-RU" dirty="0"/>
              <a:t>кадров</a:t>
            </a:r>
          </a:p>
        </p:txBody>
      </p:sp>
      <p:sp>
        <p:nvSpPr>
          <p:cNvPr id="16" name="Штриховая стрелка вправо 15"/>
          <p:cNvSpPr/>
          <p:nvPr/>
        </p:nvSpPr>
        <p:spPr>
          <a:xfrm rot="11665120">
            <a:off x="3055148" y="2423319"/>
            <a:ext cx="1217454" cy="4628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62756" y="1920591"/>
            <a:ext cx="2073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Поддержание</a:t>
            </a:r>
            <a:br>
              <a:rPr lang="ru-RU" dirty="0"/>
            </a:br>
            <a:r>
              <a:rPr lang="ru-RU" dirty="0"/>
              <a:t>уровня</a:t>
            </a:r>
            <a:br>
              <a:rPr lang="ru-RU" dirty="0"/>
            </a:br>
            <a:r>
              <a:rPr lang="ru-RU" dirty="0"/>
              <a:t>преподавателей</a:t>
            </a:r>
          </a:p>
        </p:txBody>
      </p:sp>
      <p:sp>
        <p:nvSpPr>
          <p:cNvPr id="18" name="Штриховая стрелка вправо 17"/>
          <p:cNvSpPr/>
          <p:nvPr/>
        </p:nvSpPr>
        <p:spPr>
          <a:xfrm rot="13673053">
            <a:off x="4439653" y="1873306"/>
            <a:ext cx="1061155" cy="4643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235759" y="1106311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Привлечение </a:t>
            </a:r>
            <a:br>
              <a:rPr lang="ru-RU" dirty="0"/>
            </a:br>
            <a:r>
              <a:rPr lang="ru-RU" dirty="0"/>
              <a:t>к науке</a:t>
            </a:r>
          </a:p>
        </p:txBody>
      </p:sp>
    </p:spTree>
    <p:extLst>
      <p:ext uri="{BB962C8B-B14F-4D97-AF65-F5344CB8AC3E}">
        <p14:creationId xmlns:p14="http://schemas.microsoft.com/office/powerpoint/2010/main" val="19779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09A62-81CC-4854-A7F1-EEB66D45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6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1724" y="0"/>
            <a:ext cx="9905998" cy="1478570"/>
          </a:xfrm>
        </p:spPr>
        <p:txBody>
          <a:bodyPr/>
          <a:lstStyle/>
          <a:p>
            <a:r>
              <a:rPr lang="ru-RU" dirty="0"/>
              <a:t>Сравним…..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73" y="1972982"/>
            <a:ext cx="5537054" cy="4165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6200000">
            <a:off x="-2153338" y="306391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http://content.time.com/time/photogallery/0,29307,1912203_1913321,00.html</a:t>
            </a:r>
            <a:endParaRPr lang="ru-RU" sz="1000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0966385" y="2151809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wikipedia.org</a:t>
            </a:r>
            <a:endParaRPr lang="ru-RU" dirty="0"/>
          </a:p>
        </p:txBody>
      </p:sp>
      <p:pic>
        <p:nvPicPr>
          <p:cNvPr id="7" name="Picture 5" descr="kep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355" y="3926066"/>
            <a:ext cx="3117468" cy="2792905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446355" y="4037343"/>
            <a:ext cx="2925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ru-RU" dirty="0">
                <a:solidFill>
                  <a:schemeClr val="hlink"/>
                </a:solidFill>
              </a:rPr>
              <a:t>Kepler</a:t>
            </a:r>
            <a:endParaRPr lang="ru-RU" altLang="ru-RU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r>
              <a:rPr lang="ru-RU" altLang="ru-RU" dirty="0">
                <a:solidFill>
                  <a:schemeClr val="hlink"/>
                </a:solidFill>
                <a:latin typeface="Arial" panose="020B0604020202020204" pitchFamily="34" charset="0"/>
              </a:rPr>
              <a:t>600 миллионов долларов</a:t>
            </a:r>
            <a:endParaRPr lang="en-US" altLang="ru-RU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AF7C79-6F65-4A59-974B-AE78B87A5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62" y="324950"/>
            <a:ext cx="5051638" cy="35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но 2 2"/>
          <p:cNvSpPr/>
          <p:nvPr/>
        </p:nvSpPr>
        <p:spPr>
          <a:xfrm>
            <a:off x="3522133" y="2472267"/>
            <a:ext cx="5260622" cy="16481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Фундаментальная </a:t>
            </a:r>
            <a:br>
              <a:rPr lang="ru-RU" dirty="0"/>
            </a:br>
            <a:r>
              <a:rPr lang="ru-RU" dirty="0"/>
              <a:t>наука</a:t>
            </a:r>
          </a:p>
        </p:txBody>
      </p:sp>
      <p:sp>
        <p:nvSpPr>
          <p:cNvPr id="4" name="Штриховая стрелка вправо 3"/>
          <p:cNvSpPr/>
          <p:nvPr/>
        </p:nvSpPr>
        <p:spPr>
          <a:xfrm rot="19401420">
            <a:off x="7247468" y="1964266"/>
            <a:ext cx="1038578" cy="4289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11432" y="1456267"/>
            <a:ext cx="290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Непредсказуемые</a:t>
            </a:r>
            <a:br>
              <a:rPr lang="ru-RU" dirty="0"/>
            </a:br>
            <a:r>
              <a:rPr lang="ru-RU" dirty="0"/>
              <a:t>применения в будущем</a:t>
            </a: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8311432" y="3030450"/>
            <a:ext cx="1151467" cy="45155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462899" y="2935111"/>
            <a:ext cx="166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Космическая</a:t>
            </a:r>
            <a:br>
              <a:rPr lang="ru-RU" dirty="0"/>
            </a:br>
            <a:r>
              <a:rPr lang="ru-RU" dirty="0"/>
              <a:t>лаборатория</a:t>
            </a:r>
          </a:p>
        </p:txBody>
      </p:sp>
      <p:sp>
        <p:nvSpPr>
          <p:cNvPr id="8" name="Штриховая стрелка вправо 7"/>
          <p:cNvSpPr/>
          <p:nvPr/>
        </p:nvSpPr>
        <p:spPr>
          <a:xfrm rot="2096551">
            <a:off x="7474024" y="3904874"/>
            <a:ext cx="993422" cy="5305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529848" y="4306627"/>
            <a:ext cx="155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«Попутные»</a:t>
            </a:r>
            <a:br>
              <a:rPr lang="ru-RU" dirty="0"/>
            </a:br>
            <a:r>
              <a:rPr lang="ru-RU" dirty="0"/>
              <a:t>  открытия</a:t>
            </a:r>
          </a:p>
        </p:txBody>
      </p:sp>
      <p:sp>
        <p:nvSpPr>
          <p:cNvPr id="10" name="Штриховая стрелка вправо 9"/>
          <p:cNvSpPr/>
          <p:nvPr/>
        </p:nvSpPr>
        <p:spPr>
          <a:xfrm rot="4603108">
            <a:off x="5779283" y="4353954"/>
            <a:ext cx="1069638" cy="5516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084847" y="5213677"/>
            <a:ext cx="1532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Разработка</a:t>
            </a:r>
            <a:br>
              <a:rPr lang="ru-RU" dirty="0"/>
            </a:br>
            <a:r>
              <a:rPr lang="ru-RU" dirty="0"/>
              <a:t>технологий</a:t>
            </a:r>
          </a:p>
        </p:txBody>
      </p:sp>
      <p:sp>
        <p:nvSpPr>
          <p:cNvPr id="12" name="Штриховая стрелка вправо 11"/>
          <p:cNvSpPr/>
          <p:nvPr/>
        </p:nvSpPr>
        <p:spPr>
          <a:xfrm rot="6784934">
            <a:off x="3731954" y="4224825"/>
            <a:ext cx="1072444" cy="5305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016696" y="5085625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Коммуникация</a:t>
            </a:r>
            <a:br>
              <a:rPr lang="ru-RU" dirty="0"/>
            </a:br>
            <a:r>
              <a:rPr lang="ru-RU" dirty="0"/>
              <a:t>с обществом</a:t>
            </a:r>
          </a:p>
        </p:txBody>
      </p:sp>
      <p:sp>
        <p:nvSpPr>
          <p:cNvPr id="14" name="Штриховая стрелка вправо 13"/>
          <p:cNvSpPr/>
          <p:nvPr/>
        </p:nvSpPr>
        <p:spPr>
          <a:xfrm rot="10463542">
            <a:off x="2144817" y="3442390"/>
            <a:ext cx="1227016" cy="45228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91261" y="3569647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Подготовка</a:t>
            </a:r>
            <a:br>
              <a:rPr lang="ru-RU" dirty="0"/>
            </a:br>
            <a:r>
              <a:rPr lang="ru-RU" dirty="0"/>
              <a:t>кадров</a:t>
            </a:r>
          </a:p>
        </p:txBody>
      </p:sp>
      <p:sp>
        <p:nvSpPr>
          <p:cNvPr id="16" name="Штриховая стрелка вправо 15"/>
          <p:cNvSpPr/>
          <p:nvPr/>
        </p:nvSpPr>
        <p:spPr>
          <a:xfrm rot="11665120">
            <a:off x="3055148" y="2423319"/>
            <a:ext cx="1217454" cy="4628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62756" y="1920591"/>
            <a:ext cx="179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Поддержание</a:t>
            </a:r>
            <a:br>
              <a:rPr lang="ru-RU" dirty="0"/>
            </a:br>
            <a:r>
              <a:rPr lang="ru-RU" dirty="0"/>
              <a:t>уровня </a:t>
            </a:r>
            <a:br>
              <a:rPr lang="ru-RU" dirty="0"/>
            </a:br>
            <a:r>
              <a:rPr lang="ru-RU" dirty="0"/>
              <a:t>преподавателей</a:t>
            </a:r>
          </a:p>
        </p:txBody>
      </p:sp>
      <p:sp>
        <p:nvSpPr>
          <p:cNvPr id="18" name="Штриховая стрелка вправо 17"/>
          <p:cNvSpPr/>
          <p:nvPr/>
        </p:nvSpPr>
        <p:spPr>
          <a:xfrm rot="13673053">
            <a:off x="4439653" y="1873306"/>
            <a:ext cx="1061155" cy="4643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235759" y="1106311"/>
            <a:ext cx="1545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Ранее </a:t>
            </a:r>
            <a:br>
              <a:rPr lang="ru-RU" dirty="0"/>
            </a:br>
            <a:r>
              <a:rPr lang="ru-RU" dirty="0"/>
              <a:t>привлечение </a:t>
            </a:r>
            <a:br>
              <a:rPr lang="ru-RU" dirty="0"/>
            </a:br>
            <a:r>
              <a:rPr lang="ru-RU" dirty="0"/>
              <a:t>к науке</a:t>
            </a:r>
          </a:p>
        </p:txBody>
      </p:sp>
    </p:spTree>
    <p:extLst>
      <p:ext uri="{BB962C8B-B14F-4D97-AF65-F5344CB8AC3E}">
        <p14:creationId xmlns:p14="http://schemas.microsoft.com/office/powerpoint/2010/main" val="108266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0"/>
            <a:ext cx="11074400" cy="1478570"/>
          </a:xfrm>
        </p:spPr>
        <p:txBody>
          <a:bodyPr/>
          <a:lstStyle/>
          <a:p>
            <a:r>
              <a:rPr lang="ru-RU" dirty="0"/>
              <a:t>Непредсказуемые будущие применения</a:t>
            </a:r>
          </a:p>
        </p:txBody>
      </p:sp>
      <p:pic>
        <p:nvPicPr>
          <p:cNvPr id="1026" name="Picture 2" descr="https://upload.wikimedia.org/wikipedia/commons/3/39/GodfreyKneller-IsaacNewton-1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37708"/>
            <a:ext cx="31527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ace.com/images/i/000/026/244/original/Figure_1_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53" y="1137708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7351152" y="3150756"/>
            <a:ext cx="4038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http://www.space.com/19794-navstar.html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840089" y="5813778"/>
            <a:ext cx="639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17-18 веках было трудно представить, для каких</a:t>
            </a:r>
            <a:br>
              <a:rPr lang="ru-RU" dirty="0"/>
            </a:br>
            <a:r>
              <a:rPr lang="ru-RU" dirty="0"/>
              <a:t>практических нужд понадобятся работы по изучению</a:t>
            </a:r>
            <a:br>
              <a:rPr lang="ru-RU" dirty="0"/>
            </a:br>
            <a:r>
              <a:rPr lang="ru-RU" dirty="0"/>
              <a:t>движения тел Солнечной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8888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ru-RU" dirty="0"/>
              <a:t>Рентгеновские детекторы</a:t>
            </a:r>
          </a:p>
        </p:txBody>
      </p:sp>
      <p:pic>
        <p:nvPicPr>
          <p:cNvPr id="5122" name="Picture 2" descr="http://s.hswstatic.com/gif/airport-security-xra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34" y="1031875"/>
            <a:ext cx="4722559" cy="349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cfa.harvard.edu/hea/images/uhuru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37" y="1095023"/>
            <a:ext cx="4470582" cy="55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8138281" y="3684601"/>
            <a:ext cx="5811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https://www.cfa.harvard.edu/hea/hm/uhuru.html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058398" y="12477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http://science.howstuffworks.com/transport/</a:t>
            </a:r>
            <a:endParaRPr lang="ru-RU" sz="1200" dirty="0"/>
          </a:p>
          <a:p>
            <a:r>
              <a:rPr lang="en-US" sz="1200" dirty="0"/>
              <a:t>flight/modern/airport-security4.htm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141413" y="4673600"/>
            <a:ext cx="4831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Первые рентгеновские детекторы в</a:t>
            </a:r>
            <a:br>
              <a:rPr lang="ru-RU" dirty="0"/>
            </a:br>
            <a:r>
              <a:rPr lang="ru-RU" dirty="0"/>
              <a:t>аэропортах были разработаны фирмой,</a:t>
            </a:r>
            <a:br>
              <a:rPr lang="ru-RU" dirty="0"/>
            </a:br>
            <a:r>
              <a:rPr lang="ru-RU" dirty="0"/>
              <a:t>работавшей над первыми детекторами</a:t>
            </a:r>
            <a:br>
              <a:rPr lang="ru-RU" dirty="0"/>
            </a:br>
            <a:r>
              <a:rPr lang="ru-RU" dirty="0"/>
              <a:t>для рентгеновской астрономии.</a:t>
            </a:r>
          </a:p>
        </p:txBody>
      </p:sp>
    </p:spTree>
    <p:extLst>
      <p:ext uri="{BB962C8B-B14F-4D97-AF65-F5344CB8AC3E}">
        <p14:creationId xmlns:p14="http://schemas.microsoft.com/office/powerpoint/2010/main" val="2677903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64098" y="3316464"/>
            <a:ext cx="5820936" cy="32277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591" y="63500"/>
            <a:ext cx="9905998" cy="1478570"/>
          </a:xfrm>
        </p:spPr>
        <p:txBody>
          <a:bodyPr/>
          <a:lstStyle/>
          <a:p>
            <a:r>
              <a:rPr lang="ru-RU" dirty="0"/>
              <a:t>Квазары</a:t>
            </a:r>
          </a:p>
        </p:txBody>
      </p:sp>
      <p:pic>
        <p:nvPicPr>
          <p:cNvPr id="2050" name="Picture 2" descr="http://ivs.nict.go.jp/mirror/publications/ar2009/acusno/im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39" y="3316464"/>
            <a:ext cx="55816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73422" y="6544226"/>
            <a:ext cx="6818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http://ivs.nict.go.jp/mirror/publications/ar2009/acusno/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3422" y="2947132"/>
            <a:ext cx="456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International Celestial Reference Frame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65591" y="1332089"/>
            <a:ext cx="9850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Сейчас основой точнейших каталогов, являющихся базой всех систем ориентации,</a:t>
            </a:r>
            <a:br>
              <a:rPr lang="ru-RU" dirty="0"/>
            </a:br>
            <a:r>
              <a:rPr lang="ru-RU" dirty="0"/>
              <a:t>является примерно три сотни квазаров.</a:t>
            </a:r>
            <a:br>
              <a:rPr lang="ru-RU" dirty="0"/>
            </a:br>
            <a:r>
              <a:rPr lang="ru-RU" dirty="0"/>
              <a:t>Мало кто мог предположить 50 лет назад, что новый тип астрономических</a:t>
            </a:r>
            <a:br>
              <a:rPr lang="ru-RU" dirty="0"/>
            </a:br>
            <a:r>
              <a:rPr lang="ru-RU" dirty="0"/>
              <a:t>источников получит такое важное практическое применение.</a:t>
            </a:r>
          </a:p>
        </p:txBody>
      </p:sp>
    </p:spTree>
    <p:extLst>
      <p:ext uri="{BB962C8B-B14F-4D97-AF65-F5344CB8AC3E}">
        <p14:creationId xmlns:p14="http://schemas.microsoft.com/office/powerpoint/2010/main" val="337245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ru-RU" dirty="0"/>
              <a:t>Ориентация спутников</a:t>
            </a:r>
            <a:br>
              <a:rPr lang="ru-RU" dirty="0"/>
            </a:br>
            <a:r>
              <a:rPr lang="ru-RU" dirty="0"/>
              <a:t>по рентгеновским пульсарам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49" y="1279715"/>
            <a:ext cx="10706038" cy="31725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1949" y="4413933"/>
            <a:ext cx="6059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http://www.nrl.navy.mil/content_images/06FA5.pdf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9470" y="5270307"/>
            <a:ext cx="8667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Все ведущие космические агентства в мире (включая российское) сейчас</a:t>
            </a:r>
            <a:br>
              <a:rPr lang="ru-RU" dirty="0"/>
            </a:br>
            <a:r>
              <a:rPr lang="ru-RU" dirty="0"/>
              <a:t>работают над созданием систем навигации, основанных на наблюдении</a:t>
            </a:r>
            <a:br>
              <a:rPr lang="ru-RU" dirty="0"/>
            </a:br>
            <a:r>
              <a:rPr lang="ru-RU" dirty="0"/>
              <a:t>рентгеновского излучения стабильных одиночных пульсаров.</a:t>
            </a:r>
          </a:p>
        </p:txBody>
      </p:sp>
    </p:spTree>
    <p:extLst>
      <p:ext uri="{BB962C8B-B14F-4D97-AF65-F5344CB8AC3E}">
        <p14:creationId xmlns:p14="http://schemas.microsoft.com/office/powerpoint/2010/main" val="171514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27864"/>
            <a:ext cx="9905998" cy="1478570"/>
          </a:xfrm>
        </p:spPr>
        <p:txBody>
          <a:bodyPr/>
          <a:lstStyle/>
          <a:p>
            <a:r>
              <a:rPr lang="ru-RU" dirty="0"/>
              <a:t>Тесты в космосе</a:t>
            </a: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287814" y="5183252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1908.01922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1421768"/>
            <a:ext cx="596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Insight</a:t>
            </a:r>
            <a:r>
              <a:rPr lang="en-US" dirty="0">
                <a:latin typeface="Arial" panose="020B0604020202020204" pitchFamily="34" charset="0"/>
              </a:rPr>
              <a:t>-Hard X-ray Modulation Telescope (</a:t>
            </a:r>
            <a:r>
              <a:rPr lang="en-US" dirty="0">
                <a:latin typeface="Times New Roman" panose="02020603050405020304" pitchFamily="18" charset="0"/>
              </a:rPr>
              <a:t>Insight</a:t>
            </a:r>
            <a:r>
              <a:rPr lang="en-US" dirty="0">
                <a:latin typeface="Arial" panose="020B0604020202020204" pitchFamily="34" charset="0"/>
              </a:rPr>
              <a:t>-HXMT)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12" y="1791100"/>
            <a:ext cx="5572125" cy="4362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8112" y="618432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http://www.icra.it/mg/mg15/presentazioni/zhang-shu.pdf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49" y="181375"/>
            <a:ext cx="4286250" cy="3219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6735" y="3400825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NICER. </a:t>
            </a:r>
            <a:r>
              <a:rPr lang="ru-RU" dirty="0"/>
              <a:t>Эксперимент </a:t>
            </a:r>
            <a:r>
              <a:rPr lang="en-US" b="1" dirty="0"/>
              <a:t>SEXTANT.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49" y="3851352"/>
            <a:ext cx="3419475" cy="285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10008316" y="59996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XPNAV1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833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6312</TotalTime>
  <Words>773</Words>
  <Application>Microsoft Office PowerPoint</Application>
  <PresentationFormat>Широкоэкранный</PresentationFormat>
  <Paragraphs>118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Tw Cen MT</vt:lpstr>
      <vt:lpstr>Verdana</vt:lpstr>
      <vt:lpstr>Контур</vt:lpstr>
      <vt:lpstr>Презентация PowerPoint</vt:lpstr>
      <vt:lpstr>Презентация PowerPoint</vt:lpstr>
      <vt:lpstr>Сравним….. </vt:lpstr>
      <vt:lpstr>Презентация PowerPoint</vt:lpstr>
      <vt:lpstr>Непредсказуемые будущие применения</vt:lpstr>
      <vt:lpstr>Рентгеновские детекторы</vt:lpstr>
      <vt:lpstr>Квазары</vt:lpstr>
      <vt:lpstr>Ориентация спутников по рентгеновским пульсарам</vt:lpstr>
      <vt:lpstr>Тесты в космосе</vt:lpstr>
      <vt:lpstr>Wi-Fi</vt:lpstr>
      <vt:lpstr>Коммуникации с обществом</vt:lpstr>
      <vt:lpstr>Естественная лаборатория</vt:lpstr>
      <vt:lpstr>Регистрация космических лучей</vt:lpstr>
      <vt:lpstr>Космические лучи  самых высоких энергий</vt:lpstr>
      <vt:lpstr>Обсерватория имени Оже</vt:lpstr>
      <vt:lpstr>Космические проекты</vt:lpstr>
      <vt:lpstr>Наблюдения нейтрино</vt:lpstr>
      <vt:lpstr>Нейтринная астрофизика</vt:lpstr>
      <vt:lpstr>Гравитационные волны</vt:lpstr>
      <vt:lpstr>Как увидеть горизонт?</vt:lpstr>
      <vt:lpstr>Космический проект LISA</vt:lpstr>
      <vt:lpstr>Разработка технологий</vt:lpstr>
      <vt:lpstr>Поддержание уровня</vt:lpstr>
      <vt:lpstr>Подготовка кадров</vt:lpstr>
      <vt:lpstr>Завлечение в науку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Зачем нужна астрономия</dc:title>
  <dc:creator>Sergei Popov</dc:creator>
  <cp:lastModifiedBy>Sergei Popov</cp:lastModifiedBy>
  <cp:revision>63</cp:revision>
  <dcterms:created xsi:type="dcterms:W3CDTF">2016-02-12T19:05:48Z</dcterms:created>
  <dcterms:modified xsi:type="dcterms:W3CDTF">2021-10-19T16:56:08Z</dcterms:modified>
</cp:coreProperties>
</file>