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7"/>
  </p:notesMasterIdLst>
  <p:sldIdLst>
    <p:sldId id="256" r:id="rId2"/>
    <p:sldId id="289" r:id="rId3"/>
    <p:sldId id="278" r:id="rId4"/>
    <p:sldId id="257" r:id="rId5"/>
    <p:sldId id="279" r:id="rId6"/>
    <p:sldId id="258" r:id="rId7"/>
    <p:sldId id="280" r:id="rId8"/>
    <p:sldId id="259" r:id="rId9"/>
    <p:sldId id="281" r:id="rId10"/>
    <p:sldId id="260" r:id="rId11"/>
    <p:sldId id="272" r:id="rId12"/>
    <p:sldId id="288" r:id="rId13"/>
    <p:sldId id="282" r:id="rId14"/>
    <p:sldId id="261" r:id="rId15"/>
    <p:sldId id="290" r:id="rId16"/>
    <p:sldId id="283" r:id="rId17"/>
    <p:sldId id="262" r:id="rId18"/>
    <p:sldId id="284" r:id="rId19"/>
    <p:sldId id="263" r:id="rId20"/>
    <p:sldId id="271" r:id="rId21"/>
    <p:sldId id="276" r:id="rId22"/>
    <p:sldId id="269" r:id="rId23"/>
    <p:sldId id="285" r:id="rId24"/>
    <p:sldId id="264" r:id="rId25"/>
    <p:sldId id="270" r:id="rId26"/>
    <p:sldId id="286" r:id="rId27"/>
    <p:sldId id="265" r:id="rId28"/>
    <p:sldId id="273" r:id="rId29"/>
    <p:sldId id="287" r:id="rId30"/>
    <p:sldId id="266" r:id="rId31"/>
    <p:sldId id="274" r:id="rId32"/>
    <p:sldId id="275" r:id="rId33"/>
    <p:sldId id="277" r:id="rId34"/>
    <p:sldId id="267" r:id="rId35"/>
    <p:sldId id="26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2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F10F28-9975-46C1-BC60-35CF7C540776}" type="datetimeFigureOut">
              <a:rPr lang="en-US"/>
              <a:pPr>
                <a:defRPr/>
              </a:pPr>
              <a:t>5/17/2011</a:t>
            </a:fld>
            <a:endParaRPr lang="en-US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999973-CBB7-4952-806B-6B4534C75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SDO, extreme UV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Eskimo nebula HST. The nebula's glowing gases produce the colors in this image: nitrogen (red), hydrogen (green), oxygen (blue), and helium (violet). </a:t>
            </a:r>
          </a:p>
          <a:p>
            <a:pPr eaLnBrk="1" hangingPunct="1"/>
            <a:r>
              <a:rPr lang="en-US" smtClean="0"/>
              <a:t>Infrared data from the Spitzer Space Telescope are colored red; optical data from the Hubble Space Telescope are yellow; and X-ray data from the Chandra X-ray Observatory are green and blue.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HST The color image is constructed from three separate images taken in the light of emission from different types of atoms. Red shows emission from singly-ionized sulfur atoms. Green shows emission from hydrogen. Blue shows light emitted by doubly- ionized oxygen atoms. </a:t>
            </a:r>
          </a:p>
          <a:p>
            <a:pPr eaLnBrk="1" hangingPunct="1"/>
            <a:r>
              <a:rPr lang="en-US" smtClean="0"/>
              <a:t>Beta pictoris. ESO ADONIS adaptive optics system at the 3.6-m telescope and the Observatoire de Grenoble coronograph . </a:t>
            </a:r>
          </a:p>
          <a:p>
            <a:pPr eaLnBrk="1" hangingPunct="1"/>
            <a:r>
              <a:rPr lang="en-US" smtClean="0"/>
              <a:t>http://www.eso.org/public/news/eso9714/</a:t>
            </a:r>
          </a:p>
          <a:p>
            <a:pPr eaLnBrk="1" hangingPunct="1"/>
            <a:r>
              <a:rPr lang="en-US" smtClean="0"/>
              <a:t>It shows (in false colours) the scattered light at wavelength 1.25 micron (J band) and is one of the best images of this interesting feature obtained so far.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116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116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1F49-F163-4428-98FC-29330C0C0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2754F-C2EA-4A52-A08E-120142CEF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8EBB-B5F8-4943-B32D-AB37A8841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68319-C1D6-4962-A566-3AECA0030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7A751-B19C-4168-AB53-586BD7F71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CE2E0-572E-45A9-8761-A28E338C7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86376-E8D1-4EC5-876B-2A9D6C974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D50F4-F4EF-4213-B93A-08CA9EAD2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47F23-48EC-4B2F-A363-E08FFB634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C8823-CF46-491C-A5BD-5646509D7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D4666-EB68-4F79-886B-1803CC673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1059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1059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59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0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106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106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106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61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6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402206E-9A7B-4FB2-9FDF-F7726712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top10topics\bnr_full2.m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polar\My%20Documents\presentations\popular\top10topics\top10topics\bullet.m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8077200" cy="74612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Arial" charset="0"/>
              </a:rPr>
              <a:t>10 самых важных фактов о вселенной</a:t>
            </a:r>
            <a:endParaRPr lang="en-US" sz="3200" smtClean="0">
              <a:latin typeface="Arial" charset="0"/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810000"/>
            <a:ext cx="3048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Сергей Попов</a:t>
            </a:r>
            <a:endParaRPr lang="en-US" smtClean="0"/>
          </a:p>
          <a:p>
            <a:pPr eaLnBrk="1" hangingPunct="1">
              <a:defRPr/>
            </a:pPr>
            <a:r>
              <a:rPr lang="ru-RU" smtClean="0"/>
              <a:t>ГАИШ МГУ</a:t>
            </a:r>
            <a:endParaRPr lang="en-US" smtClean="0"/>
          </a:p>
        </p:txBody>
      </p:sp>
      <p:pic>
        <p:nvPicPr>
          <p:cNvPr id="14339" name="Picture 4" descr="IMG_8917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981200"/>
            <a:ext cx="44450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191000" y="5257800"/>
            <a:ext cx="2959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Популярный лекторий</a:t>
            </a:r>
            <a:br>
              <a: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журнала</a:t>
            </a:r>
          </a:p>
          <a:p>
            <a:pPr algn="ctr"/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«Популярная механика»</a:t>
            </a:r>
          </a:p>
          <a:p>
            <a:pPr algn="ctr"/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17 мая 2011 г.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5105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Факт 4: эволюция звезд</a:t>
            </a:r>
            <a:endParaRPr lang="en-US"/>
          </a:p>
        </p:txBody>
      </p:sp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914400" y="1905000"/>
            <a:ext cx="74279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Солнце эволюционирует. Его возраст менее 5 миллиардов лет. </a:t>
            </a:r>
            <a:endParaRPr lang="en-US" b="0"/>
          </a:p>
          <a:p>
            <a:r>
              <a:rPr lang="ru-RU" b="0"/>
              <a:t>Примерно через 5 миллиардов лет закончится водород в его ядре. </a:t>
            </a:r>
            <a:endParaRPr lang="en-US" b="0"/>
          </a:p>
          <a:p>
            <a:r>
              <a:rPr lang="ru-RU" b="0"/>
              <a:t>Солнце превратится в красного гиганта, а затем -  в белый карлик. </a:t>
            </a:r>
            <a:endParaRPr lang="en-US" b="0"/>
          </a:p>
          <a:p>
            <a:r>
              <a:rPr lang="ru-RU" b="0"/>
              <a:t>Массивные звезды в конце жизни взрываются, </a:t>
            </a:r>
            <a:endParaRPr lang="en-US" b="0"/>
          </a:p>
          <a:p>
            <a:r>
              <a:rPr lang="ru-RU" b="0"/>
              <a:t>оставляя нейтронную звезду или черную дыру.</a:t>
            </a:r>
            <a:endParaRPr lang="en-US" b="0">
              <a:latin typeface="Arial" charset="0"/>
            </a:endParaRP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974725" y="6356350"/>
            <a:ext cx="3189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Вокруг света. Июль 2006</a:t>
            </a:r>
            <a:endParaRPr lang="en-US"/>
          </a:p>
        </p:txBody>
      </p:sp>
      <p:pic>
        <p:nvPicPr>
          <p:cNvPr id="24580" name="Picture 5" descr="sn2006gy_new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467100"/>
            <a:ext cx="39719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wd-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505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Образование звёзд</a:t>
            </a:r>
            <a:endParaRPr lang="en-US"/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905000"/>
            <a:ext cx="33337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905000"/>
            <a:ext cx="20955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572000" y="4114800"/>
            <a:ext cx="44148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Мы видим звёзды разных возрастов.</a:t>
            </a:r>
            <a:br>
              <a:rPr lang="ru-RU" b="0"/>
            </a:br>
            <a:r>
              <a:rPr lang="ru-RU" b="0"/>
              <a:t>В том числе и молодые и только-только</a:t>
            </a:r>
            <a:br>
              <a:rPr lang="ru-RU" b="0"/>
            </a:br>
            <a:r>
              <a:rPr lang="ru-RU" b="0"/>
              <a:t>образующиеся на наших глазах.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8077200" cy="1143000"/>
          </a:xfrm>
          <a:noFill/>
          <a:ln/>
        </p:spPr>
        <p:txBody>
          <a:bodyPr/>
          <a:lstStyle/>
          <a:p>
            <a:r>
              <a:rPr lang="en-US" sz="3600" b="0" smtClean="0">
                <a:effectLst/>
              </a:rPr>
              <a:t>Исчезновение красного сверхгиганта</a:t>
            </a:r>
            <a:r>
              <a:rPr lang="en-US" smtClean="0">
                <a:effectLst/>
              </a:rPr>
              <a:t> 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792480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066800" y="4648200"/>
            <a:ext cx="218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kumimoji="1" lang="en-US">
                <a:latin typeface="Times New Roman" pitchFamily="18" charset="0"/>
              </a:rPr>
              <a:t>сверхнов</a:t>
            </a:r>
            <a:r>
              <a:rPr kumimoji="1" lang="ru-RU">
                <a:latin typeface="Times New Roman" pitchFamily="18" charset="0"/>
              </a:rPr>
              <a:t>ая</a:t>
            </a:r>
            <a:r>
              <a:rPr kumimoji="1" lang="en-US">
                <a:latin typeface="Times New Roman" pitchFamily="18" charset="0"/>
              </a:rPr>
              <a:t> 2008bk</a:t>
            </a:r>
            <a:r>
              <a:rPr kumimoji="1" lang="en-US" b="0">
                <a:latin typeface="Times New Roman" pitchFamily="18" charset="0"/>
              </a:rPr>
              <a:t> 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219200" y="5105400"/>
            <a:ext cx="981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ru-RU" b="0">
                <a:latin typeface="Times New Roman" pitchFamily="18" charset="0"/>
              </a:rPr>
              <a:t>Тип</a:t>
            </a:r>
            <a:r>
              <a:rPr kumimoji="1" lang="en-US" b="0">
                <a:latin typeface="Times New Roman" pitchFamily="18" charset="0"/>
              </a:rPr>
              <a:t> II-P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143000" y="5638800"/>
            <a:ext cx="1181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b="0">
                <a:latin typeface="Times New Roman" pitchFamily="18" charset="0"/>
              </a:rPr>
              <a:t>NGC 7793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 </a:t>
            </a:r>
          </a:p>
          <a:p>
            <a:r>
              <a:rPr lang="ru-RU">
                <a:solidFill>
                  <a:srgbClr val="FF3300"/>
                </a:solidFill>
              </a:rPr>
              <a:t>5. Наша Галактика – одна из многих. Ее размер – 100 000 св. лет.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Факт 5: наша Галактика</a:t>
            </a:r>
            <a:endParaRPr lang="en-US"/>
          </a:p>
        </p:txBody>
      </p: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990600" y="1905000"/>
            <a:ext cx="773112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Наша Галактика – одна из многих подобных систем. </a:t>
            </a:r>
            <a:endParaRPr lang="en-US" b="0"/>
          </a:p>
          <a:p>
            <a:r>
              <a:rPr lang="ru-RU" b="0"/>
              <a:t>В видимой части вселенной около 100 миллиардов крупных галактик. </a:t>
            </a:r>
            <a:endParaRPr lang="en-US" b="0"/>
          </a:p>
          <a:p>
            <a:r>
              <a:rPr lang="ru-RU" b="0"/>
              <a:t>Они окружены небольшими спутниками.  </a:t>
            </a:r>
            <a:endParaRPr lang="en-US" b="0"/>
          </a:p>
          <a:p>
            <a:r>
              <a:rPr lang="ru-RU" b="0"/>
              <a:t>Размер галактики около 100 000 световых лет. </a:t>
            </a:r>
            <a:endParaRPr lang="en-US" b="0"/>
          </a:p>
          <a:p>
            <a:r>
              <a:rPr lang="ru-RU" b="0"/>
              <a:t>До ближайшей крупной галактики около 2.5 миллионов световых лет. </a:t>
            </a:r>
            <a:endParaRPr lang="en-US" b="0">
              <a:latin typeface="Arial" charset="0"/>
            </a:endParaRPr>
          </a:p>
        </p:txBody>
      </p:sp>
      <p:pic>
        <p:nvPicPr>
          <p:cNvPr id="28675" name="Picture 5" descr="galax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429000"/>
            <a:ext cx="37338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429000"/>
            <a:ext cx="39624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7975"/>
            <a:ext cx="36576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4092575"/>
            <a:ext cx="54102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>
                <a:solidFill>
                  <a:srgbClr val="FF3300"/>
                </a:solidFill>
              </a:rPr>
              <a:t>6. Многие звезды имеют планеты. Это экзопланеты.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Факт 6: экзопланеты</a:t>
            </a:r>
            <a:endParaRPr lang="en-US"/>
          </a:p>
        </p:txBody>
      </p:sp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914400" y="1828800"/>
            <a:ext cx="67865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Планеты существуют не только вокруг Солнца, </a:t>
            </a:r>
            <a:endParaRPr lang="en-US" b="0"/>
          </a:p>
          <a:p>
            <a:r>
              <a:rPr lang="ru-RU" b="0"/>
              <a:t>но и вокруг других звезд, их называют экзопланеты. </a:t>
            </a:r>
            <a:endParaRPr lang="en-US" b="0"/>
          </a:p>
          <a:p>
            <a:r>
              <a:rPr lang="ru-RU" b="0"/>
              <a:t>Планетные системы не похожи друг на друга. </a:t>
            </a:r>
            <a:endParaRPr lang="en-US" b="0"/>
          </a:p>
          <a:p>
            <a:r>
              <a:rPr lang="ru-RU" b="0"/>
              <a:t>Сейчас мы знаем более 500 экзопланет + </a:t>
            </a:r>
            <a:r>
              <a:rPr lang="en-US" b="0"/>
              <a:t>&gt;</a:t>
            </a:r>
            <a:r>
              <a:rPr lang="ru-RU" b="0"/>
              <a:t>1200 кандидатов. </a:t>
            </a:r>
            <a:endParaRPr lang="en-US" b="0"/>
          </a:p>
          <a:p>
            <a:r>
              <a:rPr lang="ru-RU" b="0"/>
              <a:t>По всей видимости, многие звезды </a:t>
            </a:r>
            <a:r>
              <a:rPr lang="en-US" b="0"/>
              <a:t>(&gt;1/2) </a:t>
            </a:r>
            <a:r>
              <a:rPr lang="ru-RU" b="0"/>
              <a:t>имеет планеты, </a:t>
            </a:r>
            <a:endParaRPr lang="en-US" b="0"/>
          </a:p>
          <a:p>
            <a:r>
              <a:rPr lang="ru-RU" b="0"/>
              <a:t>но лишь малая часть может быть пригодна для жизни.</a:t>
            </a:r>
            <a:endParaRPr lang="en-US" b="0">
              <a:latin typeface="Arial" charset="0"/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581400"/>
            <a:ext cx="32766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fomalga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581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>
                <a:solidFill>
                  <a:srgbClr val="FF3300"/>
                </a:solidFill>
              </a:rPr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/>
              <a:t>Факт 7: возраст вселенной</a:t>
            </a:r>
            <a:endParaRPr lang="en-US"/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914400" y="1828800"/>
            <a:ext cx="805973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0"/>
              <a:t>Мир, как мы его знаем, имеет конечный возраст – </a:t>
            </a:r>
            <a:endParaRPr lang="en-US" b="0"/>
          </a:p>
          <a:p>
            <a:r>
              <a:rPr lang="ru-RU" b="0"/>
              <a:t>чуть менее 14 миллиардов лет. </a:t>
            </a:r>
            <a:endParaRPr lang="en-US" b="0"/>
          </a:p>
          <a:p>
            <a:r>
              <a:rPr lang="ru-RU" b="0"/>
              <a:t>Вначале материя была в очень плотном и горячем состоянии. </a:t>
            </a:r>
            <a:endParaRPr lang="en-US" b="0"/>
          </a:p>
          <a:p>
            <a:r>
              <a:rPr lang="ru-RU" b="0"/>
              <a:t>Частиц обычного вещества  (протоны, нейтроны, электроны) </a:t>
            </a:r>
            <a:endParaRPr lang="en-US" b="0"/>
          </a:p>
          <a:p>
            <a:r>
              <a:rPr lang="ru-RU" b="0"/>
              <a:t>не существовало. </a:t>
            </a:r>
            <a:endParaRPr lang="en-US" b="0"/>
          </a:p>
          <a:p>
            <a:r>
              <a:rPr lang="ru-RU" b="0"/>
              <a:t>Вселенная расширяется, эволюционирует.</a:t>
            </a:r>
            <a:endParaRPr lang="en-US" b="0"/>
          </a:p>
          <a:p>
            <a:r>
              <a:rPr lang="ru-RU" b="0"/>
              <a:t> В ходе расширения из плотного горячего состояния вселенная остывала </a:t>
            </a:r>
            <a:endParaRPr lang="en-US" b="0"/>
          </a:p>
          <a:p>
            <a:r>
              <a:rPr lang="ru-RU" b="0"/>
              <a:t>и становилась менее плотной, появились обычные частицы. </a:t>
            </a:r>
            <a:endParaRPr lang="en-US" b="0"/>
          </a:p>
          <a:p>
            <a:r>
              <a:rPr lang="ru-RU" b="0"/>
              <a:t>Затем возникли звезды, галактики. 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974725" y="643255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Вокруг света. Март 2006</a:t>
            </a:r>
            <a:endParaRPr lang="en-US"/>
          </a:p>
        </p:txBody>
      </p:sp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191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0"/>
            <a:ext cx="27432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3429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194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429000"/>
            <a:ext cx="42672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42291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1600200"/>
            <a:ext cx="29718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229100"/>
            <a:ext cx="3352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86400" y="0"/>
            <a:ext cx="36576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Парадокс Ольберса</a:t>
            </a:r>
            <a:endParaRPr lang="en-US"/>
          </a:p>
        </p:txBody>
      </p:sp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3657600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630738" y="1981200"/>
            <a:ext cx="4513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Значит, звёзды где-то «заканчиваются».</a:t>
            </a:r>
            <a:endParaRPr lang="en-US" b="0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5181600" y="2667000"/>
            <a:ext cx="2665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Мы смотрим в прошлое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990600" y="152400"/>
            <a:ext cx="8510588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/>
              <a:t>Глядя в прошлое </a:t>
            </a:r>
            <a:endParaRPr lang="en-US"/>
          </a:p>
        </p:txBody>
      </p:sp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676400" y="6019800"/>
            <a:ext cx="7158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b="0">
                <a:latin typeface="Arial" charset="0"/>
              </a:rPr>
              <a:t> </a:t>
            </a:r>
            <a:r>
              <a:rPr lang="ru-RU" b="0"/>
              <a:t>Измерение температуры реликта на разных красных смещениях</a:t>
            </a:r>
            <a:endParaRPr lang="en-US" b="0"/>
          </a:p>
        </p:txBody>
      </p:sp>
      <p:sp>
        <p:nvSpPr>
          <p:cNvPr id="34819" name="Line 4"/>
          <p:cNvSpPr>
            <a:spLocks noChangeShapeType="1"/>
          </p:cNvSpPr>
          <p:nvPr/>
        </p:nvSpPr>
        <p:spPr bwMode="auto">
          <a:xfrm>
            <a:off x="1447800" y="2209800"/>
            <a:ext cx="7467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 flipH="1">
            <a:off x="1295400" y="3886200"/>
            <a:ext cx="7620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4821" name="Group 11"/>
          <p:cNvGrpSpPr>
            <a:grpSpLocks/>
          </p:cNvGrpSpPr>
          <p:nvPr/>
        </p:nvGrpSpPr>
        <p:grpSpPr bwMode="auto">
          <a:xfrm>
            <a:off x="3810000" y="3352800"/>
            <a:ext cx="228600" cy="228600"/>
            <a:chOff x="2400" y="2112"/>
            <a:chExt cx="144" cy="144"/>
          </a:xfrm>
        </p:grpSpPr>
        <p:sp>
          <p:nvSpPr>
            <p:cNvPr id="34854" name="Oval 6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</a:endParaRPr>
            </a:p>
          </p:txBody>
        </p:sp>
        <p:grpSp>
          <p:nvGrpSpPr>
            <p:cNvPr id="34855" name="Group 10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34856" name="AutoShape 7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  <p:sp>
            <p:nvSpPr>
              <p:cNvPr id="34857" name="AutoShape 8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</p:grpSp>
      </p:grpSp>
      <p:grpSp>
        <p:nvGrpSpPr>
          <p:cNvPr id="34822" name="Group 12"/>
          <p:cNvGrpSpPr>
            <a:grpSpLocks/>
          </p:cNvGrpSpPr>
          <p:nvPr/>
        </p:nvGrpSpPr>
        <p:grpSpPr bwMode="auto">
          <a:xfrm>
            <a:off x="1447800" y="3581400"/>
            <a:ext cx="228600" cy="228600"/>
            <a:chOff x="2400" y="2112"/>
            <a:chExt cx="144" cy="144"/>
          </a:xfrm>
        </p:grpSpPr>
        <p:sp>
          <p:nvSpPr>
            <p:cNvPr id="34850" name="Oval 13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</a:endParaRPr>
            </a:p>
          </p:txBody>
        </p:sp>
        <p:grpSp>
          <p:nvGrpSpPr>
            <p:cNvPr id="34851" name="Group 14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34852" name="AutoShape 15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  <p:sp>
            <p:nvSpPr>
              <p:cNvPr id="34853" name="AutoShape 16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</p:grpSp>
      </p:grpSp>
      <p:grpSp>
        <p:nvGrpSpPr>
          <p:cNvPr id="34823" name="Group 17"/>
          <p:cNvGrpSpPr>
            <a:grpSpLocks/>
          </p:cNvGrpSpPr>
          <p:nvPr/>
        </p:nvGrpSpPr>
        <p:grpSpPr bwMode="auto">
          <a:xfrm>
            <a:off x="3962400" y="3505200"/>
            <a:ext cx="228600" cy="228600"/>
            <a:chOff x="2400" y="2112"/>
            <a:chExt cx="144" cy="144"/>
          </a:xfrm>
        </p:grpSpPr>
        <p:sp>
          <p:nvSpPr>
            <p:cNvPr id="34846" name="Oval 18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</a:endParaRPr>
            </a:p>
          </p:txBody>
        </p:sp>
        <p:grpSp>
          <p:nvGrpSpPr>
            <p:cNvPr id="34847" name="Group 19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34848" name="AutoShape 20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  <p:sp>
            <p:nvSpPr>
              <p:cNvPr id="34849" name="AutoShape 21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</p:grpSp>
      </p:grpSp>
      <p:grpSp>
        <p:nvGrpSpPr>
          <p:cNvPr id="34824" name="Group 22"/>
          <p:cNvGrpSpPr>
            <a:grpSpLocks/>
          </p:cNvGrpSpPr>
          <p:nvPr/>
        </p:nvGrpSpPr>
        <p:grpSpPr bwMode="auto">
          <a:xfrm>
            <a:off x="4114800" y="3657600"/>
            <a:ext cx="228600" cy="228600"/>
            <a:chOff x="2400" y="2112"/>
            <a:chExt cx="144" cy="144"/>
          </a:xfrm>
        </p:grpSpPr>
        <p:sp>
          <p:nvSpPr>
            <p:cNvPr id="34842" name="Oval 23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</a:endParaRPr>
            </a:p>
          </p:txBody>
        </p:sp>
        <p:grpSp>
          <p:nvGrpSpPr>
            <p:cNvPr id="34843" name="Group 24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34844" name="AutoShape 25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  <p:sp>
            <p:nvSpPr>
              <p:cNvPr id="34845" name="AutoShape 26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</p:grpSp>
      </p:grpSp>
      <p:grpSp>
        <p:nvGrpSpPr>
          <p:cNvPr id="34825" name="Group 27"/>
          <p:cNvGrpSpPr>
            <a:grpSpLocks/>
          </p:cNvGrpSpPr>
          <p:nvPr/>
        </p:nvGrpSpPr>
        <p:grpSpPr bwMode="auto">
          <a:xfrm>
            <a:off x="3733800" y="3581400"/>
            <a:ext cx="228600" cy="228600"/>
            <a:chOff x="2400" y="2112"/>
            <a:chExt cx="144" cy="144"/>
          </a:xfrm>
        </p:grpSpPr>
        <p:sp>
          <p:nvSpPr>
            <p:cNvPr id="34838" name="Oval 28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</a:endParaRPr>
            </a:p>
          </p:txBody>
        </p:sp>
        <p:grpSp>
          <p:nvGrpSpPr>
            <p:cNvPr id="34839" name="Group 29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34840" name="AutoShape 30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  <p:sp>
            <p:nvSpPr>
              <p:cNvPr id="34841" name="AutoShape 31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</p:grpSp>
      </p:grpSp>
      <p:grpSp>
        <p:nvGrpSpPr>
          <p:cNvPr id="34826" name="Group 32"/>
          <p:cNvGrpSpPr>
            <a:grpSpLocks/>
          </p:cNvGrpSpPr>
          <p:nvPr/>
        </p:nvGrpSpPr>
        <p:grpSpPr bwMode="auto">
          <a:xfrm>
            <a:off x="3886200" y="3733800"/>
            <a:ext cx="228600" cy="228600"/>
            <a:chOff x="2400" y="2112"/>
            <a:chExt cx="144" cy="144"/>
          </a:xfrm>
        </p:grpSpPr>
        <p:sp>
          <p:nvSpPr>
            <p:cNvPr id="34834" name="Oval 33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Arial" charset="0"/>
              </a:endParaRPr>
            </a:p>
          </p:txBody>
        </p:sp>
        <p:grpSp>
          <p:nvGrpSpPr>
            <p:cNvPr id="34835" name="Group 34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34836" name="AutoShape 35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  <p:sp>
            <p:nvSpPr>
              <p:cNvPr id="34837" name="AutoShape 36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Arial" charset="0"/>
                </a:endParaRPr>
              </a:p>
            </p:txBody>
          </p:sp>
        </p:grpSp>
      </p:grpSp>
      <p:sp>
        <p:nvSpPr>
          <p:cNvPr id="34827" name="Oval 37"/>
          <p:cNvSpPr>
            <a:spLocks noChangeArrowheads="1"/>
          </p:cNvSpPr>
          <p:nvPr/>
        </p:nvSpPr>
        <p:spPr bwMode="auto">
          <a:xfrm>
            <a:off x="3657600" y="3276600"/>
            <a:ext cx="762000" cy="838200"/>
          </a:xfrm>
          <a:prstGeom prst="ellipse">
            <a:avLst/>
          </a:prstGeom>
          <a:noFill/>
          <a:ln w="9525">
            <a:solidFill>
              <a:schemeClr val="accent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 b="0">
              <a:latin typeface="Arial" charset="0"/>
            </a:endParaRPr>
          </a:p>
        </p:txBody>
      </p:sp>
      <p:sp>
        <p:nvSpPr>
          <p:cNvPr id="34828" name="Freeform 38"/>
          <p:cNvSpPr>
            <a:spLocks/>
          </p:cNvSpPr>
          <p:nvPr/>
        </p:nvSpPr>
        <p:spPr bwMode="auto">
          <a:xfrm rot="3998666">
            <a:off x="4267200" y="42672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 charset="0"/>
            </a:endParaRPr>
          </a:p>
        </p:txBody>
      </p:sp>
      <p:sp>
        <p:nvSpPr>
          <p:cNvPr id="34829" name="Line 39"/>
          <p:cNvSpPr>
            <a:spLocks noChangeShapeType="1"/>
          </p:cNvSpPr>
          <p:nvPr/>
        </p:nvSpPr>
        <p:spPr bwMode="auto">
          <a:xfrm flipH="1">
            <a:off x="4419600" y="4038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Freeform 40"/>
          <p:cNvSpPr>
            <a:spLocks/>
          </p:cNvSpPr>
          <p:nvPr/>
        </p:nvSpPr>
        <p:spPr bwMode="auto">
          <a:xfrm rot="1298666">
            <a:off x="3429000" y="38100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 charset="0"/>
            </a:endParaRPr>
          </a:p>
        </p:txBody>
      </p:sp>
      <p:sp>
        <p:nvSpPr>
          <p:cNvPr id="34831" name="Line 41"/>
          <p:cNvSpPr>
            <a:spLocks noChangeShapeType="1"/>
          </p:cNvSpPr>
          <p:nvPr/>
        </p:nvSpPr>
        <p:spPr bwMode="auto">
          <a:xfrm flipH="1">
            <a:off x="3352800" y="3810000"/>
            <a:ext cx="76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2" name="Text Box 42"/>
          <p:cNvSpPr txBox="1">
            <a:spLocks noChangeArrowheads="1"/>
          </p:cNvSpPr>
          <p:nvPr/>
        </p:nvSpPr>
        <p:spPr bwMode="auto">
          <a:xfrm>
            <a:off x="4860925" y="4227513"/>
            <a:ext cx="59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Arial" charset="0"/>
              </a:rPr>
              <a:t>T(z)</a:t>
            </a:r>
          </a:p>
        </p:txBody>
      </p:sp>
      <p:sp>
        <p:nvSpPr>
          <p:cNvPr id="34833" name="Text Box 42"/>
          <p:cNvSpPr txBox="1">
            <a:spLocks noChangeArrowheads="1"/>
          </p:cNvSpPr>
          <p:nvPr/>
        </p:nvSpPr>
        <p:spPr bwMode="auto">
          <a:xfrm>
            <a:off x="4632325" y="2093913"/>
            <a:ext cx="3748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По эффекту Сюняева-Зельдовича</a:t>
            </a:r>
            <a:br>
              <a:rPr lang="ru-RU" b="0"/>
            </a:br>
            <a:r>
              <a:rPr lang="ru-RU" b="0"/>
              <a:t>По возбуждению линий</a:t>
            </a:r>
            <a:endParaRPr lang="en-US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ru-RU"/>
              <a:t>Эволюция вселенной</a:t>
            </a:r>
            <a:endParaRPr lang="en-US"/>
          </a:p>
        </p:txBody>
      </p:sp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7483475" y="6491288"/>
            <a:ext cx="1660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Кравцов и др.</a:t>
            </a:r>
            <a:endParaRPr kumimoji="1" lang="en-US" b="0"/>
          </a:p>
        </p:txBody>
      </p:sp>
      <p:pic>
        <p:nvPicPr>
          <p:cNvPr id="28677" name="bnr_full2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>
                <a:solidFill>
                  <a:srgbClr val="FF3300"/>
                </a:solidFill>
              </a:rPr>
              <a:t>8. Нам доступна для наблюдений конечная часть вселенной.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/>
              <a:t>Факт 8: «размер вселенной» и «взгляд в прошлое»</a:t>
            </a:r>
            <a:endParaRPr lang="en-US" sz="4000"/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990600" y="1631950"/>
            <a:ext cx="76295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endParaRPr lang="en-US" b="0"/>
          </a:p>
          <a:p>
            <a:r>
              <a:rPr lang="ru-RU" b="0"/>
              <a:t>Из-за конечности скорости света и </a:t>
            </a:r>
            <a:endParaRPr lang="en-US" b="0"/>
          </a:p>
          <a:p>
            <a:r>
              <a:rPr lang="ru-RU" b="0"/>
              <a:t>конечного возраста наблюдаемой вселенной </a:t>
            </a:r>
            <a:endParaRPr lang="en-US" b="0"/>
          </a:p>
          <a:p>
            <a:r>
              <a:rPr lang="ru-RU" b="0"/>
              <a:t>нам доступна для наблюдений лишь конечная область пространства, </a:t>
            </a:r>
            <a:endParaRPr lang="en-US" b="0"/>
          </a:p>
          <a:p>
            <a:r>
              <a:rPr lang="ru-RU" b="0"/>
              <a:t>но на этой границе физический мир не заканчивается. </a:t>
            </a:r>
            <a:endParaRPr lang="en-US" b="0"/>
          </a:p>
          <a:p>
            <a:r>
              <a:rPr lang="ru-RU" b="0"/>
              <a:t>На больших расстояниях из-за конечности скорости света </a:t>
            </a:r>
            <a:endParaRPr lang="en-US" b="0"/>
          </a:p>
          <a:p>
            <a:r>
              <a:rPr lang="ru-RU" b="0"/>
              <a:t>мы видим объекты такими, </a:t>
            </a:r>
            <a:endParaRPr lang="en-US" b="0"/>
          </a:p>
          <a:p>
            <a:r>
              <a:rPr lang="ru-RU" b="0"/>
              <a:t>какими они были в далеком прошлом. </a:t>
            </a:r>
            <a:endParaRPr lang="en-US" b="0"/>
          </a:p>
          <a:p>
            <a:pPr eaLnBrk="0" hangingPunct="0"/>
            <a:endParaRPr lang="en-US" b="0">
              <a:latin typeface="Arial" charset="0"/>
            </a:endParaRP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974725" y="643255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Вокруг света. Март 2006</a:t>
            </a:r>
            <a:endParaRPr lang="en-US"/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4038600"/>
            <a:ext cx="38100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038600"/>
            <a:ext cx="39624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ru-RU"/>
              <a:t>Особенности в космологии</a:t>
            </a:r>
            <a:endParaRPr lang="en-US"/>
          </a:p>
        </p:txBody>
      </p:sp>
      <p:sp>
        <p:nvSpPr>
          <p:cNvPr id="38914" name="Freeform 5"/>
          <p:cNvSpPr>
            <a:spLocks/>
          </p:cNvSpPr>
          <p:nvPr/>
        </p:nvSpPr>
        <p:spPr bwMode="auto">
          <a:xfrm>
            <a:off x="2438400" y="2209800"/>
            <a:ext cx="2438400" cy="4495800"/>
          </a:xfrm>
          <a:custGeom>
            <a:avLst/>
            <a:gdLst>
              <a:gd name="T0" fmla="*/ 0 w 1536"/>
              <a:gd name="T1" fmla="*/ 0 h 2832"/>
              <a:gd name="T2" fmla="*/ 2147483647 w 1536"/>
              <a:gd name="T3" fmla="*/ 2147483647 h 2832"/>
              <a:gd name="T4" fmla="*/ 2147483647 w 1536"/>
              <a:gd name="T5" fmla="*/ 2147483647 h 2832"/>
              <a:gd name="T6" fmla="*/ 2147483647 w 1536"/>
              <a:gd name="T7" fmla="*/ 2147483647 h 2832"/>
              <a:gd name="T8" fmla="*/ 2147483647 w 1536"/>
              <a:gd name="T9" fmla="*/ 2147483647 h 28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36"/>
              <a:gd name="T16" fmla="*/ 0 h 2832"/>
              <a:gd name="T17" fmla="*/ 1536 w 1536"/>
              <a:gd name="T18" fmla="*/ 2832 h 28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36" h="2832">
                <a:moveTo>
                  <a:pt x="0" y="0"/>
                </a:moveTo>
                <a:cubicBezTo>
                  <a:pt x="284" y="148"/>
                  <a:pt x="568" y="296"/>
                  <a:pt x="768" y="480"/>
                </a:cubicBezTo>
                <a:cubicBezTo>
                  <a:pt x="968" y="664"/>
                  <a:pt x="1088" y="856"/>
                  <a:pt x="1200" y="1104"/>
                </a:cubicBezTo>
                <a:cubicBezTo>
                  <a:pt x="1312" y="1352"/>
                  <a:pt x="1384" y="1680"/>
                  <a:pt x="1440" y="1968"/>
                </a:cubicBezTo>
                <a:cubicBezTo>
                  <a:pt x="1496" y="2256"/>
                  <a:pt x="1516" y="2544"/>
                  <a:pt x="1536" y="28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15" name="Freeform 6"/>
          <p:cNvSpPr>
            <a:spLocks/>
          </p:cNvSpPr>
          <p:nvPr/>
        </p:nvSpPr>
        <p:spPr bwMode="auto">
          <a:xfrm>
            <a:off x="5029200" y="2133600"/>
            <a:ext cx="2362200" cy="4572000"/>
          </a:xfrm>
          <a:custGeom>
            <a:avLst/>
            <a:gdLst>
              <a:gd name="T0" fmla="*/ 0 w 1488"/>
              <a:gd name="T1" fmla="*/ 2147483647 h 2880"/>
              <a:gd name="T2" fmla="*/ 2147483647 w 1488"/>
              <a:gd name="T3" fmla="*/ 2147483647 h 2880"/>
              <a:gd name="T4" fmla="*/ 2147483647 w 1488"/>
              <a:gd name="T5" fmla="*/ 2147483647 h 2880"/>
              <a:gd name="T6" fmla="*/ 2147483647 w 1488"/>
              <a:gd name="T7" fmla="*/ 2147483647 h 2880"/>
              <a:gd name="T8" fmla="*/ 2147483647 w 1488"/>
              <a:gd name="T9" fmla="*/ 2147483647 h 2880"/>
              <a:gd name="T10" fmla="*/ 2147483647 w 1488"/>
              <a:gd name="T11" fmla="*/ 0 h 28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8"/>
              <a:gd name="T19" fmla="*/ 0 h 2880"/>
              <a:gd name="T20" fmla="*/ 1488 w 1488"/>
              <a:gd name="T21" fmla="*/ 2880 h 28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8" h="2880">
                <a:moveTo>
                  <a:pt x="0" y="2880"/>
                </a:moveTo>
                <a:cubicBezTo>
                  <a:pt x="40" y="2612"/>
                  <a:pt x="80" y="2344"/>
                  <a:pt x="144" y="2064"/>
                </a:cubicBezTo>
                <a:cubicBezTo>
                  <a:pt x="208" y="1784"/>
                  <a:pt x="296" y="1432"/>
                  <a:pt x="384" y="1200"/>
                </a:cubicBezTo>
                <a:cubicBezTo>
                  <a:pt x="472" y="968"/>
                  <a:pt x="552" y="840"/>
                  <a:pt x="672" y="672"/>
                </a:cubicBezTo>
                <a:cubicBezTo>
                  <a:pt x="792" y="504"/>
                  <a:pt x="968" y="304"/>
                  <a:pt x="1104" y="192"/>
                </a:cubicBezTo>
                <a:cubicBezTo>
                  <a:pt x="1240" y="80"/>
                  <a:pt x="1364" y="40"/>
                  <a:pt x="14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16" name="Oval 7"/>
          <p:cNvSpPr>
            <a:spLocks noChangeArrowheads="1"/>
          </p:cNvSpPr>
          <p:nvPr/>
        </p:nvSpPr>
        <p:spPr bwMode="auto">
          <a:xfrm>
            <a:off x="4724400" y="6553200"/>
            <a:ext cx="4572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17" name="AutoShape 8"/>
          <p:cNvSpPr>
            <a:spLocks noChangeArrowheads="1"/>
          </p:cNvSpPr>
          <p:nvPr/>
        </p:nvSpPr>
        <p:spPr bwMode="auto">
          <a:xfrm>
            <a:off x="4572000" y="5257800"/>
            <a:ext cx="304800" cy="228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18" name="AutoShape 9"/>
          <p:cNvSpPr>
            <a:spLocks noChangeArrowheads="1"/>
          </p:cNvSpPr>
          <p:nvPr/>
        </p:nvSpPr>
        <p:spPr bwMode="auto">
          <a:xfrm>
            <a:off x="5105400" y="5257800"/>
            <a:ext cx="304800" cy="228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19" name="Line 15"/>
          <p:cNvSpPr>
            <a:spLocks noChangeShapeType="1"/>
          </p:cNvSpPr>
          <p:nvPr/>
        </p:nvSpPr>
        <p:spPr bwMode="auto">
          <a:xfrm flipH="1" flipV="1">
            <a:off x="4267200" y="3733800"/>
            <a:ext cx="990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Line 16"/>
          <p:cNvSpPr>
            <a:spLocks noChangeShapeType="1"/>
          </p:cNvSpPr>
          <p:nvPr/>
        </p:nvSpPr>
        <p:spPr bwMode="auto">
          <a:xfrm flipH="1" flipV="1">
            <a:off x="4191000" y="36576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1" name="AutoShape 17"/>
          <p:cNvSpPr>
            <a:spLocks noChangeArrowheads="1"/>
          </p:cNvSpPr>
          <p:nvPr/>
        </p:nvSpPr>
        <p:spPr bwMode="auto">
          <a:xfrm>
            <a:off x="5638800" y="3505200"/>
            <a:ext cx="304800" cy="228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22" name="AutoShape 18"/>
          <p:cNvSpPr>
            <a:spLocks noChangeArrowheads="1"/>
          </p:cNvSpPr>
          <p:nvPr/>
        </p:nvSpPr>
        <p:spPr bwMode="auto">
          <a:xfrm>
            <a:off x="4038600" y="3505200"/>
            <a:ext cx="304800" cy="2286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b="0">
              <a:latin typeface="Times New Roman" pitchFamily="18" charset="0"/>
            </a:endParaRPr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V="1">
            <a:off x="4953000" y="2209800"/>
            <a:ext cx="0" cy="4648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 flipV="1">
            <a:off x="4953000" y="2133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Text Box 22"/>
          <p:cNvSpPr txBox="1">
            <a:spLocks noChangeArrowheads="1"/>
          </p:cNvSpPr>
          <p:nvPr/>
        </p:nvSpPr>
        <p:spPr bwMode="auto">
          <a:xfrm>
            <a:off x="4937125" y="18669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время</a:t>
            </a:r>
            <a:endParaRPr kumimoji="1" lang="en-US" b="0"/>
          </a:p>
        </p:txBody>
      </p:sp>
      <p:sp>
        <p:nvSpPr>
          <p:cNvPr id="38926" name="Line 23"/>
          <p:cNvSpPr>
            <a:spLocks noChangeShapeType="1"/>
          </p:cNvSpPr>
          <p:nvPr/>
        </p:nvSpPr>
        <p:spPr bwMode="auto">
          <a:xfrm>
            <a:off x="4114800" y="3581400"/>
            <a:ext cx="1676400" cy="0"/>
          </a:xfrm>
          <a:prstGeom prst="line">
            <a:avLst/>
          </a:pr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 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>
                <a:solidFill>
                  <a:srgbClr val="FF3300"/>
                </a:solidFill>
              </a:rPr>
              <a:t>9. Химические элементы тяжелее гелия в основном возникли в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Факт 9: возникновение элементов во вселенной</a:t>
            </a:r>
            <a:endParaRPr lang="en-US"/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914400" y="1905000"/>
            <a:ext cx="68611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Большинство химических элементов, </a:t>
            </a:r>
            <a:endParaRPr lang="en-US" b="0"/>
          </a:p>
          <a:p>
            <a:r>
              <a:rPr lang="ru-RU" b="0"/>
              <a:t>с которыми мы сталкиваемся в жизни (и из которых состоим), </a:t>
            </a:r>
            <a:endParaRPr lang="en-US" b="0"/>
          </a:p>
          <a:p>
            <a:r>
              <a:rPr lang="ru-RU" b="0"/>
              <a:t>возникли в звездах в течение их жизни </a:t>
            </a:r>
            <a:endParaRPr lang="en-US" b="0"/>
          </a:p>
          <a:p>
            <a:r>
              <a:rPr lang="ru-RU" b="0"/>
              <a:t>в результате термоядерных реакций, </a:t>
            </a:r>
            <a:endParaRPr lang="en-US" b="0"/>
          </a:p>
          <a:p>
            <a:r>
              <a:rPr lang="ru-RU" b="0"/>
              <a:t>или на последних стадиях жизни массивных звезд –  </a:t>
            </a:r>
            <a:endParaRPr lang="en-US" b="0"/>
          </a:p>
          <a:p>
            <a:r>
              <a:rPr lang="ru-RU" b="0"/>
              <a:t>во взрывах сверхновых. </a:t>
            </a:r>
            <a:endParaRPr lang="en-US" b="0"/>
          </a:p>
          <a:p>
            <a:r>
              <a:rPr lang="ru-RU" b="0"/>
              <a:t>До образования звезд обычное вещество </a:t>
            </a:r>
            <a:endParaRPr lang="en-US" b="0"/>
          </a:p>
          <a:p>
            <a:r>
              <a:rPr lang="ru-RU" b="0"/>
              <a:t>в основном существовало в виде водорода </a:t>
            </a:r>
            <a:endParaRPr lang="en-US" b="0"/>
          </a:p>
          <a:p>
            <a:r>
              <a:rPr lang="ru-RU" b="0"/>
              <a:t>(самый распространенный элемент) и гелия.</a:t>
            </a:r>
            <a:endParaRPr lang="en-US" b="0">
              <a:latin typeface="Arial" charset="0"/>
            </a:endParaRP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898525" y="6432550"/>
            <a:ext cx="3386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Вокруг света. Апрель 2008</a:t>
            </a:r>
            <a:endParaRPr lang="en-US"/>
          </a:p>
        </p:txBody>
      </p:sp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4467225"/>
            <a:ext cx="48006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Крошки на пиру гигантов</a:t>
            </a:r>
            <a:endParaRPr lang="en-US"/>
          </a:p>
        </p:txBody>
      </p:sp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51054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990600" y="6172200"/>
            <a:ext cx="451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/>
              <a:t>Мы все из звёздного вещества</a:t>
            </a:r>
            <a:endParaRPr lang="en-US" sz="2400" b="0"/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5969000" y="2286000"/>
            <a:ext cx="315753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Химическая эволюция</a:t>
            </a:r>
          </a:p>
          <a:p>
            <a:r>
              <a:rPr lang="ru-RU" b="0"/>
              <a:t>приводит к тому, что</a:t>
            </a:r>
            <a:br>
              <a:rPr lang="ru-RU" b="0"/>
            </a:br>
            <a:r>
              <a:rPr lang="ru-RU" b="0"/>
              <a:t>тяжелых элементов</a:t>
            </a:r>
            <a:br>
              <a:rPr lang="ru-RU" b="0"/>
            </a:br>
            <a:r>
              <a:rPr lang="ru-RU" b="0"/>
              <a:t>становится все больше.</a:t>
            </a:r>
          </a:p>
          <a:p>
            <a:endParaRPr lang="ru-RU" b="0"/>
          </a:p>
          <a:p>
            <a:r>
              <a:rPr lang="ru-RU" b="0"/>
              <a:t>Поэтому у новых поколений</a:t>
            </a:r>
            <a:br>
              <a:rPr lang="ru-RU" b="0"/>
            </a:br>
            <a:r>
              <a:rPr lang="ru-RU" b="0"/>
              <a:t>звёзд другой состав.</a:t>
            </a:r>
          </a:p>
          <a:p>
            <a:endParaRPr lang="ru-RU" b="0"/>
          </a:p>
          <a:p>
            <a:r>
              <a:rPr lang="ru-RU" b="0"/>
              <a:t>Из «остатков» вещества </a:t>
            </a:r>
            <a:br>
              <a:rPr lang="ru-RU" b="0"/>
            </a:br>
            <a:r>
              <a:rPr lang="ru-RU" b="0"/>
              <a:t>при образовании звёзд</a:t>
            </a:r>
            <a:br>
              <a:rPr lang="ru-RU" b="0"/>
            </a:br>
            <a:r>
              <a:rPr lang="ru-RU" b="0"/>
              <a:t>могут образовываться</a:t>
            </a:r>
            <a:br>
              <a:rPr lang="ru-RU" b="0"/>
            </a:br>
            <a:r>
              <a:rPr lang="ru-RU" b="0"/>
              <a:t>планеты, а на планетах … 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>
                <a:solidFill>
                  <a:srgbClr val="FF3300"/>
                </a:solidFill>
              </a:rPr>
              <a:t>10. Вселенная состоит из обычного вещества (5%), темного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  вещества (25%) и темной энергии (70%)</a:t>
            </a:r>
            <a:endParaRPr lang="en-US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</a:t>
            </a:r>
            <a:r>
              <a:rPr lang="ru-RU">
                <a:latin typeface="Arial" charset="0"/>
              </a:rPr>
              <a:t> в</a:t>
            </a:r>
            <a:br>
              <a:rPr lang="ru-RU">
                <a:latin typeface="Arial" charset="0"/>
              </a:rPr>
            </a:br>
            <a:r>
              <a:rPr lang="ru-RU">
                <a:latin typeface="Arial" charset="0"/>
              </a:rPr>
              <a:t>    </a:t>
            </a:r>
            <a:r>
              <a:rPr lang="ru-RU"/>
              <a:t>белые карлики, нейтронные звезды или черные дыры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/>
              <a:t>Факт 10: состав вселенной</a:t>
            </a:r>
            <a:endParaRPr lang="en-US"/>
          </a:p>
        </p:txBody>
      </p:sp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914400" y="1905000"/>
            <a:ext cx="78867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Обычное вещество вносит вклад в полную плотность вселенной  </a:t>
            </a:r>
            <a:endParaRPr lang="en-US" b="0"/>
          </a:p>
          <a:p>
            <a:r>
              <a:rPr lang="ru-RU" b="0"/>
              <a:t>лишь порядка несколько процентов. </a:t>
            </a:r>
            <a:endParaRPr lang="en-US" b="0"/>
          </a:p>
          <a:p>
            <a:r>
              <a:rPr lang="ru-RU" b="0"/>
              <a:t>Около четверти плотности вселенной связано с темным веществом. </a:t>
            </a:r>
            <a:endParaRPr lang="en-US" b="0"/>
          </a:p>
          <a:p>
            <a:r>
              <a:rPr lang="ru-RU" b="0"/>
              <a:t>Оно состоит из частиц, слабо взаимодействующих друг с другом и </a:t>
            </a:r>
            <a:endParaRPr lang="en-US" b="0"/>
          </a:p>
          <a:p>
            <a:r>
              <a:rPr lang="ru-RU" b="0"/>
              <a:t>с обычным веществом. </a:t>
            </a:r>
            <a:endParaRPr lang="en-US" b="0"/>
          </a:p>
          <a:p>
            <a:r>
              <a:rPr lang="ru-RU" b="0"/>
              <a:t>Мы пока наблюдаем лишь гравитационное действие темного вещества. </a:t>
            </a:r>
            <a:endParaRPr lang="en-US" b="0"/>
          </a:p>
          <a:p>
            <a:r>
              <a:rPr lang="ru-RU" b="0"/>
              <a:t>Около 70 процентов плотности вселенной связано с темной энергией.  </a:t>
            </a:r>
            <a:endParaRPr lang="en-US" b="0"/>
          </a:p>
          <a:p>
            <a:r>
              <a:rPr lang="ru-RU" b="0"/>
              <a:t>Из-за нее расширение вселенной идет все быстрее. </a:t>
            </a:r>
            <a:endParaRPr lang="en-US" b="0"/>
          </a:p>
          <a:p>
            <a:r>
              <a:rPr lang="ru-RU" b="0"/>
              <a:t>Природа темной энергии неясна.</a:t>
            </a:r>
            <a:endParaRPr lang="en-US" b="0">
              <a:latin typeface="Arial" charset="0"/>
            </a:endParaRPr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191000"/>
            <a:ext cx="44005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 sz="quarter" idx="4294967295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b="0"/>
              <a:t>Темное вещество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987925" y="1981200"/>
            <a:ext cx="415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0"/>
              <a:t>Сталкивающиеся скопления галактик</a:t>
            </a:r>
            <a:br>
              <a:rPr lang="ru-RU" b="0"/>
            </a:br>
            <a:r>
              <a:rPr lang="en-US" b="0"/>
              <a:t>          </a:t>
            </a:r>
            <a:r>
              <a:rPr lang="ru-RU" b="0"/>
              <a:t>1E 0657-56 (</a:t>
            </a:r>
            <a:r>
              <a:rPr lang="en-US" b="0" u="sng">
                <a:effectLst>
                  <a:outerShdw blurRad="38100" dist="38100" dir="2700000" algn="tl">
                    <a:srgbClr val="000000"/>
                  </a:outerShdw>
                </a:effectLst>
              </a:rPr>
              <a:t>Bullet cluster</a:t>
            </a:r>
            <a:r>
              <a:rPr lang="ru-RU" b="0" u="sng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50180" name="Picture 4" descr="bullet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905000"/>
            <a:ext cx="3960813" cy="2640013"/>
          </a:xfrm>
        </p:spPr>
      </p:pic>
      <p:pic>
        <p:nvPicPr>
          <p:cNvPr id="50181" name="Picture 5" descr="bulluet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438400" y="2667000"/>
            <a:ext cx="3497263" cy="2544763"/>
          </a:xfrm>
        </p:spPr>
      </p:pic>
      <p:pic>
        <p:nvPicPr>
          <p:cNvPr id="50182" name="Picture 6" descr="bullet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886200" y="3352800"/>
            <a:ext cx="3582988" cy="2605088"/>
          </a:xfrm>
        </p:spPr>
      </p:pic>
      <p:pic>
        <p:nvPicPr>
          <p:cNvPr id="50183" name="Picture 7" descr="bullet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308600" y="4300538"/>
            <a:ext cx="3835400" cy="25574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0"/>
              <a:t>Столкновение скоплений галактик</a:t>
            </a:r>
          </a:p>
        </p:txBody>
      </p:sp>
      <p:pic>
        <p:nvPicPr>
          <p:cNvPr id="35844" name="bulle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9050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ru-RU"/>
              <a:t>Поиск темной материи</a:t>
            </a:r>
            <a:endParaRPr lang="en-US"/>
          </a:p>
        </p:txBody>
      </p:sp>
      <p:pic>
        <p:nvPicPr>
          <p:cNvPr id="47106" name="Picture 4" descr="matter_vs_antimatt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33600"/>
            <a:ext cx="26955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133600"/>
            <a:ext cx="2362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505200"/>
            <a:ext cx="2514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5049838"/>
            <a:ext cx="22764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4343400" y="1828800"/>
            <a:ext cx="1252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Галактика</a:t>
            </a:r>
            <a:endParaRPr kumimoji="1" lang="en-US" b="0"/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486400" y="3124200"/>
            <a:ext cx="2170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Близкие галактики</a:t>
            </a:r>
            <a:endParaRPr kumimoji="1" lang="en-US" b="0"/>
          </a:p>
        </p:txBody>
      </p:sp>
      <p:sp>
        <p:nvSpPr>
          <p:cNvPr id="47112" name="Text Box 11"/>
          <p:cNvSpPr txBox="1">
            <a:spLocks noChangeArrowheads="1"/>
          </p:cNvSpPr>
          <p:nvPr/>
        </p:nvSpPr>
        <p:spPr bwMode="auto">
          <a:xfrm>
            <a:off x="7312025" y="4419600"/>
            <a:ext cx="1831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Фон от далеких</a:t>
            </a:r>
            <a:br>
              <a:rPr kumimoji="1" lang="ru-RU" b="0"/>
            </a:br>
            <a:r>
              <a:rPr kumimoji="1" lang="ru-RU" b="0"/>
              <a:t>галактик</a:t>
            </a:r>
            <a:endParaRPr kumimoji="1" lang="en-US" b="0"/>
          </a:p>
        </p:txBody>
      </p:sp>
      <p:sp>
        <p:nvSpPr>
          <p:cNvPr id="47113" name="Text Box 12"/>
          <p:cNvSpPr txBox="1">
            <a:spLocks noChangeArrowheads="1"/>
          </p:cNvSpPr>
          <p:nvPr/>
        </p:nvSpPr>
        <p:spPr bwMode="auto">
          <a:xfrm>
            <a:off x="1143000" y="4038600"/>
            <a:ext cx="32004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Можно искать гамма-лучи</a:t>
            </a:r>
            <a:br>
              <a:rPr kumimoji="1" lang="ru-RU" b="0"/>
            </a:br>
            <a:r>
              <a:rPr kumimoji="1" lang="ru-RU" b="0"/>
              <a:t>от аннигиляции частиц</a:t>
            </a:r>
            <a:br>
              <a:rPr kumimoji="1" lang="ru-RU" b="0"/>
            </a:br>
            <a:r>
              <a:rPr kumimoji="1" lang="ru-RU" b="0"/>
              <a:t>темного вещества</a:t>
            </a:r>
          </a:p>
          <a:p>
            <a:endParaRPr kumimoji="1" lang="ru-RU" b="0"/>
          </a:p>
          <a:p>
            <a:r>
              <a:rPr kumimoji="1" lang="ru-RU" b="0"/>
              <a:t>Такие исследования</a:t>
            </a:r>
            <a:br>
              <a:rPr kumimoji="1" lang="ru-RU" b="0"/>
            </a:br>
            <a:r>
              <a:rPr kumimoji="1" lang="ru-RU" b="0"/>
              <a:t>активно ведутся с помощью</a:t>
            </a:r>
            <a:br>
              <a:rPr kumimoji="1" lang="ru-RU" b="0"/>
            </a:br>
            <a:r>
              <a:rPr kumimoji="1" lang="ru-RU" b="0"/>
              <a:t>обсерватории имени Ферми</a:t>
            </a:r>
            <a:r>
              <a:rPr kumimoji="1" lang="en-US" b="0"/>
              <a:t>.</a:t>
            </a:r>
          </a:p>
          <a:p>
            <a:endParaRPr kumimoji="1" lang="en-US" b="0"/>
          </a:p>
          <a:p>
            <a:endParaRPr kumimoji="1"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 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ru-RU"/>
              <a:t>Вот и все!</a:t>
            </a:r>
            <a:endParaRPr lang="en-US"/>
          </a:p>
        </p:txBody>
      </p:sp>
      <p:grpSp>
        <p:nvGrpSpPr>
          <p:cNvPr id="49154" name="Group 8"/>
          <p:cNvGrpSpPr>
            <a:grpSpLocks/>
          </p:cNvGrpSpPr>
          <p:nvPr/>
        </p:nvGrpSpPr>
        <p:grpSpPr bwMode="auto">
          <a:xfrm>
            <a:off x="1066800" y="1905000"/>
            <a:ext cx="4114800" cy="3733800"/>
            <a:chOff x="672" y="1200"/>
            <a:chExt cx="2592" cy="2352"/>
          </a:xfrm>
        </p:grpSpPr>
        <p:pic>
          <p:nvPicPr>
            <p:cNvPr id="49158" name="Picture 6" descr="monselice_cu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1200"/>
              <a:ext cx="2287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>
              <a:off x="3134" y="1711"/>
              <a:ext cx="13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3200" i="1">
                <a:solidFill>
                  <a:srgbClr val="FF9900"/>
                </a:solidFill>
              </a:endParaRPr>
            </a:p>
          </p:txBody>
        </p:sp>
      </p:grpSp>
      <p:sp>
        <p:nvSpPr>
          <p:cNvPr id="49155" name="Text Box 10"/>
          <p:cNvSpPr txBox="1">
            <a:spLocks noChangeArrowheads="1"/>
          </p:cNvSpPr>
          <p:nvPr/>
        </p:nvSpPr>
        <p:spPr bwMode="auto">
          <a:xfrm>
            <a:off x="4787900" y="1981200"/>
            <a:ext cx="43561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ru-RU" b="0"/>
              <a:t>            Вопросы</a:t>
            </a:r>
            <a:endParaRPr kumimoji="1" lang="ru-RU" b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kumimoji="1" lang="ru-RU" b="0">
                <a:latin typeface="Times New Roman" pitchFamily="18" charset="0"/>
              </a:rPr>
              <a:t> </a:t>
            </a:r>
            <a:r>
              <a:rPr kumimoji="1" lang="ru-RU" b="0"/>
              <a:t>ЖЖ:</a:t>
            </a:r>
            <a:r>
              <a:rPr kumimoji="1" lang="ru-RU" b="0">
                <a:latin typeface="Times New Roman" pitchFamily="18" charset="0"/>
              </a:rPr>
              <a:t> </a:t>
            </a:r>
            <a:r>
              <a:rPr kumimoji="1" lang="en-US" b="0"/>
              <a:t>sergepolar.livejournal.com</a:t>
            </a:r>
            <a:endParaRPr kumimoji="1" lang="ru-RU" b="0"/>
          </a:p>
          <a:p>
            <a:endParaRPr kumimoji="1" lang="ru-RU" b="0"/>
          </a:p>
          <a:p>
            <a:r>
              <a:rPr kumimoji="1" lang="ru-RU" b="0">
                <a:latin typeface="Times New Roman" pitchFamily="18" charset="0"/>
              </a:rPr>
              <a:t>             </a:t>
            </a:r>
            <a:r>
              <a:rPr kumimoji="1" lang="ru-RU" b="0"/>
              <a:t>Статьи и видео</a:t>
            </a:r>
          </a:p>
          <a:p>
            <a:pPr>
              <a:buFontTx/>
              <a:buChar char="•"/>
            </a:pPr>
            <a:r>
              <a:rPr kumimoji="1" lang="ru-RU" b="0">
                <a:latin typeface="Times New Roman" pitchFamily="18" charset="0"/>
              </a:rPr>
              <a:t> </a:t>
            </a:r>
            <a:r>
              <a:rPr kumimoji="1" lang="en-US" sz="1400" b="0"/>
              <a:t>http://xray.sai.msu.ru/~polar/sci_rev/vs_mine.html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990600" y="5686425"/>
            <a:ext cx="78771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/>
              <a:t>Статья «</a:t>
            </a:r>
            <a:r>
              <a:rPr lang="en-US" sz="1600"/>
              <a:t>10 заповедей современной астрофизики</a:t>
            </a:r>
            <a:r>
              <a:rPr lang="ru-RU" sz="1600"/>
              <a:t>» </a:t>
            </a:r>
          </a:p>
          <a:p>
            <a:r>
              <a:rPr lang="ru-RU" sz="1600"/>
              <a:t>в газете «Троицкий вариант – Наука» </a:t>
            </a:r>
          </a:p>
          <a:p>
            <a:r>
              <a:rPr lang="ru-RU" sz="1600"/>
              <a:t>номер 75 от 29 марта 2011 г.</a:t>
            </a:r>
          </a:p>
          <a:p>
            <a:r>
              <a:rPr lang="en-US" sz="1600"/>
              <a:t>http://trv-science.ru/2011/03/29/10-zapovedej-sovremennoj-astrofiziki/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Факт 1: Солнце и звезды</a:t>
            </a:r>
            <a:endParaRPr lang="en-US"/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914400" y="2041525"/>
            <a:ext cx="70739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Солнце – рядовая звезда (одна из примерно 400 миллиардов) </a:t>
            </a:r>
          </a:p>
          <a:p>
            <a:r>
              <a:rPr lang="ru-RU" b="0"/>
              <a:t>на окраине  нашей Галактики – системы из звезд и их остатков, </a:t>
            </a:r>
          </a:p>
          <a:p>
            <a:r>
              <a:rPr lang="ru-RU" b="0"/>
              <a:t>межзвездного газа, пыли и темного вещества.  </a:t>
            </a:r>
          </a:p>
          <a:p>
            <a:r>
              <a:rPr lang="ru-RU" b="0"/>
              <a:t>Расстояния между звездами в Галактике </a:t>
            </a:r>
          </a:p>
          <a:p>
            <a:r>
              <a:rPr lang="ru-RU" b="0"/>
              <a:t>обычно составляет несколько световых лет.</a:t>
            </a:r>
            <a:endParaRPr lang="en-US" b="0"/>
          </a:p>
          <a:p>
            <a:pPr eaLnBrk="0" hangingPunct="0"/>
            <a:endParaRPr lang="en-US" b="0">
              <a:latin typeface="Arial" charset="0"/>
            </a:endParaRPr>
          </a:p>
        </p:txBody>
      </p: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5052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05200"/>
            <a:ext cx="3733800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221662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>
                <a:solidFill>
                  <a:srgbClr val="FF3300"/>
                </a:solidFill>
              </a:rPr>
              <a:t>2. Солнечная система заканчивается там, где заканчивается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область, гравитационно контролируемая Солнцем</a:t>
            </a:r>
            <a:r>
              <a:rPr lang="en-US">
                <a:solidFill>
                  <a:srgbClr val="FF3300"/>
                </a:solidFill>
              </a:rPr>
              <a:t> </a:t>
            </a:r>
            <a:r>
              <a:rPr lang="ru-RU">
                <a:solidFill>
                  <a:srgbClr val="FF3300"/>
                </a:solidFill>
              </a:rPr>
              <a:t>(сфера Хилла).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8305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ru-RU"/>
              <a:t>Факт 2: Солнечная система</a:t>
            </a:r>
            <a:endParaRPr lang="en-US"/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990600" y="1981200"/>
            <a:ext cx="454501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ru-RU" b="0"/>
              <a:t>Солнечная система простирается </a:t>
            </a:r>
          </a:p>
          <a:p>
            <a:r>
              <a:rPr lang="ru-RU" b="0"/>
              <a:t>за орбиту Плутона и заканчивается там, </a:t>
            </a:r>
          </a:p>
          <a:p>
            <a:r>
              <a:rPr lang="ru-RU" b="0"/>
              <a:t>где гравитационное влияние Солнца </a:t>
            </a:r>
          </a:p>
          <a:p>
            <a:r>
              <a:rPr lang="ru-RU" b="0"/>
              <a:t>сравнивается с влиянием близких звезд.</a:t>
            </a:r>
            <a:endParaRPr lang="en-US" b="0"/>
          </a:p>
          <a:p>
            <a:pPr eaLnBrk="0" hangingPunct="0"/>
            <a:endParaRPr lang="en-US" b="0">
              <a:latin typeface="Arial" charset="0"/>
            </a:endParaRP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0825" y="3124200"/>
            <a:ext cx="35655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114675"/>
            <a:ext cx="3810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>
                <a:solidFill>
                  <a:srgbClr val="FF3300"/>
                </a:solidFill>
              </a:rPr>
              <a:t>3. Звезды образуются и умирают. 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Идет круговорот вещества и изменение химсостава Галактики.</a:t>
            </a:r>
          </a:p>
          <a:p>
            <a:r>
              <a:rPr lang="ru-RU"/>
              <a:t>4. Звезды эволюционируют. В конце жизни они превращаются в</a:t>
            </a:r>
            <a:br>
              <a:rPr lang="ru-RU"/>
            </a:br>
            <a:r>
              <a:rPr lang="ru-RU"/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Факт 3: химическая эволюция и звезды</a:t>
            </a:r>
            <a:endParaRPr lang="en-US"/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838200" y="1905000"/>
            <a:ext cx="84280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r>
              <a:rPr lang="en-US" b="0"/>
              <a:t>Звезды образ</a:t>
            </a:r>
            <a:r>
              <a:rPr lang="ru-RU" b="0">
                <a:latin typeface="Arial" charset="0"/>
              </a:rPr>
              <a:t>ую</a:t>
            </a:r>
            <a:r>
              <a:rPr lang="en-US" b="0"/>
              <a:t>тся </a:t>
            </a:r>
            <a:r>
              <a:rPr lang="ru-RU" b="0">
                <a:latin typeface="Arial" charset="0"/>
              </a:rPr>
              <a:t>и </a:t>
            </a:r>
            <a:r>
              <a:rPr lang="en-US" b="0"/>
              <a:t>в наши дни из межзвездного газа и пыли.</a:t>
            </a:r>
            <a:r>
              <a:rPr lang="en-US"/>
              <a:t> </a:t>
            </a:r>
          </a:p>
          <a:p>
            <a:r>
              <a:rPr lang="ru-RU" b="0"/>
              <a:t>В течение своей жизни и по ее окончании </a:t>
            </a:r>
            <a:endParaRPr lang="en-US" b="0"/>
          </a:p>
          <a:p>
            <a:r>
              <a:rPr lang="ru-RU" b="0"/>
              <a:t>звезды сбрасывают часть своего вещества, </a:t>
            </a:r>
            <a:endParaRPr lang="en-US" b="0"/>
          </a:p>
          <a:p>
            <a:r>
              <a:rPr lang="ru-RU" b="0"/>
              <a:t>обогащенного синтезированными элементами, в межзвездное пространство. </a:t>
            </a:r>
            <a:endParaRPr lang="en-US" b="0"/>
          </a:p>
          <a:p>
            <a:r>
              <a:rPr lang="ru-RU" b="0"/>
              <a:t>Так в наши дни изменяется химический состав вселенной.</a:t>
            </a:r>
            <a:endParaRPr lang="en-US" b="0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990600" y="6324600"/>
            <a:ext cx="3386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Вокруг света. Апрель 2008</a:t>
            </a:r>
            <a:endParaRPr lang="en-US"/>
          </a:p>
        </p:txBody>
      </p:sp>
      <p:pic>
        <p:nvPicPr>
          <p:cNvPr id="21508" name="Picture 5" descr="Cassiopeia-A-Supernova-1-1024x7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505200"/>
            <a:ext cx="3124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10 фактов о вселенной</a:t>
            </a:r>
            <a:endParaRPr lang="en-US"/>
          </a:p>
        </p:txBody>
      </p:sp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1020763" y="1828800"/>
            <a:ext cx="8123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1. Солнце – звезда. Расстояния между звездами – световые годы.</a:t>
            </a:r>
          </a:p>
          <a:p>
            <a:r>
              <a:rPr lang="ru-RU"/>
              <a:t>2. Солнечная система заканчивается там, где заканчивается</a:t>
            </a:r>
            <a:br>
              <a:rPr lang="ru-RU"/>
            </a:br>
            <a:r>
              <a:rPr lang="ru-RU"/>
              <a:t>    область, гравитационно контролируемая Солнцем.</a:t>
            </a:r>
          </a:p>
          <a:p>
            <a:r>
              <a:rPr lang="ru-RU"/>
              <a:t>3. Звезды образуются и умирают. </a:t>
            </a:r>
            <a:br>
              <a:rPr lang="ru-RU"/>
            </a:br>
            <a:r>
              <a:rPr lang="ru-RU"/>
              <a:t>    Идет круговорот вещества и изменение химсостава Галактики.</a:t>
            </a:r>
          </a:p>
          <a:p>
            <a:r>
              <a:rPr lang="ru-RU">
                <a:solidFill>
                  <a:srgbClr val="FF3300"/>
                </a:solidFill>
              </a:rPr>
              <a:t>4. Звезды эволюционируют. В конце жизни они превращаются в</a:t>
            </a:r>
            <a:br>
              <a:rPr lang="ru-RU">
                <a:solidFill>
                  <a:srgbClr val="FF3300"/>
                </a:solidFill>
              </a:rPr>
            </a:br>
            <a:r>
              <a:rPr lang="ru-RU">
                <a:solidFill>
                  <a:srgbClr val="FF3300"/>
                </a:solidFill>
              </a:rPr>
              <a:t>    белые карлики, нейтронные звезды или черные дыры.</a:t>
            </a:r>
          </a:p>
          <a:p>
            <a:r>
              <a:rPr lang="ru-RU"/>
              <a:t>5. Наша Галактика – одна из многих. Ее размер – 100 000 св. лет.</a:t>
            </a:r>
            <a:br>
              <a:rPr lang="ru-RU"/>
            </a:br>
            <a:r>
              <a:rPr lang="ru-RU"/>
              <a:t>    До ближайших крупных галактик – миллионы световых лет.</a:t>
            </a:r>
          </a:p>
          <a:p>
            <a:r>
              <a:rPr lang="ru-RU"/>
              <a:t>6. Многие звезды имеют планеты. Это экзопланеты.</a:t>
            </a:r>
            <a:br>
              <a:rPr lang="ru-RU"/>
            </a:br>
            <a:r>
              <a:rPr lang="ru-RU"/>
              <a:t>    Сейчас мы знаем сотни экзопланет.</a:t>
            </a:r>
          </a:p>
          <a:p>
            <a:r>
              <a:rPr lang="ru-RU"/>
              <a:t>7. Вселенная расширяется последние 13-14 миллиардов лет.</a:t>
            </a:r>
          </a:p>
          <a:p>
            <a:r>
              <a:rPr lang="ru-RU"/>
              <a:t>8. Нам доступна для наблюдений конечная часть вселенной.</a:t>
            </a:r>
            <a:br>
              <a:rPr lang="ru-RU"/>
            </a:br>
            <a:r>
              <a:rPr lang="ru-RU"/>
              <a:t>    Далекие объекты мы видим «в прошлом».</a:t>
            </a:r>
          </a:p>
          <a:p>
            <a:r>
              <a:rPr lang="ru-RU"/>
              <a:t>9. Химические элементы тяжелее гелия в основном возникли в</a:t>
            </a:r>
            <a:br>
              <a:rPr lang="ru-RU"/>
            </a:br>
            <a:r>
              <a:rPr lang="ru-RU"/>
              <a:t>    звездах и при взрывах сверхновых.</a:t>
            </a:r>
          </a:p>
          <a:p>
            <a:r>
              <a:rPr lang="ru-RU"/>
              <a:t>10. Вселенная состоит из обычного вещества (5%), темного</a:t>
            </a:r>
            <a:br>
              <a:rPr lang="ru-RU"/>
            </a:br>
            <a:r>
              <a:rPr lang="ru-RU"/>
              <a:t>      вещества (25%) и темной энергии (70%)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992</TotalTime>
  <Words>2268</Words>
  <Application>Microsoft PowerPoint</Application>
  <PresentationFormat>On-screen Show (4:3)</PresentationFormat>
  <Paragraphs>259</Paragraphs>
  <Slides>35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Tahoma</vt:lpstr>
      <vt:lpstr>Arial</vt:lpstr>
      <vt:lpstr>Wingdings</vt:lpstr>
      <vt:lpstr>Calibri</vt:lpstr>
      <vt:lpstr>Times New Roman</vt:lpstr>
      <vt:lpstr>Shimmer</vt:lpstr>
      <vt:lpstr>Shimmer</vt:lpstr>
      <vt:lpstr>10 самых важных фактов о вселенной</vt:lpstr>
      <vt:lpstr>Слайд 2</vt:lpstr>
      <vt:lpstr>10 фактов о вселенной</vt:lpstr>
      <vt:lpstr>Факт 1: Солнце и звезды</vt:lpstr>
      <vt:lpstr>10 фактов о вселенной</vt:lpstr>
      <vt:lpstr>Факт 2: Солнечная система</vt:lpstr>
      <vt:lpstr>10 фактов о вселенной</vt:lpstr>
      <vt:lpstr>Факт 3: химическая эволюция и звезды</vt:lpstr>
      <vt:lpstr>10 фактов о вселенной</vt:lpstr>
      <vt:lpstr>Факт 4: эволюция звезд</vt:lpstr>
      <vt:lpstr>Образование звёзд</vt:lpstr>
      <vt:lpstr>Исчезновение красного сверхгиганта </vt:lpstr>
      <vt:lpstr>10 фактов о вселенной</vt:lpstr>
      <vt:lpstr>Факт 5: наша Галактика</vt:lpstr>
      <vt:lpstr>Слайд 15</vt:lpstr>
      <vt:lpstr>10 фактов о вселенной</vt:lpstr>
      <vt:lpstr>Факт 6: экзопланеты</vt:lpstr>
      <vt:lpstr>10 фактов о вселенной</vt:lpstr>
      <vt:lpstr>Факт 7: возраст вселенной</vt:lpstr>
      <vt:lpstr>Парадокс Ольберса</vt:lpstr>
      <vt:lpstr>Глядя в прошлое </vt:lpstr>
      <vt:lpstr>Эволюция вселенной</vt:lpstr>
      <vt:lpstr>10 фактов о вселенной</vt:lpstr>
      <vt:lpstr>Факт 8: «размер вселенной» и «взгляд в прошлое»</vt:lpstr>
      <vt:lpstr>Особенности в космологии</vt:lpstr>
      <vt:lpstr>10 фактов о вселенной</vt:lpstr>
      <vt:lpstr>Факт 9: возникновение элементов во вселенной</vt:lpstr>
      <vt:lpstr>Крошки на пиру гигантов</vt:lpstr>
      <vt:lpstr>10 фактов о вселенной</vt:lpstr>
      <vt:lpstr>Факт 10: состав вселенной</vt:lpstr>
      <vt:lpstr>Темное вещество</vt:lpstr>
      <vt:lpstr>Столкновение скоплений галактик</vt:lpstr>
      <vt:lpstr>Поиск темной материи</vt:lpstr>
      <vt:lpstr>10 фактов о вселенной</vt:lpstr>
      <vt:lpstr>Вот и все!</vt:lpstr>
    </vt:vector>
  </TitlesOfParts>
  <Company>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фактов из астрофизики</dc:title>
  <dc:creator>sternberg pk</dc:creator>
  <cp:lastModifiedBy>sternberg pk</cp:lastModifiedBy>
  <cp:revision>36</cp:revision>
  <cp:lastPrinted>1601-01-01T00:00:00Z</cp:lastPrinted>
  <dcterms:created xsi:type="dcterms:W3CDTF">2011-03-05T09:08:42Z</dcterms:created>
  <dcterms:modified xsi:type="dcterms:W3CDTF">2011-05-17T13:41:54Z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