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30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91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173B3-3861-40D9-836F-E8649F92A19C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41800-231F-41F3-A8E9-4E3D7DA7D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2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AD6A7E4-7FFB-4DEB-8B35-922A0EEA0E80}" type="slidenum">
              <a:rPr lang="ru-RU" altLang="ru-RU" smtClean="0">
                <a:latin typeface="Arial" panose="020B0604020202020204" pitchFamily="34" charset="0"/>
              </a:rPr>
              <a:pPr/>
              <a:t>3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http://spaceref.com/onorbit/the-stuff-of-life-comes-from-space.html</a:t>
            </a:r>
          </a:p>
        </p:txBody>
      </p:sp>
    </p:spTree>
    <p:extLst>
      <p:ext uri="{BB962C8B-B14F-4D97-AF65-F5344CB8AC3E}">
        <p14:creationId xmlns:p14="http://schemas.microsoft.com/office/powerpoint/2010/main" val="918224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B3F39A3-0F7F-4796-9069-35C04E375C26}" type="slidenum">
              <a:rPr lang="ru-RU" altLang="ru-RU" smtClean="0">
                <a:latin typeface="Arial" panose="020B0604020202020204" pitchFamily="34" charset="0"/>
              </a:rPr>
              <a:pPr/>
              <a:t>14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http://faculty.ucr.edu/~krice/gravdiscs.html</a:t>
            </a:r>
          </a:p>
        </p:txBody>
      </p:sp>
    </p:spTree>
    <p:extLst>
      <p:ext uri="{BB962C8B-B14F-4D97-AF65-F5344CB8AC3E}">
        <p14:creationId xmlns:p14="http://schemas.microsoft.com/office/powerpoint/2010/main" val="1572329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736E4A9-CADC-4884-8D06-68657D7D0334}" type="slidenum">
              <a:rPr lang="ru-RU" altLang="ru-RU" smtClean="0">
                <a:latin typeface="Arial" panose="020B0604020202020204" pitchFamily="34" charset="0"/>
              </a:rPr>
              <a:pPr/>
              <a:t>15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http://www.eso.org/public/images/eso1436a/</a:t>
            </a:r>
          </a:p>
        </p:txBody>
      </p:sp>
    </p:spTree>
    <p:extLst>
      <p:ext uri="{BB962C8B-B14F-4D97-AF65-F5344CB8AC3E}">
        <p14:creationId xmlns:p14="http://schemas.microsoft.com/office/powerpoint/2010/main" val="978059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8F6AD44-D127-4BBF-8652-91794E197539}" type="slidenum">
              <a:rPr lang="ru-RU" altLang="ru-RU" smtClean="0">
                <a:latin typeface="Arial" panose="020B0604020202020204" pitchFamily="34" charset="0"/>
              </a:rPr>
              <a:pPr/>
              <a:t>16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http://www.eso.org/public/images/eso1436b/</a:t>
            </a:r>
          </a:p>
        </p:txBody>
      </p:sp>
    </p:spTree>
    <p:extLst>
      <p:ext uri="{BB962C8B-B14F-4D97-AF65-F5344CB8AC3E}">
        <p14:creationId xmlns:p14="http://schemas.microsoft.com/office/powerpoint/2010/main" val="2898452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AE7195C-7B73-4A43-8DB8-87023197613E}" type="slidenum">
              <a:rPr lang="ru-RU" altLang="ru-RU" smtClean="0">
                <a:latin typeface="Arial" panose="020B0604020202020204" pitchFamily="34" charset="0"/>
              </a:rPr>
              <a:pPr/>
              <a:t>23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http://scitechdaily.com/hiciao-helps-reveal-the-structure-of-protoplanetary-disks/</a:t>
            </a:r>
          </a:p>
        </p:txBody>
      </p:sp>
    </p:spTree>
    <p:extLst>
      <p:ext uri="{BB962C8B-B14F-4D97-AF65-F5344CB8AC3E}">
        <p14:creationId xmlns:p14="http://schemas.microsoft.com/office/powerpoint/2010/main" val="3078276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17F89B5-A797-4E14-93D5-C084BD568545}" type="slidenum">
              <a:rPr lang="ru-RU" altLang="ru-RU" smtClean="0">
                <a:latin typeface="Arial" panose="020B0604020202020204" pitchFamily="34" charset="0"/>
              </a:rPr>
              <a:pPr/>
              <a:t>25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http://www.tat.physik.uni-tuebingen.de/~kley/research/planetform.html</a:t>
            </a:r>
          </a:p>
        </p:txBody>
      </p:sp>
    </p:spTree>
    <p:extLst>
      <p:ext uri="{BB962C8B-B14F-4D97-AF65-F5344CB8AC3E}">
        <p14:creationId xmlns:p14="http://schemas.microsoft.com/office/powerpoint/2010/main" val="3175501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BFA36A4-AB0B-47A2-8882-88CFB5176308}" type="slidenum">
              <a:rPr lang="ru-RU" altLang="ru-RU" smtClean="0">
                <a:latin typeface="Arial" panose="020B0604020202020204" pitchFamily="34" charset="0"/>
              </a:rPr>
              <a:pPr/>
              <a:t>26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http://www.tat.physik.uni-tuebingen.de/~kley/research/planetform.html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29005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B244E9C-30C7-4AF3-B50A-22502D4DCA98}" type="slidenum">
              <a:rPr lang="ru-RU" altLang="ru-RU" smtClean="0">
                <a:latin typeface="Arial" panose="020B0604020202020204" pitchFamily="34" charset="0"/>
              </a:rPr>
              <a:pPr/>
              <a:t>27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http://www.tat.physik.uni-tuebingen.de/~kley/research/planetform.html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82743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B41D017-7C79-4D06-9333-6D8B4DE14529}" type="slidenum">
              <a:rPr lang="ru-RU" altLang="ru-RU" smtClean="0">
                <a:latin typeface="Arial" panose="020B0604020202020204" pitchFamily="34" charset="0"/>
              </a:rPr>
              <a:pPr/>
              <a:t>28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http://jila.colorado.edu/~pja/planet_migration.html</a:t>
            </a:r>
          </a:p>
        </p:txBody>
      </p:sp>
    </p:spTree>
    <p:extLst>
      <p:ext uri="{BB962C8B-B14F-4D97-AF65-F5344CB8AC3E}">
        <p14:creationId xmlns:p14="http://schemas.microsoft.com/office/powerpoint/2010/main" val="102653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5EA48FA-F6DD-4017-8255-305F7530C199}" type="slidenum">
              <a:rPr lang="ru-RU" altLang="ru-RU" smtClean="0">
                <a:latin typeface="Arial" panose="020B0604020202020204" pitchFamily="34" charset="0"/>
              </a:rPr>
              <a:pPr/>
              <a:t>30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http://phys.org/news/2011-08-impact-mitigation.html</a:t>
            </a:r>
          </a:p>
        </p:txBody>
      </p:sp>
    </p:spTree>
    <p:extLst>
      <p:ext uri="{BB962C8B-B14F-4D97-AF65-F5344CB8AC3E}">
        <p14:creationId xmlns:p14="http://schemas.microsoft.com/office/powerpoint/2010/main" val="3657809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1D0BD54-0115-419D-B5A8-7F9963AC5A53}" type="slidenum">
              <a:rPr lang="ru-RU" altLang="ru-RU" smtClean="0">
                <a:latin typeface="Arial" panose="020B0604020202020204" pitchFamily="34" charset="0"/>
              </a:rPr>
              <a:pPr/>
              <a:t>32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http://files.mundos-fantasticos.com/200000980-dbabadbbcc/4_dc08febfcab194aed2ada6677c525dc62.jpg</a:t>
            </a:r>
          </a:p>
          <a:p>
            <a:pPr eaLnBrk="1" hangingPunct="1"/>
            <a:r>
              <a:rPr lang="ru-RU" altLang="ru-RU" smtClean="0"/>
              <a:t>http://www.astro.rug.nl/~etolstoy/ACTUEELONDERZOEK/JAAR2000/oort/wk6.html</a:t>
            </a:r>
          </a:p>
        </p:txBody>
      </p:sp>
    </p:spTree>
    <p:extLst>
      <p:ext uri="{BB962C8B-B14F-4D97-AF65-F5344CB8AC3E}">
        <p14:creationId xmlns:p14="http://schemas.microsoft.com/office/powerpoint/2010/main" val="2825769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6603F2D-A67B-4103-9DB6-77CF8028522D}" type="slidenum">
              <a:rPr lang="ru-RU" altLang="ru-RU" smtClean="0">
                <a:latin typeface="Arial" panose="020B0604020202020204" pitchFamily="34" charset="0"/>
              </a:rPr>
              <a:pPr/>
              <a:t>4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https://online.science.psu.edu/astro140_sp201314wd001/node/7717</a:t>
            </a:r>
          </a:p>
          <a:p>
            <a:pPr eaLnBrk="1" hangingPunct="1"/>
            <a:r>
              <a:rPr lang="ru-RU" altLang="ru-RU" smtClean="0"/>
              <a:t>http://news.softpedia.com/news/Exoplanets-Can-Form-Spiral-in-Stellar-Protoplanetary-Disks-228792.shtml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95508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D15A530-AE50-4474-9884-D2593243D528}" type="slidenum">
              <a:rPr lang="ru-RU" altLang="ru-RU" smtClean="0">
                <a:latin typeface="Arial" panose="020B0604020202020204" pitchFamily="34" charset="0"/>
              </a:rPr>
              <a:pPr/>
              <a:t>34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http://www.orbitsimulator.com/gravity/articles/kozai.html</a:t>
            </a:r>
          </a:p>
        </p:txBody>
      </p:sp>
    </p:spTree>
    <p:extLst>
      <p:ext uri="{BB962C8B-B14F-4D97-AF65-F5344CB8AC3E}">
        <p14:creationId xmlns:p14="http://schemas.microsoft.com/office/powerpoint/2010/main" val="2804664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2F996E8-643F-4B57-8BF0-8A97E5208DBF}" type="slidenum">
              <a:rPr lang="ru-RU" altLang="ru-RU" smtClean="0">
                <a:latin typeface="Arial" panose="020B0604020202020204" pitchFamily="34" charset="0"/>
              </a:rPr>
              <a:pPr/>
              <a:t>36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http://www.nature.com/nature/journal/v460/n7259/fig_tab/nature08245_F2.html</a:t>
            </a:r>
          </a:p>
        </p:txBody>
      </p:sp>
    </p:spTree>
    <p:extLst>
      <p:ext uri="{BB962C8B-B14F-4D97-AF65-F5344CB8AC3E}">
        <p14:creationId xmlns:p14="http://schemas.microsoft.com/office/powerpoint/2010/main" val="295294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9BE69D6-110C-4D94-880F-4BB8AB0A3878}" type="slidenum">
              <a:rPr lang="ru-RU" altLang="ru-RU" smtClean="0">
                <a:latin typeface="Arial" panose="020B0604020202020204" pitchFamily="34" charset="0"/>
              </a:rPr>
              <a:pPr/>
              <a:t>39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http://www.universetoday.com/64739/hubble-confirms-star-is-devouring-hot-exoplanet/</a:t>
            </a:r>
          </a:p>
        </p:txBody>
      </p:sp>
    </p:spTree>
    <p:extLst>
      <p:ext uri="{BB962C8B-B14F-4D97-AF65-F5344CB8AC3E}">
        <p14:creationId xmlns:p14="http://schemas.microsoft.com/office/powerpoint/2010/main" val="3274134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622FAED-7C43-455D-8355-572CEE871277}" type="slidenum">
              <a:rPr lang="ru-RU" altLang="ru-RU" smtClean="0">
                <a:latin typeface="Arial" panose="020B0604020202020204" pitchFamily="34" charset="0"/>
              </a:rPr>
              <a:pPr/>
              <a:t>40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https://www.e-education.psu.edu/astro801/content/l6_p2.html</a:t>
            </a:r>
          </a:p>
        </p:txBody>
      </p:sp>
    </p:spTree>
    <p:extLst>
      <p:ext uri="{BB962C8B-B14F-4D97-AF65-F5344CB8AC3E}">
        <p14:creationId xmlns:p14="http://schemas.microsoft.com/office/powerpoint/2010/main" val="20441576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A164C04-6C91-4439-ABDC-0036942C6512}" type="slidenum">
              <a:rPr lang="ru-RU" altLang="ru-RU" smtClean="0">
                <a:latin typeface="Arial" panose="020B0604020202020204" pitchFamily="34" charset="0"/>
              </a:rPr>
              <a:pPr/>
              <a:t>41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1312.3943</a:t>
            </a:r>
          </a:p>
        </p:txBody>
      </p:sp>
    </p:spTree>
    <p:extLst>
      <p:ext uri="{BB962C8B-B14F-4D97-AF65-F5344CB8AC3E}">
        <p14:creationId xmlns:p14="http://schemas.microsoft.com/office/powerpoint/2010/main" val="26520329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8EC9ABB-44A1-4F40-860C-833029C5097C}" type="slidenum">
              <a:rPr lang="ru-RU" altLang="ru-RU" smtClean="0">
                <a:latin typeface="Arial" panose="020B0604020202020204" pitchFamily="34" charset="0"/>
              </a:rPr>
              <a:pPr/>
              <a:t>42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 smtClean="0"/>
              <a:t>1406.0884</a:t>
            </a:r>
            <a:r>
              <a:rPr lang="ru-RU" altLang="ru-RU" smtClean="0"/>
              <a:t>. </a:t>
            </a:r>
            <a:r>
              <a:rPr lang="en-US" altLang="ru-RU" smtClean="0"/>
              <a:t>The</a:t>
            </a:r>
            <a:r>
              <a:rPr lang="ru-RU" altLang="ru-RU" smtClean="0"/>
              <a:t> </a:t>
            </a:r>
            <a:r>
              <a:rPr lang="en-US" altLang="ru-RU" smtClean="0"/>
              <a:t>blue triangles</a:t>
            </a:r>
            <a:r>
              <a:rPr lang="ru-RU" altLang="ru-RU" smtClean="0"/>
              <a:t> </a:t>
            </a:r>
            <a:r>
              <a:rPr lang="en-US" altLang="ru-RU" smtClean="0"/>
              <a:t>and red filled circles correspond to subgiant and giant host stars, respectively. The small black dots show the position of known planets around</a:t>
            </a:r>
            <a:r>
              <a:rPr lang="ru-RU" altLang="ru-RU" smtClean="0"/>
              <a:t> </a:t>
            </a:r>
            <a:r>
              <a:rPr lang="en-US" altLang="ru-RU" smtClean="0"/>
              <a:t>solar-type stars. 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24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48487EE-2B37-4B85-B0C7-1D3C2A44DCAD}" type="slidenum">
              <a:rPr lang="ru-RU" altLang="ru-RU" smtClean="0">
                <a:latin typeface="Arial" panose="020B0604020202020204" pitchFamily="34" charset="0"/>
              </a:rPr>
              <a:pPr/>
              <a:t>5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51582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DBDBCCB-4A03-4CCA-A91F-1FC47447A9B5}" type="slidenum">
              <a:rPr lang="ru-RU" altLang="ru-RU" smtClean="0">
                <a:latin typeface="Arial" panose="020B0604020202020204" pitchFamily="34" charset="0"/>
              </a:rPr>
              <a:pPr/>
              <a:t>6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http://www.planet.sci.kobe-u.ac.jp/study/list/astrophysics/index_e.html</a:t>
            </a:r>
          </a:p>
        </p:txBody>
      </p:sp>
    </p:spTree>
    <p:extLst>
      <p:ext uri="{BB962C8B-B14F-4D97-AF65-F5344CB8AC3E}">
        <p14:creationId xmlns:p14="http://schemas.microsoft.com/office/powerpoint/2010/main" val="232811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0C5DBE0-767A-4A05-BF4B-AFD3998B9BF6}" type="slidenum">
              <a:rPr lang="ru-RU" altLang="ru-RU" smtClean="0">
                <a:latin typeface="Arial" panose="020B0604020202020204" pitchFamily="34" charset="0"/>
              </a:rPr>
              <a:pPr/>
              <a:t>7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http://www.sciencemag.org/content/334/6054/316/F1.expansion.html</a:t>
            </a:r>
            <a:br>
              <a:rPr lang="ru-RU" altLang="ru-RU" smtClean="0"/>
            </a:br>
            <a:r>
              <a:rPr lang="ru-RU" altLang="ru-RU" smtClean="0"/>
              <a:t>http://www.astronoo.com/en/articles/frost-line.html</a:t>
            </a:r>
          </a:p>
        </p:txBody>
      </p:sp>
    </p:spTree>
    <p:extLst>
      <p:ext uri="{BB962C8B-B14F-4D97-AF65-F5344CB8AC3E}">
        <p14:creationId xmlns:p14="http://schemas.microsoft.com/office/powerpoint/2010/main" val="2819537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4919D37-8C7B-4FB8-AC57-65B5F4CE1A8C}" type="slidenum">
              <a:rPr lang="ru-RU" altLang="ru-RU" smtClean="0">
                <a:latin typeface="Arial" panose="020B0604020202020204" pitchFamily="34" charset="0"/>
              </a:rPr>
              <a:pPr/>
              <a:t>8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http://physicsworld.com/cws/article/news/2013/jul/18/snow-line-of-neighbouring-star-comes-into-view</a:t>
            </a:r>
          </a:p>
        </p:txBody>
      </p:sp>
    </p:spTree>
    <p:extLst>
      <p:ext uri="{BB962C8B-B14F-4D97-AF65-F5344CB8AC3E}">
        <p14:creationId xmlns:p14="http://schemas.microsoft.com/office/powerpoint/2010/main" val="1243349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2F5FB3D-A7F8-4714-A6E4-2BA2E57CEE35}" type="slidenum">
              <a:rPr lang="ru-RU" altLang="ru-RU" smtClean="0">
                <a:latin typeface="Arial" panose="020B0604020202020204" pitchFamily="34" charset="0"/>
              </a:rPr>
              <a:pPr/>
              <a:t>9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Википедия + http://www.centauri-dreams.org/?p=1970</a:t>
            </a:r>
            <a:br>
              <a:rPr lang="ru-RU" altLang="ru-RU" smtClean="0"/>
            </a:br>
            <a:r>
              <a:rPr lang="ru-RU" altLang="ru-RU" smtClean="0"/>
              <a:t>http://oklo.org/2006/04/</a:t>
            </a:r>
          </a:p>
        </p:txBody>
      </p:sp>
    </p:spTree>
    <p:extLst>
      <p:ext uri="{BB962C8B-B14F-4D97-AF65-F5344CB8AC3E}">
        <p14:creationId xmlns:p14="http://schemas.microsoft.com/office/powerpoint/2010/main" val="2029460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7EE2765-881F-46BB-9EF0-8EED67D88E33}" type="slidenum">
              <a:rPr lang="ru-RU" altLang="ru-RU" smtClean="0">
                <a:latin typeface="Arial" panose="020B0604020202020204" pitchFamily="34" charset="0"/>
              </a:rPr>
              <a:pPr/>
              <a:t>10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http://phys.org/news/2010-12-earth-growth-spurt.html</a:t>
            </a:r>
          </a:p>
        </p:txBody>
      </p:sp>
    </p:spTree>
    <p:extLst>
      <p:ext uri="{BB962C8B-B14F-4D97-AF65-F5344CB8AC3E}">
        <p14:creationId xmlns:p14="http://schemas.microsoft.com/office/powerpoint/2010/main" val="555042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2DAEFD8-2943-44F2-9DB9-C25CB98B358F}" type="slidenum">
              <a:rPr lang="ru-RU" altLang="ru-RU" smtClean="0">
                <a:latin typeface="Arial" panose="020B0604020202020204" pitchFamily="34" charset="0"/>
              </a:rPr>
              <a:pPr/>
              <a:t>13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http://www.sos.siena.edu/~jcummings/teaching/astronomy/lectures/reveal.js-master/ch06-s45.html#/</a:t>
            </a:r>
          </a:p>
        </p:txBody>
      </p:sp>
    </p:spTree>
    <p:extLst>
      <p:ext uri="{BB962C8B-B14F-4D97-AF65-F5344CB8AC3E}">
        <p14:creationId xmlns:p14="http://schemas.microsoft.com/office/powerpoint/2010/main" val="234798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9408-772B-4CC7-87F5-0B497CBD3BCA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BCEF-91FF-4A4E-98A5-1516C9E6E49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9052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asted-image.pdf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7747769" y="413990"/>
            <a:ext cx="652041" cy="6520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518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9408-772B-4CC7-87F5-0B497CBD3BCA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BCEF-91FF-4A4E-98A5-1516C9E6E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39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9408-772B-4CC7-87F5-0B497CBD3BCA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BCEF-91FF-4A4E-98A5-1516C9E6E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03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9408-772B-4CC7-87F5-0B497CBD3BCA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BCEF-91FF-4A4E-98A5-1516C9E6E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55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9408-772B-4CC7-87F5-0B497CBD3BCA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BCEF-91FF-4A4E-98A5-1516C9E6E49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9052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asted-image.pdf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7747769" y="413990"/>
            <a:ext cx="652041" cy="6520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2083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9408-772B-4CC7-87F5-0B497CBD3BCA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BCEF-91FF-4A4E-98A5-1516C9E6E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52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9408-772B-4CC7-87F5-0B497CBD3BCA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BCEF-91FF-4A4E-98A5-1516C9E6E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15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9408-772B-4CC7-87F5-0B497CBD3BCA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BCEF-91FF-4A4E-98A5-1516C9E6E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26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9408-772B-4CC7-87F5-0B497CBD3BCA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BCEF-91FF-4A4E-98A5-1516C9E6E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39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9408-772B-4CC7-87F5-0B497CBD3BCA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BCEF-91FF-4A4E-98A5-1516C9E6E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2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9408-772B-4CC7-87F5-0B497CBD3BCA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BCEF-91FF-4A4E-98A5-1516C9E6E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22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19408-772B-4CC7-87F5-0B497CBD3BCA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FBCEF-91FF-4A4E-98A5-1516C9E6E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430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sergepolar\&#1052;&#1086;&#1080;%20&#1076;&#1086;&#1082;&#1091;&#1084;&#1077;&#1085;&#1090;&#1099;\presentations\popular\exoplanets\lecture4\pm2.mpg" TargetMode="Externa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Sergei\Documents\presentations\popular\exoplanets\lecture4\pm3.mpg" TargetMode="External"/><Relationship Id="rId1" Type="http://schemas.microsoft.com/office/2007/relationships/media" Target="file:///C:\Users\Sergei\Documents\presentations\popular\exoplanets\lecture4\pm3.mpg" TargetMode="External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Sergei\Documents\presentations\popular\exoplanets\lecture4\planet.mpg" TargetMode="External"/><Relationship Id="rId1" Type="http://schemas.microsoft.com/office/2007/relationships/media" Target="file:///C:\Users\Sergei\Documents\presentations\popular\exoplanets\lecture4\planet.mpg" TargetMode="External"/><Relationship Id="rId5" Type="http://schemas.openxmlformats.org/officeDocument/2006/relationships/image" Target="../media/image47.png"/><Relationship Id="rId4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0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53.png"/><Relationship Id="rId4" Type="http://schemas.openxmlformats.org/officeDocument/2006/relationships/image" Target="../media/image6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50311"/>
            <a:ext cx="6156151" cy="63465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886700" cy="1325563"/>
          </a:xfrm>
        </p:spPr>
        <p:txBody>
          <a:bodyPr/>
          <a:lstStyle/>
          <a:p>
            <a:r>
              <a:rPr lang="ru-RU" altLang="ru-RU" dirty="0"/>
              <a:t>СУДЬБЫ ЭКЗОПЛАНЕТ</a:t>
            </a:r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59632" y="1257028"/>
            <a:ext cx="7086600" cy="514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dirty="0" smtClean="0"/>
              <a:t>Сергей Попов</a:t>
            </a:r>
            <a:br>
              <a:rPr lang="ru-RU" altLang="ru-RU" dirty="0" smtClean="0"/>
            </a:b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10221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1403648" y="188640"/>
            <a:ext cx="6457950" cy="96916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dirty="0"/>
              <a:t>От километров до Земли</a:t>
            </a:r>
          </a:p>
        </p:txBody>
      </p:sp>
      <p:pic>
        <p:nvPicPr>
          <p:cNvPr id="25603" name="Picture 6" descr="earthsfina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7" y="2078831"/>
            <a:ext cx="4800600" cy="383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5219701" y="2240757"/>
            <a:ext cx="3842719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Тут все просто!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/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Столкновения происходят на такой скорости,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что осколки войдут в состав крупного тела.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/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Так можно делать твердые планеты (ядра)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массой до нескольких масс Земли. 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/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Дальше, чтобы стать Юпитером, 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надо набирать газ.</a:t>
            </a:r>
          </a:p>
        </p:txBody>
      </p:sp>
      <p:sp>
        <p:nvSpPr>
          <p:cNvPr id="25605" name="Прямоугольник 1"/>
          <p:cNvSpPr>
            <a:spLocks noChangeArrowheads="1"/>
          </p:cNvSpPr>
          <p:nvPr/>
        </p:nvSpPr>
        <p:spPr bwMode="auto">
          <a:xfrm rot="-5400000">
            <a:off x="-1617906" y="3682448"/>
            <a:ext cx="346441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50">
                <a:latin typeface="Tahoma" panose="020B0604030504040204" pitchFamily="34" charset="0"/>
              </a:rPr>
              <a:t>http://phys.org/news/2010-12-earth-growth-spurt.html</a:t>
            </a:r>
          </a:p>
        </p:txBody>
      </p:sp>
    </p:spTree>
    <p:extLst>
      <p:ext uri="{BB962C8B-B14F-4D97-AF65-F5344CB8AC3E}">
        <p14:creationId xmlns:p14="http://schemas.microsoft.com/office/powerpoint/2010/main" val="8088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25353"/>
            <a:ext cx="8820472" cy="96916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dirty="0"/>
              <a:t>Олигархический рост </a:t>
            </a:r>
            <a:r>
              <a:rPr lang="ru-RU" altLang="ru-RU" dirty="0" err="1"/>
              <a:t>планетезималей</a:t>
            </a:r>
            <a:endParaRPr lang="ru-RU" altLang="ru-RU" dirty="0"/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2" y="2089547"/>
            <a:ext cx="8295084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 rot="-5400000">
            <a:off x="-85730" y="4143352"/>
            <a:ext cx="99418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1206.0738</a:t>
            </a: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548879" y="5211366"/>
            <a:ext cx="7684294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Крупные планетезимали активно поглощают более мелкие.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Это назвается «олигархический рост», т.к. чем крупнее объект, тем быстрее он растет.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Наконец, остается лишь несколько крупных тел, которые уже почти не мешают друг другу.</a:t>
            </a:r>
          </a:p>
        </p:txBody>
      </p:sp>
    </p:spTree>
    <p:extLst>
      <p:ext uri="{BB962C8B-B14F-4D97-AF65-F5344CB8AC3E}">
        <p14:creationId xmlns:p14="http://schemas.microsoft.com/office/powerpoint/2010/main" val="36398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>
          <a:xfrm>
            <a:off x="148972" y="332656"/>
            <a:ext cx="8676158" cy="10382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dirty="0"/>
              <a:t>Эволюция орбит </a:t>
            </a:r>
            <a:r>
              <a:rPr lang="ru-RU" altLang="ru-RU" dirty="0" smtClean="0"/>
              <a:t>ледяных </a:t>
            </a:r>
            <a:r>
              <a:rPr lang="ru-RU" altLang="ru-RU" dirty="0"/>
              <a:t>олигархов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 rot="-5400000">
            <a:off x="-351240" y="5316119"/>
            <a:ext cx="99418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1206.0738</a:t>
            </a: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9" y="2056210"/>
            <a:ext cx="5133975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5598319" y="2033588"/>
            <a:ext cx="2198038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Из-за взаимодействия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меняется не только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масса объектов, но и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их местоположение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в системе (т.е. орбита).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/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Выбросить проще легкие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объекты, но потом они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еще могут нарастить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свою массу.</a:t>
            </a:r>
          </a:p>
        </p:txBody>
      </p:sp>
    </p:spTree>
    <p:extLst>
      <p:ext uri="{BB962C8B-B14F-4D97-AF65-F5344CB8AC3E}">
        <p14:creationId xmlns:p14="http://schemas.microsoft.com/office/powerpoint/2010/main" val="9834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>
          <a:xfrm>
            <a:off x="1259632" y="404664"/>
            <a:ext cx="6457950" cy="969169"/>
          </a:xfrm>
        </p:spPr>
        <p:txBody>
          <a:bodyPr/>
          <a:lstStyle/>
          <a:p>
            <a:pPr>
              <a:defRPr/>
            </a:pPr>
            <a:r>
              <a:rPr lang="ru-RU" altLang="ru-RU" dirty="0"/>
              <a:t>От Земли до Юпитера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5560219" y="3993356"/>
            <a:ext cx="311976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Стать Юпитером легко, 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если быстро набрать 20 масс Земли.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Но модели показывают, 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что сделать это совсем не просто!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1752600" y="4941094"/>
            <a:ext cx="691276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Дело в том, что протопланетный диск постепенно теряет массу,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поэтому время формирования планет ограничено.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/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Если тело будет просто своей гравитацией захватывать газ, то времени не хватит.</a:t>
            </a:r>
          </a:p>
        </p:txBody>
      </p:sp>
      <p:pic>
        <p:nvPicPr>
          <p:cNvPr id="29701" name="Picture 8" descr="010-grains-planetesimals-plan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6" y="1970485"/>
            <a:ext cx="5237559" cy="291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Прямоугольник 1"/>
          <p:cNvSpPr>
            <a:spLocks noChangeArrowheads="1"/>
          </p:cNvSpPr>
          <p:nvPr/>
        </p:nvSpPr>
        <p:spPr bwMode="auto">
          <a:xfrm rot="-5400000">
            <a:off x="-519931" y="3652316"/>
            <a:ext cx="116249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>
                <a:latin typeface="Tahoma" panose="020B0604030504040204" pitchFamily="34" charset="0"/>
              </a:rPr>
              <a:t>www.sos.siena.edu</a:t>
            </a:r>
          </a:p>
        </p:txBody>
      </p:sp>
    </p:spTree>
    <p:extLst>
      <p:ext uri="{BB962C8B-B14F-4D97-AF65-F5344CB8AC3E}">
        <p14:creationId xmlns:p14="http://schemas.microsoft.com/office/powerpoint/2010/main" val="325671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title"/>
          </p:nvPr>
        </p:nvSpPr>
        <p:spPr>
          <a:xfrm>
            <a:off x="1547664" y="332656"/>
            <a:ext cx="6457950" cy="969169"/>
          </a:xfrm>
        </p:spPr>
        <p:txBody>
          <a:bodyPr/>
          <a:lstStyle/>
          <a:p>
            <a:pPr>
              <a:defRPr/>
            </a:pPr>
            <a:r>
              <a:rPr lang="ru-RU" altLang="ru-RU" dirty="0"/>
              <a:t>Фрагментация диска</a:t>
            </a:r>
          </a:p>
        </p:txBody>
      </p:sp>
      <p:pic>
        <p:nvPicPr>
          <p:cNvPr id="31747" name="Picture 6" descr="Md025di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5" y="2007394"/>
            <a:ext cx="3918347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4468417" y="2076450"/>
            <a:ext cx="344357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Крупные планеты могут образовываться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в результате неустойчивостей в диске.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/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Это подтверждается некоторыми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численными моделями.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50">
              <a:latin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Это происходит на значительном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расстоянии от звезды.</a:t>
            </a:r>
          </a:p>
        </p:txBody>
      </p:sp>
      <p:sp>
        <p:nvSpPr>
          <p:cNvPr id="31749" name="Rectangle 8"/>
          <p:cNvSpPr>
            <a:spLocks noChangeArrowheads="1"/>
          </p:cNvSpPr>
          <p:nvPr/>
        </p:nvSpPr>
        <p:spPr bwMode="auto">
          <a:xfrm rot="-5400000">
            <a:off x="-1607831" y="3993929"/>
            <a:ext cx="349069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http://faculty.ucr.edu/~krice/gravdiscs.html</a:t>
            </a:r>
          </a:p>
        </p:txBody>
      </p:sp>
    </p:spTree>
    <p:extLst>
      <p:ext uri="{BB962C8B-B14F-4D97-AF65-F5344CB8AC3E}">
        <p14:creationId xmlns:p14="http://schemas.microsoft.com/office/powerpoint/2010/main" val="183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289534"/>
            <a:ext cx="8048285" cy="96916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dirty="0"/>
              <a:t>Протопланетный </a:t>
            </a:r>
            <a:r>
              <a:rPr lang="ru-RU" altLang="ru-RU" dirty="0" smtClean="0"/>
              <a:t>диск</a:t>
            </a:r>
            <a:r>
              <a:rPr lang="en-US" altLang="ru-RU" dirty="0" smtClean="0"/>
              <a:t> HL </a:t>
            </a:r>
            <a:r>
              <a:rPr lang="ru-RU" altLang="ru-RU" dirty="0"/>
              <a:t>Тельца</a:t>
            </a:r>
          </a:p>
        </p:txBody>
      </p:sp>
      <p:pic>
        <p:nvPicPr>
          <p:cNvPr id="33795" name="Picture 6" descr="ALMA image of the protoplanetary disc around HL Tau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4" y="1863329"/>
            <a:ext cx="4089797" cy="408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7"/>
          <p:cNvSpPr>
            <a:spLocks noChangeArrowheads="1"/>
          </p:cNvSpPr>
          <p:nvPr/>
        </p:nvSpPr>
        <p:spPr bwMode="auto">
          <a:xfrm rot="-5400000">
            <a:off x="-1678780" y="3995716"/>
            <a:ext cx="366831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http://www.eso.org/public/images/eso1436a/</a:t>
            </a:r>
          </a:p>
        </p:txBody>
      </p:sp>
      <p:pic>
        <p:nvPicPr>
          <p:cNvPr id="33797" name="Picture 8" descr="eso1436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469" y="2807494"/>
            <a:ext cx="3136106" cy="313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5057776" y="2106217"/>
            <a:ext cx="319991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Темные кольца  - результат действия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массивной планеты в диске</a:t>
            </a:r>
          </a:p>
        </p:txBody>
      </p:sp>
    </p:spTree>
    <p:extLst>
      <p:ext uri="{BB962C8B-B14F-4D97-AF65-F5344CB8AC3E}">
        <p14:creationId xmlns:p14="http://schemas.microsoft.com/office/powerpoint/2010/main" val="47275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304754"/>
            <a:ext cx="9036496" cy="96916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dirty="0" smtClean="0"/>
              <a:t>Место, где рождаются звезды и планеты</a:t>
            </a:r>
            <a:endParaRPr lang="ru-RU" altLang="ru-RU" dirty="0"/>
          </a:p>
        </p:txBody>
      </p:sp>
      <p:pic>
        <p:nvPicPr>
          <p:cNvPr id="35843" name="Picture 6" descr="ALMA/Hubble composite image of the region around the young star HL Tau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22" y="2003822"/>
            <a:ext cx="40671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7"/>
          <p:cNvSpPr>
            <a:spLocks noChangeArrowheads="1"/>
          </p:cNvSpPr>
          <p:nvPr/>
        </p:nvSpPr>
        <p:spPr bwMode="auto">
          <a:xfrm rot="-5400000">
            <a:off x="-1699043" y="4007622"/>
            <a:ext cx="367312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http://www.eso.org/public/images/eso1436b/</a:t>
            </a:r>
          </a:p>
        </p:txBody>
      </p:sp>
      <p:sp>
        <p:nvSpPr>
          <p:cNvPr id="35845" name="Text Box 10"/>
          <p:cNvSpPr txBox="1">
            <a:spLocks noChangeArrowheads="1"/>
          </p:cNvSpPr>
          <p:nvPr/>
        </p:nvSpPr>
        <p:spPr bwMode="auto">
          <a:xfrm>
            <a:off x="4382692" y="2128838"/>
            <a:ext cx="227337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Наблюдения проводились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на установке </a:t>
            </a:r>
            <a:r>
              <a:rPr lang="en-US" altLang="ru-RU" sz="1350">
                <a:latin typeface="Tahoma" panose="020B0604030504040204" pitchFamily="34" charset="0"/>
              </a:rPr>
              <a:t>ALMA.</a:t>
            </a:r>
            <a:endParaRPr lang="ru-RU" altLang="ru-RU" sz="1350">
              <a:latin typeface="Tahoma" panose="020B0604030504040204" pitchFamily="34" charset="0"/>
            </a:endParaRPr>
          </a:p>
        </p:txBody>
      </p:sp>
      <p:pic>
        <p:nvPicPr>
          <p:cNvPr id="35846" name="Picture 12" descr="Image result for AL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598" y="2609850"/>
            <a:ext cx="4441031" cy="33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Прямоугольник 1"/>
          <p:cNvSpPr>
            <a:spLocks noChangeArrowheads="1"/>
          </p:cNvSpPr>
          <p:nvPr/>
        </p:nvSpPr>
        <p:spPr bwMode="auto">
          <a:xfrm rot="-5400000">
            <a:off x="7552824" y="4394575"/>
            <a:ext cx="292041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350">
                <a:latin typeface="Tahoma" panose="020B0604030504040204" pitchFamily="34" charset="0"/>
              </a:rPr>
              <a:t>https://public.nrao.edu/AlmaExtras/</a:t>
            </a:r>
            <a:endParaRPr lang="ru-RU" altLang="ru-RU" sz="135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44" y="2326481"/>
            <a:ext cx="3113485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1722"/>
            <a:ext cx="8062566" cy="105013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Протопланетный диск </a:t>
            </a:r>
            <a:r>
              <a:rPr lang="en-US" dirty="0" smtClean="0"/>
              <a:t>HL Tau</a:t>
            </a:r>
            <a:endParaRPr lang="ru-RU" dirty="0"/>
          </a:p>
        </p:txBody>
      </p:sp>
      <p:sp>
        <p:nvSpPr>
          <p:cNvPr id="37892" name="Прямоугольник 3"/>
          <p:cNvSpPr>
            <a:spLocks noChangeArrowheads="1"/>
          </p:cNvSpPr>
          <p:nvPr/>
        </p:nvSpPr>
        <p:spPr bwMode="auto">
          <a:xfrm>
            <a:off x="35719" y="4592241"/>
            <a:ext cx="108876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1503.02649</a:t>
            </a:r>
          </a:p>
        </p:txBody>
      </p:sp>
      <p:pic>
        <p:nvPicPr>
          <p:cNvPr id="3789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0" y="1916907"/>
            <a:ext cx="2967038" cy="267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660" y="3176588"/>
            <a:ext cx="3002756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40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32" y="3711179"/>
            <a:ext cx="5194697" cy="215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1028"/>
            <a:ext cx="8205391" cy="105013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Моделирование диска </a:t>
            </a:r>
            <a:r>
              <a:rPr lang="en-US" dirty="0" smtClean="0"/>
              <a:t>HL Tau</a:t>
            </a:r>
            <a:endParaRPr lang="ru-RU" dirty="0"/>
          </a:p>
        </p:txBody>
      </p:sp>
      <p:sp>
        <p:nvSpPr>
          <p:cNvPr id="38916" name="Прямоугольник 3"/>
          <p:cNvSpPr>
            <a:spLocks noChangeArrowheads="1"/>
          </p:cNvSpPr>
          <p:nvPr/>
        </p:nvSpPr>
        <p:spPr bwMode="auto">
          <a:xfrm>
            <a:off x="7144" y="4972050"/>
            <a:ext cx="107606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1507.06719</a:t>
            </a:r>
          </a:p>
        </p:txBody>
      </p:sp>
      <p:pic>
        <p:nvPicPr>
          <p:cNvPr id="3891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025253"/>
            <a:ext cx="4294585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6"/>
          <p:cNvSpPr txBox="1">
            <a:spLocks noChangeArrowheads="1"/>
          </p:cNvSpPr>
          <p:nvPr/>
        </p:nvSpPr>
        <p:spPr bwMode="auto">
          <a:xfrm>
            <a:off x="4463654" y="2402682"/>
            <a:ext cx="4560864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Три планеты с массами от 0.2 юпитерианских до 0.55.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На нижнем рисунке сравниваются результаты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наблюдений (слева) с результатами моделирования.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33298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35496" y="548680"/>
            <a:ext cx="9001000" cy="96916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dirty="0"/>
              <a:t>Газовые и ледяные планеты</a:t>
            </a:r>
            <a:br>
              <a:rPr lang="ru-RU" altLang="ru-RU" dirty="0"/>
            </a:br>
            <a:r>
              <a:rPr lang="ru-RU" altLang="ru-RU" dirty="0"/>
              <a:t>вблизи своих звезд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5" y="2194322"/>
            <a:ext cx="359449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5"/>
          <p:cNvSpPr txBox="1">
            <a:spLocks noChangeArrowheads="1"/>
          </p:cNvSpPr>
          <p:nvPr/>
        </p:nvSpPr>
        <p:spPr bwMode="auto">
          <a:xfrm rot="-5400000">
            <a:off x="-602428" y="4510065"/>
            <a:ext cx="147989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ru-RU" sz="1350">
                <a:latin typeface="Arial" panose="020B0604020202020204" pitchFamily="34" charset="0"/>
              </a:rPr>
              <a:t>arXiv: 1011.4994</a:t>
            </a:r>
          </a:p>
        </p:txBody>
      </p:sp>
      <p:pic>
        <p:nvPicPr>
          <p:cNvPr id="3994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729" y="2194323"/>
            <a:ext cx="4953000" cy="352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2" name="Text Box 8"/>
          <p:cNvSpPr txBox="1">
            <a:spLocks noChangeArrowheads="1"/>
          </p:cNvSpPr>
          <p:nvPr/>
        </p:nvSpPr>
        <p:spPr bwMode="auto">
          <a:xfrm rot="-5400000">
            <a:off x="8510148" y="4983934"/>
            <a:ext cx="100219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Arial" panose="020B0604020202020204" pitchFamily="34" charset="0"/>
              </a:rPr>
              <a:t>1405.3752</a:t>
            </a:r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729853" y="5723335"/>
            <a:ext cx="757713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Есть много массивных (т.е. газовых!) планет там, где им было бы трудно образоваться</a:t>
            </a:r>
          </a:p>
        </p:txBody>
      </p:sp>
    </p:spTree>
    <p:extLst>
      <p:ext uri="{BB962C8B-B14F-4D97-AF65-F5344CB8AC3E}">
        <p14:creationId xmlns:p14="http://schemas.microsoft.com/office/powerpoint/2010/main" val="32605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22" y="188640"/>
            <a:ext cx="4333875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0" y="1855416"/>
            <a:ext cx="569952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10" y="3933056"/>
            <a:ext cx="4524375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888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6172200" cy="1028700"/>
          </a:xfrm>
        </p:spPr>
        <p:txBody>
          <a:bodyPr/>
          <a:lstStyle/>
          <a:p>
            <a:pPr>
              <a:defRPr/>
            </a:pPr>
            <a:r>
              <a:rPr lang="ru-RU" altLang="ru-RU" dirty="0"/>
              <a:t>Планетные системы</a:t>
            </a:r>
          </a:p>
        </p:txBody>
      </p:sp>
      <p:pic>
        <p:nvPicPr>
          <p:cNvPr id="40963" name="Picture 3" descr="1202_5852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5" y="2008585"/>
            <a:ext cx="5593556" cy="39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 rot="-5400000">
            <a:off x="-359574" y="5316118"/>
            <a:ext cx="99418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1202.5852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015037" y="2414588"/>
            <a:ext cx="1702710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Данные Кеплера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четко показывают,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что есть много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крупных планет 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вблизи звезд.</a:t>
            </a:r>
          </a:p>
        </p:txBody>
      </p:sp>
    </p:spTree>
    <p:extLst>
      <p:ext uri="{BB962C8B-B14F-4D97-AF65-F5344CB8AC3E}">
        <p14:creationId xmlns:p14="http://schemas.microsoft.com/office/powerpoint/2010/main" val="3607870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88640"/>
            <a:ext cx="8424863" cy="1028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dirty="0"/>
              <a:t>Архитектура </a:t>
            </a:r>
            <a:r>
              <a:rPr lang="ru-RU" altLang="ru-RU" dirty="0" err="1"/>
              <a:t>экзопланетных</a:t>
            </a:r>
            <a:r>
              <a:rPr lang="ru-RU" altLang="ru-RU" dirty="0"/>
              <a:t> систем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 rot="-5400000">
            <a:off x="-270277" y="5275638"/>
            <a:ext cx="99418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1202.6328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56" y="980728"/>
            <a:ext cx="3268834" cy="567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962831" y="2225909"/>
            <a:ext cx="4568879" cy="320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Tahoma" panose="020B0604030504040204" pitchFamily="34" charset="0"/>
              </a:rPr>
              <a:t>Системы с тремя и более планетами.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5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Tahoma" panose="020B0604030504040204" pitchFamily="34" charset="0"/>
              </a:rPr>
              <a:t>885 планет в 361 системе.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5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Tahoma" panose="020B0604030504040204" pitchFamily="34" charset="0"/>
              </a:rPr>
              <a:t>Цвет кружка отражает размер планеты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относительно других членов системы.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5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Tahoma" panose="020B0604030504040204" pitchFamily="34" charset="0"/>
              </a:rPr>
              <a:t>Больше всего «</a:t>
            </a:r>
            <a:r>
              <a:rPr lang="ru-RU" altLang="ru-RU" sz="1350" dirty="0" err="1">
                <a:latin typeface="Tahoma" panose="020B0604030504040204" pitchFamily="34" charset="0"/>
              </a:rPr>
              <a:t>нептунов</a:t>
            </a:r>
            <a:r>
              <a:rPr lang="ru-RU" altLang="ru-RU" sz="1350" dirty="0">
                <a:latin typeface="Tahoma" panose="020B0604030504040204" pitchFamily="34" charset="0"/>
              </a:rPr>
              <a:t>» и </a:t>
            </a:r>
            <a:r>
              <a:rPr lang="ru-RU" altLang="ru-RU" sz="1350" dirty="0" err="1">
                <a:latin typeface="Tahoma" panose="020B0604030504040204" pitchFamily="34" charset="0"/>
              </a:rPr>
              <a:t>сверхземель</a:t>
            </a:r>
            <a:r>
              <a:rPr lang="ru-RU" altLang="ru-RU" sz="1350" dirty="0">
                <a:latin typeface="Tahoma" panose="020B0604030504040204" pitchFamily="34" charset="0"/>
              </a:rPr>
              <a:t/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с орбитальными периодами около 10 дней.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Tahoma" panose="020B0604030504040204" pitchFamily="34" charset="0"/>
              </a:rPr>
              <a:t>Т.е., системы не похожи на нашу.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Tahoma" panose="020B0604030504040204" pitchFamily="34" charset="0"/>
              </a:rPr>
              <a:t>Однако одно важное свойство, видимо, общее: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орбиты планет лежат практически в одной плоскости.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/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Еще важно, что более крупные планеты в системе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лежат снаружи, а более мелкие – внутри.</a:t>
            </a:r>
          </a:p>
        </p:txBody>
      </p:sp>
    </p:spTree>
    <p:extLst>
      <p:ext uri="{BB962C8B-B14F-4D97-AF65-F5344CB8AC3E}">
        <p14:creationId xmlns:p14="http://schemas.microsoft.com/office/powerpoint/2010/main" val="1599141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>
          <a:xfrm>
            <a:off x="1656160" y="984648"/>
            <a:ext cx="6457950" cy="969169"/>
          </a:xfrm>
        </p:spPr>
        <p:txBody>
          <a:bodyPr/>
          <a:lstStyle/>
          <a:p>
            <a:pPr>
              <a:defRPr/>
            </a:pPr>
            <a:r>
              <a:rPr lang="ru-RU" altLang="ru-RU" dirty="0"/>
              <a:t>Миграция планет</a:t>
            </a:r>
          </a:p>
        </p:txBody>
      </p:sp>
      <p:sp>
        <p:nvSpPr>
          <p:cNvPr id="43011" name="Arc 5"/>
          <p:cNvSpPr>
            <a:spLocks/>
          </p:cNvSpPr>
          <p:nvPr/>
        </p:nvSpPr>
        <p:spPr bwMode="auto">
          <a:xfrm>
            <a:off x="2087166" y="3105150"/>
            <a:ext cx="2322909" cy="270033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43012" name="Arc 6"/>
          <p:cNvSpPr>
            <a:spLocks/>
          </p:cNvSpPr>
          <p:nvPr/>
        </p:nvSpPr>
        <p:spPr bwMode="auto">
          <a:xfrm>
            <a:off x="4193382" y="2457450"/>
            <a:ext cx="2593181" cy="3293269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43013" name="Oval 7"/>
          <p:cNvSpPr>
            <a:spLocks noChangeArrowheads="1"/>
          </p:cNvSpPr>
          <p:nvPr/>
        </p:nvSpPr>
        <p:spPr bwMode="auto">
          <a:xfrm>
            <a:off x="4787503" y="3752851"/>
            <a:ext cx="756047" cy="75604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50">
              <a:latin typeface="Tahoma" panose="020B0604030504040204" pitchFamily="34" charset="0"/>
            </a:endParaRPr>
          </a:p>
        </p:txBody>
      </p:sp>
      <p:sp>
        <p:nvSpPr>
          <p:cNvPr id="43014" name="Oval 8"/>
          <p:cNvSpPr>
            <a:spLocks noChangeArrowheads="1"/>
          </p:cNvSpPr>
          <p:nvPr/>
        </p:nvSpPr>
        <p:spPr bwMode="auto">
          <a:xfrm>
            <a:off x="5813822" y="3699272"/>
            <a:ext cx="161925" cy="161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50">
              <a:latin typeface="Tahoma" panose="020B0604030504040204" pitchFamily="34" charset="0"/>
            </a:endParaRPr>
          </a:p>
        </p:txBody>
      </p:sp>
      <p:sp>
        <p:nvSpPr>
          <p:cNvPr id="43015" name="Oval 9"/>
          <p:cNvSpPr>
            <a:spLocks noChangeArrowheads="1"/>
          </p:cNvSpPr>
          <p:nvPr/>
        </p:nvSpPr>
        <p:spPr bwMode="auto">
          <a:xfrm>
            <a:off x="4410076" y="4238626"/>
            <a:ext cx="108347" cy="10834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50">
              <a:latin typeface="Tahoma" panose="020B0604030504040204" pitchFamily="34" charset="0"/>
            </a:endParaRPr>
          </a:p>
        </p:txBody>
      </p:sp>
      <p:sp>
        <p:nvSpPr>
          <p:cNvPr id="43016" name="Line 10"/>
          <p:cNvSpPr>
            <a:spLocks noChangeShapeType="1"/>
          </p:cNvSpPr>
          <p:nvPr/>
        </p:nvSpPr>
        <p:spPr bwMode="auto">
          <a:xfrm flipH="1" flipV="1">
            <a:off x="4086225" y="3699272"/>
            <a:ext cx="377429" cy="5941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43017" name="Line 11"/>
          <p:cNvSpPr>
            <a:spLocks noChangeShapeType="1"/>
          </p:cNvSpPr>
          <p:nvPr/>
        </p:nvSpPr>
        <p:spPr bwMode="auto">
          <a:xfrm flipH="1" flipV="1">
            <a:off x="5760244" y="3590925"/>
            <a:ext cx="108347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43018" name="Line 12"/>
          <p:cNvSpPr>
            <a:spLocks noChangeShapeType="1"/>
          </p:cNvSpPr>
          <p:nvPr/>
        </p:nvSpPr>
        <p:spPr bwMode="auto">
          <a:xfrm flipH="1" flipV="1">
            <a:off x="4950619" y="3699272"/>
            <a:ext cx="215504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43019" name="Line 13"/>
          <p:cNvSpPr>
            <a:spLocks noChangeShapeType="1"/>
          </p:cNvSpPr>
          <p:nvPr/>
        </p:nvSpPr>
        <p:spPr bwMode="auto">
          <a:xfrm flipV="1">
            <a:off x="5922169" y="3537348"/>
            <a:ext cx="432197" cy="21550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43020" name="Line 14"/>
          <p:cNvSpPr>
            <a:spLocks noChangeShapeType="1"/>
          </p:cNvSpPr>
          <p:nvPr/>
        </p:nvSpPr>
        <p:spPr bwMode="auto">
          <a:xfrm flipH="1">
            <a:off x="3924300" y="4293394"/>
            <a:ext cx="539354" cy="27027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43021" name="Line 15"/>
          <p:cNvSpPr>
            <a:spLocks noChangeShapeType="1"/>
          </p:cNvSpPr>
          <p:nvPr/>
        </p:nvSpPr>
        <p:spPr bwMode="auto">
          <a:xfrm>
            <a:off x="4463653" y="4293394"/>
            <a:ext cx="108347" cy="215504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43022" name="Line 16"/>
          <p:cNvSpPr>
            <a:spLocks noChangeShapeType="1"/>
          </p:cNvSpPr>
          <p:nvPr/>
        </p:nvSpPr>
        <p:spPr bwMode="auto">
          <a:xfrm flipH="1" flipV="1">
            <a:off x="5651897" y="3429000"/>
            <a:ext cx="108347" cy="1619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43023" name="Text Box 19"/>
          <p:cNvSpPr txBox="1">
            <a:spLocks noChangeArrowheads="1"/>
          </p:cNvSpPr>
          <p:nvPr/>
        </p:nvSpPr>
        <p:spPr bwMode="auto">
          <a:xfrm>
            <a:off x="5744767" y="2359819"/>
            <a:ext cx="20473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Планета может менять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  свою орбиту, за счет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     взаимодействия с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        веществом диска.</a:t>
            </a:r>
          </a:p>
        </p:txBody>
      </p:sp>
      <p:sp>
        <p:nvSpPr>
          <p:cNvPr id="43024" name="Text Box 20"/>
          <p:cNvSpPr txBox="1">
            <a:spLocks noChangeArrowheads="1"/>
          </p:cNvSpPr>
          <p:nvPr/>
        </p:nvSpPr>
        <p:spPr bwMode="auto">
          <a:xfrm>
            <a:off x="1143000" y="4400550"/>
            <a:ext cx="2853666" cy="15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Взаимодействие с внешними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частями приводит к торможению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планеты и ее движению внутрь.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С внутренними – наоборот.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/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Чаще планеты в итоге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двигаются ближе к звезде.</a:t>
            </a:r>
          </a:p>
        </p:txBody>
      </p:sp>
    </p:spTree>
    <p:extLst>
      <p:ext uri="{BB962C8B-B14F-4D97-AF65-F5344CB8AC3E}">
        <p14:creationId xmlns:p14="http://schemas.microsoft.com/office/powerpoint/2010/main" val="256083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>
          <a:xfrm>
            <a:off x="1656160" y="998935"/>
            <a:ext cx="6457950" cy="969169"/>
          </a:xfrm>
        </p:spPr>
        <p:txBody>
          <a:bodyPr/>
          <a:lstStyle/>
          <a:p>
            <a:pPr>
              <a:defRPr/>
            </a:pPr>
            <a:r>
              <a:rPr lang="ru-RU" altLang="ru-RU" dirty="0"/>
              <a:t>Структуры в диске</a:t>
            </a:r>
          </a:p>
        </p:txBody>
      </p:sp>
      <p:pic>
        <p:nvPicPr>
          <p:cNvPr id="44035" name="Picture 5" descr="interaction-between-a-protoplanetary-disk-and-pla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4" y="2025254"/>
            <a:ext cx="4798219" cy="264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7" descr="image of the disk around SAO 2064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123" y="1968104"/>
            <a:ext cx="3958828" cy="396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8"/>
          <p:cNvSpPr txBox="1">
            <a:spLocks noChangeArrowheads="1"/>
          </p:cNvSpPr>
          <p:nvPr/>
        </p:nvSpPr>
        <p:spPr bwMode="auto">
          <a:xfrm>
            <a:off x="161925" y="4670823"/>
            <a:ext cx="3066865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Планета рождает в диске структуру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и взаимодействует с ней.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/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Наблюдения на Субару в 2012 г.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позволили увидеть такие спирали.</a:t>
            </a:r>
          </a:p>
        </p:txBody>
      </p:sp>
    </p:spTree>
    <p:extLst>
      <p:ext uri="{BB962C8B-B14F-4D97-AF65-F5344CB8AC3E}">
        <p14:creationId xmlns:p14="http://schemas.microsoft.com/office/powerpoint/2010/main" val="20577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332656"/>
            <a:ext cx="6457950" cy="96916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dirty="0"/>
              <a:t>Моделирование миграции</a:t>
            </a:r>
          </a:p>
        </p:txBody>
      </p:sp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0" y="1556793"/>
            <a:ext cx="5286380" cy="434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4" name="Text Box 6"/>
          <p:cNvSpPr txBox="1">
            <a:spLocks noChangeArrowheads="1"/>
          </p:cNvSpPr>
          <p:nvPr/>
        </p:nvSpPr>
        <p:spPr bwMode="auto">
          <a:xfrm rot="-5400000">
            <a:off x="-349215" y="5379221"/>
            <a:ext cx="99251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0904.2524</a:t>
            </a: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5529262" y="2414588"/>
            <a:ext cx="2552302" cy="196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Миграция настолько важна, 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что может полностью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поменять вид системы.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/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Показано, как планеты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меняют свою массу и орбиту.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/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Ясно выделяются три типа 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миграции.</a:t>
            </a:r>
          </a:p>
        </p:txBody>
      </p:sp>
    </p:spTree>
    <p:extLst>
      <p:ext uri="{BB962C8B-B14F-4D97-AF65-F5344CB8AC3E}">
        <p14:creationId xmlns:p14="http://schemas.microsoft.com/office/powerpoint/2010/main" val="37776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640" y="188640"/>
            <a:ext cx="6457950" cy="970359"/>
          </a:xfrm>
        </p:spPr>
        <p:txBody>
          <a:bodyPr/>
          <a:lstStyle/>
          <a:p>
            <a:pPr>
              <a:defRPr/>
            </a:pPr>
            <a:r>
              <a:rPr lang="ru-RU" altLang="ru-RU" dirty="0"/>
              <a:t>Щели и мосты</a:t>
            </a:r>
          </a:p>
        </p:txBody>
      </p:sp>
      <p:pic>
        <p:nvPicPr>
          <p:cNvPr id="47107" name="Picture 6" descr="flow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171358"/>
            <a:ext cx="4684390" cy="476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7"/>
          <p:cNvSpPr>
            <a:spLocks noChangeArrowheads="1"/>
          </p:cNvSpPr>
          <p:nvPr/>
        </p:nvSpPr>
        <p:spPr bwMode="auto">
          <a:xfrm rot="-5400000">
            <a:off x="-1551893" y="4211814"/>
            <a:ext cx="332405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 www.tat.physik.uni-tuebingen.de/~kley/</a:t>
            </a:r>
          </a:p>
        </p:txBody>
      </p:sp>
      <p:sp>
        <p:nvSpPr>
          <p:cNvPr id="47109" name="Text Box 8"/>
          <p:cNvSpPr txBox="1">
            <a:spLocks noChangeArrowheads="1"/>
          </p:cNvSpPr>
          <p:nvPr/>
        </p:nvSpPr>
        <p:spPr bwMode="auto">
          <a:xfrm>
            <a:off x="5100637" y="2349103"/>
            <a:ext cx="340029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Аналитические модели и  численное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моделирование показывают,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что планета будет «отталкивать»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вещество, в результате чего в диске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образуется щель. 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Однако сама планета служит «мостом»,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перенося вещество и угловой момент.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275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8" name="Rectangle 6"/>
          <p:cNvSpPr>
            <a:spLocks noGrp="1" noChangeArrowheads="1"/>
          </p:cNvSpPr>
          <p:nvPr>
            <p:ph type="title"/>
          </p:nvPr>
        </p:nvSpPr>
        <p:spPr>
          <a:xfrm>
            <a:off x="971600" y="260648"/>
            <a:ext cx="6457950" cy="9703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dirty="0"/>
              <a:t>Численное моделирование</a:t>
            </a:r>
          </a:p>
        </p:txBody>
      </p:sp>
      <p:pic>
        <p:nvPicPr>
          <p:cNvPr id="95237" name="pm2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238" y="2146300"/>
            <a:ext cx="4816475" cy="36131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6" name="Rectangle 8"/>
          <p:cNvSpPr>
            <a:spLocks noChangeArrowheads="1"/>
          </p:cNvSpPr>
          <p:nvPr/>
        </p:nvSpPr>
        <p:spPr bwMode="auto">
          <a:xfrm rot="-5400000">
            <a:off x="-1218518" y="3934398"/>
            <a:ext cx="332405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 www.tat.physik.uni-tuebingen.de/~kley/</a:t>
            </a:r>
          </a:p>
        </p:txBody>
      </p:sp>
      <p:sp>
        <p:nvSpPr>
          <p:cNvPr id="49157" name="Text Box 9"/>
          <p:cNvSpPr txBox="1">
            <a:spLocks noChangeArrowheads="1"/>
          </p:cNvSpPr>
          <p:nvPr/>
        </p:nvSpPr>
        <p:spPr bwMode="auto">
          <a:xfrm>
            <a:off x="5548313" y="2457450"/>
            <a:ext cx="2528256" cy="279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Планета движется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против часовой стрелки,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но выбрана такая система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отсчета, в которой мы видим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ее покоящейся.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/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Возникают спиральные 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волны, и постепенно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открывается щель.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/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Щель становится хорошо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заметной, когда ее ширина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достигает толщины диска.</a:t>
            </a:r>
          </a:p>
        </p:txBody>
      </p:sp>
    </p:spTree>
    <p:extLst>
      <p:ext uri="{BB962C8B-B14F-4D97-AF65-F5344CB8AC3E}">
        <p14:creationId xmlns:p14="http://schemas.microsoft.com/office/powerpoint/2010/main" val="419438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5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52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3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5237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0" name="Rectangle 6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6457950" cy="96916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dirty="0"/>
              <a:t>Численное моделирование</a:t>
            </a:r>
          </a:p>
        </p:txBody>
      </p:sp>
      <p:pic>
        <p:nvPicPr>
          <p:cNvPr id="98309" name="pm3.mpg">
            <a:hlinkClick r:id="" action="ppaction://media"/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150" y="1844824"/>
            <a:ext cx="5412695" cy="4059089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4" name="Rectangle 8"/>
          <p:cNvSpPr>
            <a:spLocks noChangeArrowheads="1"/>
          </p:cNvSpPr>
          <p:nvPr/>
        </p:nvSpPr>
        <p:spPr bwMode="auto">
          <a:xfrm rot="-5400000">
            <a:off x="-1488789" y="4248723"/>
            <a:ext cx="332405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 www.tat.physik.uni-tuebingen.de/~kley/</a:t>
            </a:r>
          </a:p>
        </p:txBody>
      </p:sp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5737623" y="3526631"/>
            <a:ext cx="310694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По мере хода времени планета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увеличивает свою массу. 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Именно поэтому ее влияние на диск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становится все заметнее. </a:t>
            </a:r>
          </a:p>
        </p:txBody>
      </p:sp>
    </p:spTree>
    <p:extLst>
      <p:ext uri="{BB962C8B-B14F-4D97-AF65-F5344CB8AC3E}">
        <p14:creationId xmlns:p14="http://schemas.microsoft.com/office/powerpoint/2010/main" val="319656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83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0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8309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Численное моделирование</a:t>
            </a:r>
          </a:p>
        </p:txBody>
      </p:sp>
      <p:pic>
        <p:nvPicPr>
          <p:cNvPr id="128005" name="planet.mpg">
            <a:hlinkClick r:id="" action="ppaction://media"/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64432"/>
            <a:ext cx="5040560" cy="504056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2" name="Text Box 8"/>
          <p:cNvSpPr txBox="1">
            <a:spLocks noChangeArrowheads="1"/>
          </p:cNvSpPr>
          <p:nvPr/>
        </p:nvSpPr>
        <p:spPr bwMode="auto">
          <a:xfrm rot="-5400000">
            <a:off x="-35578" y="4796218"/>
            <a:ext cx="87427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350" dirty="0">
                <a:latin typeface="Tahoma" panose="020B0604030504040204" pitchFamily="34" charset="0"/>
              </a:rPr>
              <a:t>Armitage</a:t>
            </a:r>
            <a:endParaRPr lang="ru-RU" altLang="ru-RU" sz="135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80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80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8005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xfrm>
            <a:off x="1475656" y="332656"/>
            <a:ext cx="6457950" cy="970359"/>
          </a:xfrm>
        </p:spPr>
        <p:txBody>
          <a:bodyPr/>
          <a:lstStyle/>
          <a:p>
            <a:pPr>
              <a:defRPr/>
            </a:pPr>
            <a:r>
              <a:rPr lang="ru-RU" altLang="ru-RU" dirty="0"/>
              <a:t>Солнечная система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 rot="-5400000">
            <a:off x="-363601" y="5450465"/>
            <a:ext cx="99418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Tahoma" panose="020B0604030504040204" pitchFamily="34" charset="0"/>
              </a:rPr>
              <a:t>1408.2787</a:t>
            </a:r>
          </a:p>
        </p:txBody>
      </p:sp>
      <p:pic>
        <p:nvPicPr>
          <p:cNvPr id="55300" name="Picture 7" descr="Cartoon of the effects of planetary migration on the asteroid bel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2" y="1346536"/>
            <a:ext cx="4216460" cy="47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 Box 8"/>
          <p:cNvSpPr txBox="1">
            <a:spLocks noChangeArrowheads="1"/>
          </p:cNvSpPr>
          <p:nvPr/>
        </p:nvSpPr>
        <p:spPr bwMode="auto">
          <a:xfrm>
            <a:off x="4629150" y="1976438"/>
            <a:ext cx="4070345" cy="362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Как мигрировали планеты в Солнечной?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/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Авторы использовали данные по астроидам,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которые были вынуждены активно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перемещаться из-за воздействия на них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больших планет.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Поэтому по распределению астероидов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можно отследить историю миграции.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/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Планетная миграция полностью 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заканчивается менее чем за миллиард лет.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Правда, астероиды продолжают менять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свои орбиты, например, за счет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эффекта Ярковского.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50">
              <a:latin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Историю миграции отчасти можно восстановить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по свойствам орбит малых тел.</a:t>
            </a:r>
          </a:p>
        </p:txBody>
      </p:sp>
    </p:spTree>
    <p:extLst>
      <p:ext uri="{BB962C8B-B14F-4D97-AF65-F5344CB8AC3E}">
        <p14:creationId xmlns:p14="http://schemas.microsoft.com/office/powerpoint/2010/main" val="11826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1619672" y="259556"/>
            <a:ext cx="6457950" cy="96916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dirty="0"/>
              <a:t>Галактический </a:t>
            </a:r>
            <a:r>
              <a:rPr lang="ru-RU" altLang="ru-RU" dirty="0" err="1"/>
              <a:t>спиралеворот</a:t>
            </a:r>
            <a:endParaRPr lang="ru-RU" altLang="ru-RU" dirty="0"/>
          </a:p>
        </p:txBody>
      </p:sp>
      <p:pic>
        <p:nvPicPr>
          <p:cNvPr id="11267" name="Picture 6" descr="oogbtmolecu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4" y="2010966"/>
            <a:ext cx="5405438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5760244" y="2511029"/>
            <a:ext cx="2483372" cy="320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Tahoma" panose="020B0604030504040204" pitchFamily="34" charset="0"/>
              </a:rPr>
              <a:t>Непрерывно идет процесс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образования новых звезд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и планетных систем, 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а также выброса вещества в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межзвездную среду.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/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Первые звезды не могли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иметь каменные планеты.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/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Со временем появились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тяжелые элементы,  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и стало возможным 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создавать твердые планеты.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 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Наконец, появилась жизнь.</a:t>
            </a:r>
          </a:p>
        </p:txBody>
      </p:sp>
      <p:sp>
        <p:nvSpPr>
          <p:cNvPr id="11269" name="Прямоугольник 1"/>
          <p:cNvSpPr>
            <a:spLocks noChangeArrowheads="1"/>
          </p:cNvSpPr>
          <p:nvPr/>
        </p:nvSpPr>
        <p:spPr bwMode="auto">
          <a:xfrm rot="-5400000">
            <a:off x="-2192536" y="3586237"/>
            <a:ext cx="4572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>
                <a:latin typeface="Tahoma" panose="020B0604030504040204" pitchFamily="34" charset="0"/>
              </a:rPr>
              <a:t>http://spaceref.com/onorbit/the-stuff-of-life-comes-from-space.html</a:t>
            </a:r>
          </a:p>
        </p:txBody>
      </p:sp>
    </p:spTree>
    <p:extLst>
      <p:ext uri="{BB962C8B-B14F-4D97-AF65-F5344CB8AC3E}">
        <p14:creationId xmlns:p14="http://schemas.microsoft.com/office/powerpoint/2010/main" val="382244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6236" y="564907"/>
            <a:ext cx="6457950" cy="970359"/>
          </a:xfrm>
        </p:spPr>
        <p:txBody>
          <a:bodyPr/>
          <a:lstStyle/>
          <a:p>
            <a:pPr>
              <a:defRPr/>
            </a:pPr>
            <a:r>
              <a:rPr lang="ru-RU" altLang="ru-RU" dirty="0"/>
              <a:t>Эффект </a:t>
            </a:r>
            <a:r>
              <a:rPr lang="ru-RU" altLang="ru-RU" dirty="0" err="1"/>
              <a:t>Ярковского</a:t>
            </a:r>
            <a:endParaRPr lang="ru-RU" altLang="ru-RU" dirty="0"/>
          </a:p>
        </p:txBody>
      </p:sp>
      <p:sp>
        <p:nvSpPr>
          <p:cNvPr id="56323" name="Arc 3"/>
          <p:cNvSpPr>
            <a:spLocks/>
          </p:cNvSpPr>
          <p:nvPr/>
        </p:nvSpPr>
        <p:spPr bwMode="auto">
          <a:xfrm>
            <a:off x="2681288" y="2619375"/>
            <a:ext cx="3564731" cy="3077766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4842272" y="3158728"/>
            <a:ext cx="432197" cy="43219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50">
              <a:latin typeface="Tahoma" panose="020B0604030504040204" pitchFamily="34" charset="0"/>
            </a:endParaRPr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 rot="-2337589">
            <a:off x="4847035" y="3211116"/>
            <a:ext cx="270272" cy="432197"/>
          </a:xfrm>
          <a:prstGeom prst="moo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50">
              <a:latin typeface="Tahoma" panose="020B0604030504040204" pitchFamily="34" charset="0"/>
            </a:endParaRPr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 rot="-2465693">
            <a:off x="4732735" y="3246835"/>
            <a:ext cx="270272" cy="756047"/>
          </a:xfrm>
          <a:prstGeom prst="curvedRightArrow">
            <a:avLst>
              <a:gd name="adj1" fmla="val 55947"/>
              <a:gd name="adj2" fmla="val 11189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50">
              <a:latin typeface="Tahoma" panose="020B0604030504040204" pitchFamily="34" charset="0"/>
            </a:endParaRP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flipH="1" flipV="1">
            <a:off x="4410075" y="2888456"/>
            <a:ext cx="647700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H="1" flipV="1">
            <a:off x="4193382" y="2726531"/>
            <a:ext cx="216694" cy="1619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grpSp>
        <p:nvGrpSpPr>
          <p:cNvPr id="56329" name="Group 9"/>
          <p:cNvGrpSpPr>
            <a:grpSpLocks/>
          </p:cNvGrpSpPr>
          <p:nvPr/>
        </p:nvGrpSpPr>
        <p:grpSpPr bwMode="auto">
          <a:xfrm rot="-9992329">
            <a:off x="4248150" y="3158729"/>
            <a:ext cx="701279" cy="225028"/>
            <a:chOff x="1701" y="3150"/>
            <a:chExt cx="589" cy="189"/>
          </a:xfrm>
        </p:grpSpPr>
        <p:sp>
          <p:nvSpPr>
            <p:cNvPr id="56339" name="Freeform 10"/>
            <p:cNvSpPr>
              <a:spLocks/>
            </p:cNvSpPr>
            <p:nvPr/>
          </p:nvSpPr>
          <p:spPr bwMode="auto">
            <a:xfrm>
              <a:off x="1701" y="3150"/>
              <a:ext cx="544" cy="144"/>
            </a:xfrm>
            <a:custGeom>
              <a:avLst/>
              <a:gdLst>
                <a:gd name="T0" fmla="*/ 0 w 544"/>
                <a:gd name="T1" fmla="*/ 53 h 144"/>
                <a:gd name="T2" fmla="*/ 136 w 544"/>
                <a:gd name="T3" fmla="*/ 8 h 144"/>
                <a:gd name="T4" fmla="*/ 272 w 544"/>
                <a:gd name="T5" fmla="*/ 99 h 144"/>
                <a:gd name="T6" fmla="*/ 408 w 544"/>
                <a:gd name="T7" fmla="*/ 53 h 144"/>
                <a:gd name="T8" fmla="*/ 544 w 54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4" h="144">
                  <a:moveTo>
                    <a:pt x="0" y="53"/>
                  </a:moveTo>
                  <a:cubicBezTo>
                    <a:pt x="45" y="26"/>
                    <a:pt x="91" y="0"/>
                    <a:pt x="136" y="8"/>
                  </a:cubicBezTo>
                  <a:cubicBezTo>
                    <a:pt x="181" y="16"/>
                    <a:pt x="227" y="92"/>
                    <a:pt x="272" y="99"/>
                  </a:cubicBezTo>
                  <a:cubicBezTo>
                    <a:pt x="317" y="106"/>
                    <a:pt x="363" y="46"/>
                    <a:pt x="408" y="53"/>
                  </a:cubicBezTo>
                  <a:cubicBezTo>
                    <a:pt x="453" y="60"/>
                    <a:pt x="521" y="129"/>
                    <a:pt x="544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56340" name="Line 11"/>
            <p:cNvSpPr>
              <a:spLocks noChangeShapeType="1"/>
            </p:cNvSpPr>
            <p:nvPr/>
          </p:nvSpPr>
          <p:spPr bwMode="auto">
            <a:xfrm>
              <a:off x="2245" y="3294"/>
              <a:ext cx="45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56330" name="Group 12"/>
          <p:cNvGrpSpPr>
            <a:grpSpLocks/>
          </p:cNvGrpSpPr>
          <p:nvPr/>
        </p:nvGrpSpPr>
        <p:grpSpPr bwMode="auto">
          <a:xfrm rot="7406889">
            <a:off x="4387454" y="3558779"/>
            <a:ext cx="701278" cy="225028"/>
            <a:chOff x="1701" y="3150"/>
            <a:chExt cx="589" cy="189"/>
          </a:xfrm>
        </p:grpSpPr>
        <p:sp>
          <p:nvSpPr>
            <p:cNvPr id="56337" name="Freeform 13"/>
            <p:cNvSpPr>
              <a:spLocks/>
            </p:cNvSpPr>
            <p:nvPr/>
          </p:nvSpPr>
          <p:spPr bwMode="auto">
            <a:xfrm>
              <a:off x="1701" y="3150"/>
              <a:ext cx="544" cy="144"/>
            </a:xfrm>
            <a:custGeom>
              <a:avLst/>
              <a:gdLst>
                <a:gd name="T0" fmla="*/ 0 w 544"/>
                <a:gd name="T1" fmla="*/ 53 h 144"/>
                <a:gd name="T2" fmla="*/ 136 w 544"/>
                <a:gd name="T3" fmla="*/ 8 h 144"/>
                <a:gd name="T4" fmla="*/ 272 w 544"/>
                <a:gd name="T5" fmla="*/ 99 h 144"/>
                <a:gd name="T6" fmla="*/ 408 w 544"/>
                <a:gd name="T7" fmla="*/ 53 h 144"/>
                <a:gd name="T8" fmla="*/ 544 w 54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4" h="144">
                  <a:moveTo>
                    <a:pt x="0" y="53"/>
                  </a:moveTo>
                  <a:cubicBezTo>
                    <a:pt x="45" y="26"/>
                    <a:pt x="91" y="0"/>
                    <a:pt x="136" y="8"/>
                  </a:cubicBezTo>
                  <a:cubicBezTo>
                    <a:pt x="181" y="16"/>
                    <a:pt x="227" y="92"/>
                    <a:pt x="272" y="99"/>
                  </a:cubicBezTo>
                  <a:cubicBezTo>
                    <a:pt x="317" y="106"/>
                    <a:pt x="363" y="46"/>
                    <a:pt x="408" y="53"/>
                  </a:cubicBezTo>
                  <a:cubicBezTo>
                    <a:pt x="453" y="60"/>
                    <a:pt x="521" y="129"/>
                    <a:pt x="544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56338" name="Line 14"/>
            <p:cNvSpPr>
              <a:spLocks noChangeShapeType="1"/>
            </p:cNvSpPr>
            <p:nvPr/>
          </p:nvSpPr>
          <p:spPr bwMode="auto">
            <a:xfrm>
              <a:off x="2245" y="3294"/>
              <a:ext cx="45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56331" name="Group 15"/>
          <p:cNvGrpSpPr>
            <a:grpSpLocks/>
          </p:cNvGrpSpPr>
          <p:nvPr/>
        </p:nvGrpSpPr>
        <p:grpSpPr bwMode="auto">
          <a:xfrm rot="2480111">
            <a:off x="4895850" y="3699273"/>
            <a:ext cx="701279" cy="225028"/>
            <a:chOff x="1701" y="3150"/>
            <a:chExt cx="589" cy="189"/>
          </a:xfrm>
        </p:grpSpPr>
        <p:sp>
          <p:nvSpPr>
            <p:cNvPr id="56335" name="Freeform 16"/>
            <p:cNvSpPr>
              <a:spLocks/>
            </p:cNvSpPr>
            <p:nvPr/>
          </p:nvSpPr>
          <p:spPr bwMode="auto">
            <a:xfrm>
              <a:off x="1701" y="3150"/>
              <a:ext cx="544" cy="144"/>
            </a:xfrm>
            <a:custGeom>
              <a:avLst/>
              <a:gdLst>
                <a:gd name="T0" fmla="*/ 0 w 544"/>
                <a:gd name="T1" fmla="*/ 53 h 144"/>
                <a:gd name="T2" fmla="*/ 136 w 544"/>
                <a:gd name="T3" fmla="*/ 8 h 144"/>
                <a:gd name="T4" fmla="*/ 272 w 544"/>
                <a:gd name="T5" fmla="*/ 99 h 144"/>
                <a:gd name="T6" fmla="*/ 408 w 544"/>
                <a:gd name="T7" fmla="*/ 53 h 144"/>
                <a:gd name="T8" fmla="*/ 544 w 54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4" h="144">
                  <a:moveTo>
                    <a:pt x="0" y="53"/>
                  </a:moveTo>
                  <a:cubicBezTo>
                    <a:pt x="45" y="26"/>
                    <a:pt x="91" y="0"/>
                    <a:pt x="136" y="8"/>
                  </a:cubicBezTo>
                  <a:cubicBezTo>
                    <a:pt x="181" y="16"/>
                    <a:pt x="227" y="92"/>
                    <a:pt x="272" y="99"/>
                  </a:cubicBezTo>
                  <a:cubicBezTo>
                    <a:pt x="317" y="106"/>
                    <a:pt x="363" y="46"/>
                    <a:pt x="408" y="53"/>
                  </a:cubicBezTo>
                  <a:cubicBezTo>
                    <a:pt x="453" y="60"/>
                    <a:pt x="521" y="129"/>
                    <a:pt x="544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56336" name="Line 17"/>
            <p:cNvSpPr>
              <a:spLocks noChangeShapeType="1"/>
            </p:cNvSpPr>
            <p:nvPr/>
          </p:nvSpPr>
          <p:spPr bwMode="auto">
            <a:xfrm>
              <a:off x="2245" y="3294"/>
              <a:ext cx="45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sp>
        <p:nvSpPr>
          <p:cNvPr id="56332" name="Text Box 18"/>
          <p:cNvSpPr txBox="1">
            <a:spLocks noChangeArrowheads="1"/>
          </p:cNvSpPr>
          <p:nvPr/>
        </p:nvSpPr>
        <p:spPr bwMode="auto">
          <a:xfrm>
            <a:off x="5463778" y="2402682"/>
            <a:ext cx="2610010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При таком вращении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горячая часть будет 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разгонять объект.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Т.е., орбита будет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раскручивающейся спиралью.</a:t>
            </a:r>
          </a:p>
        </p:txBody>
      </p:sp>
      <p:pic>
        <p:nvPicPr>
          <p:cNvPr id="56333" name="Picture 19" descr="1-impactmiti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76" y="4646188"/>
            <a:ext cx="4345781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4" name="Text Box 20"/>
          <p:cNvSpPr txBox="1">
            <a:spLocks noChangeArrowheads="1"/>
          </p:cNvSpPr>
          <p:nvPr/>
        </p:nvSpPr>
        <p:spPr bwMode="auto">
          <a:xfrm>
            <a:off x="6157912" y="3704035"/>
            <a:ext cx="2249334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При обратном вращении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тело будет тормозиться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и приближаться к звезде.</a:t>
            </a:r>
          </a:p>
        </p:txBody>
      </p:sp>
    </p:spTree>
    <p:extLst>
      <p:ext uri="{BB962C8B-B14F-4D97-AF65-F5344CB8AC3E}">
        <p14:creationId xmlns:p14="http://schemas.microsoft.com/office/powerpoint/2010/main" val="305304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>
          <a:xfrm>
            <a:off x="802481" y="948929"/>
            <a:ext cx="6457950" cy="970359"/>
          </a:xfrm>
        </p:spPr>
        <p:txBody>
          <a:bodyPr/>
          <a:lstStyle/>
          <a:p>
            <a:pPr>
              <a:defRPr/>
            </a:pPr>
            <a:r>
              <a:rPr lang="ru-RU" altLang="ru-RU" dirty="0" err="1"/>
              <a:t>Эжекция</a:t>
            </a:r>
            <a:endParaRPr lang="ru-RU" altLang="ru-RU" dirty="0"/>
          </a:p>
        </p:txBody>
      </p:sp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3398044" y="1841897"/>
            <a:ext cx="490871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Взаимодействие тел (планет, планетезималей) в диске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должно приводить к тому, что значительная часть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более легких объектов (с размерами порядка километров)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будет выбрасываться.</a:t>
            </a:r>
          </a:p>
        </p:txBody>
      </p:sp>
      <p:grpSp>
        <p:nvGrpSpPr>
          <p:cNvPr id="58372" name="Группа 1"/>
          <p:cNvGrpSpPr>
            <a:grpSpLocks/>
          </p:cNvGrpSpPr>
          <p:nvPr/>
        </p:nvGrpSpPr>
        <p:grpSpPr bwMode="auto">
          <a:xfrm>
            <a:off x="1980010" y="2888456"/>
            <a:ext cx="3780234" cy="2862263"/>
            <a:chOff x="2782888" y="3500438"/>
            <a:chExt cx="3889375" cy="3024187"/>
          </a:xfrm>
        </p:grpSpPr>
        <p:sp>
          <p:nvSpPr>
            <p:cNvPr id="58377" name="Oval 6"/>
            <p:cNvSpPr>
              <a:spLocks noChangeArrowheads="1"/>
            </p:cNvSpPr>
            <p:nvPr/>
          </p:nvSpPr>
          <p:spPr bwMode="auto">
            <a:xfrm>
              <a:off x="3575051" y="3789363"/>
              <a:ext cx="2881313" cy="27352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350">
                <a:latin typeface="Tahoma" panose="020B0604030504040204" pitchFamily="34" charset="0"/>
              </a:endParaRPr>
            </a:p>
          </p:txBody>
        </p:sp>
        <p:sp>
          <p:nvSpPr>
            <p:cNvPr id="58378" name="Oval 7"/>
            <p:cNvSpPr>
              <a:spLocks noChangeArrowheads="1"/>
            </p:cNvSpPr>
            <p:nvPr/>
          </p:nvSpPr>
          <p:spPr bwMode="auto">
            <a:xfrm>
              <a:off x="4079876" y="4221163"/>
              <a:ext cx="1871663" cy="18716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350">
                <a:latin typeface="Tahoma" panose="020B0604030504040204" pitchFamily="34" charset="0"/>
              </a:endParaRPr>
            </a:p>
          </p:txBody>
        </p:sp>
        <p:sp>
          <p:nvSpPr>
            <p:cNvPr id="58379" name="Oval 8"/>
            <p:cNvSpPr>
              <a:spLocks noChangeArrowheads="1"/>
            </p:cNvSpPr>
            <p:nvPr/>
          </p:nvSpPr>
          <p:spPr bwMode="auto">
            <a:xfrm>
              <a:off x="4295775" y="4437063"/>
              <a:ext cx="1512888" cy="14398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350">
                <a:latin typeface="Tahoma" panose="020B0604030504040204" pitchFamily="34" charset="0"/>
              </a:endParaRPr>
            </a:p>
          </p:txBody>
        </p:sp>
        <p:sp>
          <p:nvSpPr>
            <p:cNvPr id="58380" name="Oval 9"/>
            <p:cNvSpPr>
              <a:spLocks noChangeArrowheads="1"/>
            </p:cNvSpPr>
            <p:nvPr/>
          </p:nvSpPr>
          <p:spPr bwMode="auto">
            <a:xfrm>
              <a:off x="4727575" y="4797425"/>
              <a:ext cx="647700" cy="647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350">
                <a:latin typeface="Tahoma" panose="020B0604030504040204" pitchFamily="34" charset="0"/>
              </a:endParaRPr>
            </a:p>
          </p:txBody>
        </p:sp>
        <p:sp>
          <p:nvSpPr>
            <p:cNvPr id="58381" name="Oval 10"/>
            <p:cNvSpPr>
              <a:spLocks noChangeArrowheads="1"/>
            </p:cNvSpPr>
            <p:nvPr/>
          </p:nvSpPr>
          <p:spPr bwMode="auto">
            <a:xfrm>
              <a:off x="5591176" y="4724401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350">
                <a:latin typeface="Tahoma" panose="020B0604030504040204" pitchFamily="34" charset="0"/>
              </a:endParaRPr>
            </a:p>
          </p:txBody>
        </p:sp>
        <p:sp>
          <p:nvSpPr>
            <p:cNvPr id="58382" name="Oval 11"/>
            <p:cNvSpPr>
              <a:spLocks noChangeArrowheads="1"/>
            </p:cNvSpPr>
            <p:nvPr/>
          </p:nvSpPr>
          <p:spPr bwMode="auto">
            <a:xfrm>
              <a:off x="4656138" y="4941888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350">
                <a:latin typeface="Tahoma" panose="020B0604030504040204" pitchFamily="34" charset="0"/>
              </a:endParaRPr>
            </a:p>
          </p:txBody>
        </p:sp>
        <p:sp>
          <p:nvSpPr>
            <p:cNvPr id="58383" name="Oval 12"/>
            <p:cNvSpPr>
              <a:spLocks noChangeArrowheads="1"/>
            </p:cNvSpPr>
            <p:nvPr/>
          </p:nvSpPr>
          <p:spPr bwMode="auto">
            <a:xfrm>
              <a:off x="5808663" y="5516563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350">
                <a:latin typeface="Tahoma" panose="020B0604030504040204" pitchFamily="34" charset="0"/>
              </a:endParaRPr>
            </a:p>
          </p:txBody>
        </p:sp>
        <p:sp>
          <p:nvSpPr>
            <p:cNvPr id="58384" name="Oval 13"/>
            <p:cNvSpPr>
              <a:spLocks noChangeArrowheads="1"/>
            </p:cNvSpPr>
            <p:nvPr/>
          </p:nvSpPr>
          <p:spPr bwMode="auto">
            <a:xfrm>
              <a:off x="6383338" y="5084763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350">
                <a:latin typeface="Tahoma" panose="020B0604030504040204" pitchFamily="34" charset="0"/>
              </a:endParaRPr>
            </a:p>
          </p:txBody>
        </p:sp>
        <p:sp>
          <p:nvSpPr>
            <p:cNvPr id="58385" name="Oval 14"/>
            <p:cNvSpPr>
              <a:spLocks noChangeArrowheads="1"/>
            </p:cNvSpPr>
            <p:nvPr/>
          </p:nvSpPr>
          <p:spPr bwMode="auto">
            <a:xfrm>
              <a:off x="3863976" y="4652964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350">
                <a:latin typeface="Tahoma" panose="020B0604030504040204" pitchFamily="34" charset="0"/>
              </a:endParaRPr>
            </a:p>
          </p:txBody>
        </p:sp>
        <p:sp>
          <p:nvSpPr>
            <p:cNvPr id="58386" name="Oval 15"/>
            <p:cNvSpPr>
              <a:spLocks noChangeArrowheads="1"/>
            </p:cNvSpPr>
            <p:nvPr/>
          </p:nvSpPr>
          <p:spPr bwMode="auto">
            <a:xfrm>
              <a:off x="3287714" y="3860801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350">
                <a:latin typeface="Tahoma" panose="020B0604030504040204" pitchFamily="34" charset="0"/>
              </a:endParaRPr>
            </a:p>
          </p:txBody>
        </p:sp>
        <p:sp>
          <p:nvSpPr>
            <p:cNvPr id="58387" name="Oval 16"/>
            <p:cNvSpPr>
              <a:spLocks noChangeArrowheads="1"/>
            </p:cNvSpPr>
            <p:nvPr/>
          </p:nvSpPr>
          <p:spPr bwMode="auto">
            <a:xfrm>
              <a:off x="4727576" y="3500439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350">
                <a:latin typeface="Tahoma" panose="020B0604030504040204" pitchFamily="34" charset="0"/>
              </a:endParaRPr>
            </a:p>
          </p:txBody>
        </p:sp>
        <p:sp>
          <p:nvSpPr>
            <p:cNvPr id="58388" name="Oval 17"/>
            <p:cNvSpPr>
              <a:spLocks noChangeArrowheads="1"/>
            </p:cNvSpPr>
            <p:nvPr/>
          </p:nvSpPr>
          <p:spPr bwMode="auto">
            <a:xfrm>
              <a:off x="3575051" y="6021389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350">
                <a:latin typeface="Tahoma" panose="020B0604030504040204" pitchFamily="34" charset="0"/>
              </a:endParaRPr>
            </a:p>
          </p:txBody>
        </p:sp>
        <p:sp>
          <p:nvSpPr>
            <p:cNvPr id="58389" name="Oval 18"/>
            <p:cNvSpPr>
              <a:spLocks noChangeArrowheads="1"/>
            </p:cNvSpPr>
            <p:nvPr/>
          </p:nvSpPr>
          <p:spPr bwMode="auto">
            <a:xfrm>
              <a:off x="5591176" y="4076701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350">
                <a:latin typeface="Tahoma" panose="020B0604030504040204" pitchFamily="34" charset="0"/>
              </a:endParaRPr>
            </a:p>
          </p:txBody>
        </p:sp>
        <p:sp>
          <p:nvSpPr>
            <p:cNvPr id="58390" name="Oval 19"/>
            <p:cNvSpPr>
              <a:spLocks noChangeArrowheads="1"/>
            </p:cNvSpPr>
            <p:nvPr/>
          </p:nvSpPr>
          <p:spPr bwMode="auto">
            <a:xfrm>
              <a:off x="4727576" y="6237289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350">
                <a:latin typeface="Tahoma" panose="020B0604030504040204" pitchFamily="34" charset="0"/>
              </a:endParaRPr>
            </a:p>
          </p:txBody>
        </p:sp>
        <p:sp>
          <p:nvSpPr>
            <p:cNvPr id="58391" name="Oval 20"/>
            <p:cNvSpPr>
              <a:spLocks noChangeArrowheads="1"/>
            </p:cNvSpPr>
            <p:nvPr/>
          </p:nvSpPr>
          <p:spPr bwMode="auto">
            <a:xfrm>
              <a:off x="4656139" y="5589589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350">
                <a:latin typeface="Tahoma" panose="020B0604030504040204" pitchFamily="34" charset="0"/>
              </a:endParaRPr>
            </a:p>
          </p:txBody>
        </p:sp>
        <p:sp>
          <p:nvSpPr>
            <p:cNvPr id="58392" name="Oval 21"/>
            <p:cNvSpPr>
              <a:spLocks noChangeArrowheads="1"/>
            </p:cNvSpPr>
            <p:nvPr/>
          </p:nvSpPr>
          <p:spPr bwMode="auto">
            <a:xfrm>
              <a:off x="6311901" y="6092826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350">
                <a:latin typeface="Tahoma" panose="020B0604030504040204" pitchFamily="34" charset="0"/>
              </a:endParaRPr>
            </a:p>
          </p:txBody>
        </p:sp>
        <p:sp>
          <p:nvSpPr>
            <p:cNvPr id="58393" name="Arc 22"/>
            <p:cNvSpPr>
              <a:spLocks/>
            </p:cNvSpPr>
            <p:nvPr/>
          </p:nvSpPr>
          <p:spPr bwMode="auto">
            <a:xfrm>
              <a:off x="6240463" y="5516564"/>
              <a:ext cx="431800" cy="504825"/>
            </a:xfrm>
            <a:custGeom>
              <a:avLst/>
              <a:gdLst>
                <a:gd name="T0" fmla="*/ 0 w 21600"/>
                <a:gd name="T1" fmla="*/ 0 h 21600"/>
                <a:gd name="T2" fmla="*/ 172560114 w 21600"/>
                <a:gd name="T3" fmla="*/ 275749718 h 21600"/>
                <a:gd name="T4" fmla="*/ 0 w 21600"/>
                <a:gd name="T5" fmla="*/ 27574971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350"/>
            </a:p>
          </p:txBody>
        </p:sp>
        <p:sp>
          <p:nvSpPr>
            <p:cNvPr id="58394" name="Arc 23"/>
            <p:cNvSpPr>
              <a:spLocks/>
            </p:cNvSpPr>
            <p:nvPr/>
          </p:nvSpPr>
          <p:spPr bwMode="auto">
            <a:xfrm flipH="1" flipV="1">
              <a:off x="5591176" y="5013325"/>
              <a:ext cx="504825" cy="287338"/>
            </a:xfrm>
            <a:custGeom>
              <a:avLst/>
              <a:gdLst>
                <a:gd name="T0" fmla="*/ 0 w 21600"/>
                <a:gd name="T1" fmla="*/ 0 h 21600"/>
                <a:gd name="T2" fmla="*/ 275749718 w 21600"/>
                <a:gd name="T3" fmla="*/ 50847745 h 21600"/>
                <a:gd name="T4" fmla="*/ 0 w 21600"/>
                <a:gd name="T5" fmla="*/ 508477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350"/>
            </a:p>
          </p:txBody>
        </p:sp>
        <p:sp>
          <p:nvSpPr>
            <p:cNvPr id="58395" name="Line 24"/>
            <p:cNvSpPr>
              <a:spLocks noChangeShapeType="1"/>
            </p:cNvSpPr>
            <p:nvPr/>
          </p:nvSpPr>
          <p:spPr bwMode="auto">
            <a:xfrm>
              <a:off x="6672263" y="6021389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58396" name="Line 25"/>
            <p:cNvSpPr>
              <a:spLocks noChangeShapeType="1"/>
            </p:cNvSpPr>
            <p:nvPr/>
          </p:nvSpPr>
          <p:spPr bwMode="auto">
            <a:xfrm>
              <a:off x="5591175" y="494188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58397" name="Line 26"/>
            <p:cNvSpPr>
              <a:spLocks noChangeShapeType="1"/>
            </p:cNvSpPr>
            <p:nvPr/>
          </p:nvSpPr>
          <p:spPr bwMode="auto">
            <a:xfrm flipH="1" flipV="1">
              <a:off x="5519739" y="4941889"/>
              <a:ext cx="71437" cy="7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58398" name="Arc 27"/>
            <p:cNvSpPr>
              <a:spLocks/>
            </p:cNvSpPr>
            <p:nvPr/>
          </p:nvSpPr>
          <p:spPr bwMode="auto">
            <a:xfrm flipH="1" flipV="1">
              <a:off x="2782888" y="3644901"/>
              <a:ext cx="2089150" cy="1223963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350"/>
            </a:p>
          </p:txBody>
        </p:sp>
        <p:sp>
          <p:nvSpPr>
            <p:cNvPr id="58399" name="Line 30"/>
            <p:cNvSpPr>
              <a:spLocks noChangeShapeType="1"/>
            </p:cNvSpPr>
            <p:nvPr/>
          </p:nvSpPr>
          <p:spPr bwMode="auto">
            <a:xfrm flipV="1">
              <a:off x="2782888" y="3500438"/>
              <a:ext cx="0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sp>
        <p:nvSpPr>
          <p:cNvPr id="58373" name="Text Box 31"/>
          <p:cNvSpPr txBox="1">
            <a:spLocks noChangeArrowheads="1"/>
          </p:cNvSpPr>
          <p:nvPr/>
        </p:nvSpPr>
        <p:spPr bwMode="auto">
          <a:xfrm>
            <a:off x="5832872" y="5308998"/>
            <a:ext cx="143340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в пояс Койпера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и облако Оорта</a:t>
            </a:r>
          </a:p>
        </p:txBody>
      </p:sp>
      <p:sp>
        <p:nvSpPr>
          <p:cNvPr id="58374" name="Text Box 32"/>
          <p:cNvSpPr txBox="1">
            <a:spLocks noChangeArrowheads="1"/>
          </p:cNvSpPr>
          <p:nvPr/>
        </p:nvSpPr>
        <p:spPr bwMode="auto">
          <a:xfrm>
            <a:off x="1331119" y="2290763"/>
            <a:ext cx="142699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в облако Оорта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и из Сол. Сист.</a:t>
            </a:r>
          </a:p>
        </p:txBody>
      </p:sp>
      <p:sp>
        <p:nvSpPr>
          <p:cNvPr id="58375" name="TextBox 2"/>
          <p:cNvSpPr txBox="1">
            <a:spLocks noChangeArrowheads="1"/>
          </p:cNvSpPr>
          <p:nvPr/>
        </p:nvSpPr>
        <p:spPr bwMode="auto">
          <a:xfrm>
            <a:off x="5619750" y="3090863"/>
            <a:ext cx="3369833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В результате действия планет-гигантов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легкие объекты выбрасывались на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высокие орбиты и даже совсем в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межзвездное пространство.</a:t>
            </a:r>
            <a:br>
              <a:rPr lang="ru-RU" altLang="ru-RU" sz="1350">
                <a:latin typeface="Tahoma" panose="020B0604030504040204" pitchFamily="34" charset="0"/>
              </a:rPr>
            </a:br>
            <a:endParaRPr lang="ru-RU" altLang="ru-RU" sz="1350">
              <a:latin typeface="Tahoma" panose="020B0604030504040204" pitchFamily="34" charset="0"/>
            </a:endParaRPr>
          </a:p>
        </p:txBody>
      </p:sp>
      <p:sp>
        <p:nvSpPr>
          <p:cNvPr id="58376" name="TextBox 1"/>
          <p:cNvSpPr txBox="1">
            <a:spLocks noChangeArrowheads="1"/>
          </p:cNvSpPr>
          <p:nvPr/>
        </p:nvSpPr>
        <p:spPr bwMode="auto">
          <a:xfrm>
            <a:off x="6502004" y="4237435"/>
            <a:ext cx="19319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Также на этой стадии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происходит т.н.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 i="1">
                <a:latin typeface="Tahoma" panose="020B0604030504040204" pitchFamily="34" charset="0"/>
              </a:rPr>
              <a:t>последняя тяжелая</a:t>
            </a:r>
            <a:br>
              <a:rPr lang="ru-RU" altLang="ru-RU" sz="1350" i="1">
                <a:latin typeface="Tahoma" panose="020B0604030504040204" pitchFamily="34" charset="0"/>
              </a:rPr>
            </a:br>
            <a:r>
              <a:rPr lang="ru-RU" altLang="ru-RU" sz="1350" i="1">
                <a:latin typeface="Tahoma" panose="020B0604030504040204" pitchFamily="34" charset="0"/>
              </a:rPr>
              <a:t>бомбардировка</a:t>
            </a:r>
            <a:r>
              <a:rPr lang="ru-RU" altLang="ru-RU" sz="1350">
                <a:latin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61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457950" cy="969169"/>
          </a:xfrm>
        </p:spPr>
        <p:txBody>
          <a:bodyPr/>
          <a:lstStyle/>
          <a:p>
            <a:pPr>
              <a:defRPr/>
            </a:pPr>
            <a:r>
              <a:rPr lang="ru-RU" altLang="ru-RU" dirty="0"/>
              <a:t>Облако </a:t>
            </a:r>
            <a:r>
              <a:rPr lang="ru-RU" altLang="ru-RU" dirty="0" err="1"/>
              <a:t>Оорта</a:t>
            </a:r>
            <a:endParaRPr lang="ru-RU" altLang="ru-RU" dirty="0"/>
          </a:p>
        </p:txBody>
      </p:sp>
      <p:pic>
        <p:nvPicPr>
          <p:cNvPr id="59395" name="Picture 6" descr="http://files.mundos-fantasticos.com/200000980-dbabadbbcc/4_dc08febfcab194aed2ada6677c525dc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9770"/>
            <a:ext cx="4063305" cy="268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8" descr="oort_clo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05017"/>
            <a:ext cx="4248771" cy="426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 Box 9"/>
          <p:cNvSpPr txBox="1">
            <a:spLocks noChangeArrowheads="1"/>
          </p:cNvSpPr>
          <p:nvPr/>
        </p:nvSpPr>
        <p:spPr bwMode="auto">
          <a:xfrm>
            <a:off x="323528" y="4509120"/>
            <a:ext cx="3312125" cy="15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Tahoma" panose="020B0604030504040204" pitchFamily="34" charset="0"/>
              </a:rPr>
              <a:t>Современная масса облака </a:t>
            </a:r>
            <a:r>
              <a:rPr lang="ru-RU" altLang="ru-RU" sz="1350" dirty="0" err="1">
                <a:latin typeface="Tahoma" panose="020B0604030504040204" pitchFamily="34" charset="0"/>
              </a:rPr>
              <a:t>Оорта</a:t>
            </a:r>
            <a:r>
              <a:rPr lang="ru-RU" altLang="ru-RU" sz="1350" dirty="0">
                <a:latin typeface="Tahoma" panose="020B0604030504040204" pitchFamily="34" charset="0"/>
              </a:rPr>
              <a:t> 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составляет примерно 1-10 масс Земли.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Эти объекты родились гораздо 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ближе к Солнцу: на </a:t>
            </a:r>
            <a:r>
              <a:rPr lang="en-US" altLang="ru-RU" sz="1350" dirty="0">
                <a:latin typeface="Tahoma" panose="020B0604030504040204" pitchFamily="34" charset="0"/>
              </a:rPr>
              <a:t>&lt;</a:t>
            </a:r>
            <a:r>
              <a:rPr lang="ru-RU" altLang="ru-RU" sz="1350" dirty="0">
                <a:latin typeface="Tahoma" panose="020B0604030504040204" pitchFamily="34" charset="0"/>
              </a:rPr>
              <a:t>(40-50) а.е.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Они были выброшены оттуда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благодаря взаимодействию с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массивными телами.</a:t>
            </a:r>
          </a:p>
        </p:txBody>
      </p:sp>
    </p:spTree>
    <p:extLst>
      <p:ext uri="{BB962C8B-B14F-4D97-AF65-F5344CB8AC3E}">
        <p14:creationId xmlns:p14="http://schemas.microsoft.com/office/powerpoint/2010/main" val="22882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>
          <a:xfrm>
            <a:off x="1064162" y="430960"/>
            <a:ext cx="6457950" cy="96916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dirty="0"/>
              <a:t>Судьба рассеянных планет</a:t>
            </a:r>
          </a:p>
        </p:txBody>
      </p:sp>
      <p:sp>
        <p:nvSpPr>
          <p:cNvPr id="61443" name="Rectangle 5"/>
          <p:cNvSpPr>
            <a:spLocks noChangeArrowheads="1"/>
          </p:cNvSpPr>
          <p:nvPr/>
        </p:nvSpPr>
        <p:spPr bwMode="auto">
          <a:xfrm rot="-5400000">
            <a:off x="-270277" y="2840809"/>
            <a:ext cx="99418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1410.2816</a:t>
            </a:r>
          </a:p>
        </p:txBody>
      </p:sp>
      <p:pic>
        <p:nvPicPr>
          <p:cNvPr id="6144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2" y="1750243"/>
            <a:ext cx="8528148" cy="211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709738" y="5373292"/>
            <a:ext cx="516679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Авторы полагают, что даже в Солнечной системе может быть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сверхземля на расстоянии порядка 300 а.е.</a:t>
            </a:r>
          </a:p>
        </p:txBody>
      </p:sp>
      <p:sp>
        <p:nvSpPr>
          <p:cNvPr id="61446" name="Text Box 8"/>
          <p:cNvSpPr txBox="1">
            <a:spLocks noChangeArrowheads="1"/>
          </p:cNvSpPr>
          <p:nvPr/>
        </p:nvSpPr>
        <p:spPr bwMode="auto">
          <a:xfrm>
            <a:off x="2195513" y="3969544"/>
            <a:ext cx="3929281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Взаимодействие тел в протопланетном диске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может приводить к выбрасыванию на далекие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внешние орбиты достаточно крупных тел.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Орбиты самых массивных рассеянных тел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быстро становятся круглыми. А вот легкие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могут оставаться на вытянутых орбитах. </a:t>
            </a:r>
          </a:p>
        </p:txBody>
      </p:sp>
    </p:spTree>
    <p:extLst>
      <p:ext uri="{BB962C8B-B14F-4D97-AF65-F5344CB8AC3E}">
        <p14:creationId xmlns:p14="http://schemas.microsoft.com/office/powerpoint/2010/main" val="50264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4"/>
          <p:cNvSpPr>
            <a:spLocks noGrp="1" noChangeArrowheads="1"/>
          </p:cNvSpPr>
          <p:nvPr>
            <p:ph type="title"/>
          </p:nvPr>
        </p:nvSpPr>
        <p:spPr>
          <a:xfrm>
            <a:off x="1475656" y="188653"/>
            <a:ext cx="6457950" cy="970360"/>
          </a:xfrm>
        </p:spPr>
        <p:txBody>
          <a:bodyPr/>
          <a:lstStyle/>
          <a:p>
            <a:pPr>
              <a:defRPr/>
            </a:pPr>
            <a:r>
              <a:rPr lang="ru-RU" altLang="ru-RU" dirty="0"/>
              <a:t>Эффект </a:t>
            </a:r>
            <a:r>
              <a:rPr lang="ru-RU" altLang="ru-RU" dirty="0" err="1" smtClean="0"/>
              <a:t>Лидова-Козаи</a:t>
            </a:r>
            <a:endParaRPr lang="ru-RU" altLang="ru-RU" dirty="0"/>
          </a:p>
        </p:txBody>
      </p:sp>
      <p:pic>
        <p:nvPicPr>
          <p:cNvPr id="62467" name="Picture 6" descr="jkoz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9" y="2772967"/>
            <a:ext cx="6245619" cy="346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 Box 7"/>
          <p:cNvSpPr txBox="1">
            <a:spLocks noChangeArrowheads="1"/>
          </p:cNvSpPr>
          <p:nvPr/>
        </p:nvSpPr>
        <p:spPr bwMode="auto">
          <a:xfrm>
            <a:off x="1925241" y="1838325"/>
            <a:ext cx="581281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У орбиты могут одновременно меняться наклонение  эксцентриситет.</a:t>
            </a:r>
          </a:p>
        </p:txBody>
      </p:sp>
      <p:pic>
        <p:nvPicPr>
          <p:cNvPr id="62469" name="Picture 9" descr="emax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73" y="2228851"/>
            <a:ext cx="3239690" cy="55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 Box 10"/>
          <p:cNvSpPr txBox="1">
            <a:spLocks noChangeArrowheads="1"/>
          </p:cNvSpPr>
          <p:nvPr/>
        </p:nvSpPr>
        <p:spPr bwMode="auto">
          <a:xfrm>
            <a:off x="6291262" y="3105150"/>
            <a:ext cx="177324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Эффект был 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впервые описан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Михаилом Лидовым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для спутников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в 1961 г., а затем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в 1962 г. был 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описан Козаи для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астероидов.</a:t>
            </a:r>
          </a:p>
        </p:txBody>
      </p:sp>
      <p:sp>
        <p:nvSpPr>
          <p:cNvPr id="62471" name="Text Box 11"/>
          <p:cNvSpPr txBox="1">
            <a:spLocks noChangeArrowheads="1"/>
          </p:cNvSpPr>
          <p:nvPr/>
        </p:nvSpPr>
        <p:spPr bwMode="auto">
          <a:xfrm>
            <a:off x="2357438" y="2188369"/>
            <a:ext cx="315182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Эффект связан с воздействием тела,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находящегося на внешней орбите.</a:t>
            </a:r>
          </a:p>
        </p:txBody>
      </p:sp>
    </p:spTree>
    <p:extLst>
      <p:ext uri="{BB962C8B-B14F-4D97-AF65-F5344CB8AC3E}">
        <p14:creationId xmlns:p14="http://schemas.microsoft.com/office/powerpoint/2010/main" val="56052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Rectangle 4"/>
          <p:cNvSpPr>
            <a:spLocks noGrp="1" noChangeArrowheads="1"/>
          </p:cNvSpPr>
          <p:nvPr>
            <p:ph type="title"/>
          </p:nvPr>
        </p:nvSpPr>
        <p:spPr>
          <a:xfrm>
            <a:off x="1475656" y="404664"/>
            <a:ext cx="6457950" cy="97035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dirty="0" smtClean="0"/>
              <a:t>Распределение </a:t>
            </a:r>
            <a:r>
              <a:rPr lang="ru-RU" altLang="ru-RU" dirty="0"/>
              <a:t>планет по ориентации орбиты</a:t>
            </a:r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207326"/>
            <a:ext cx="7991626" cy="446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6" name="Rectangle 6"/>
          <p:cNvSpPr>
            <a:spLocks noChangeArrowheads="1"/>
          </p:cNvSpPr>
          <p:nvPr/>
        </p:nvSpPr>
        <p:spPr bwMode="auto">
          <a:xfrm rot="-5400000">
            <a:off x="-326290" y="5144202"/>
            <a:ext cx="99418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1401.5876</a:t>
            </a:r>
          </a:p>
        </p:txBody>
      </p:sp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1979712" y="1819810"/>
            <a:ext cx="477085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Tahoma" panose="020B0604030504040204" pitchFamily="34" charset="0"/>
              </a:rPr>
              <a:t>Есть планеты с полярными и даже обратными орбитами.</a:t>
            </a:r>
          </a:p>
        </p:txBody>
      </p:sp>
    </p:spTree>
    <p:extLst>
      <p:ext uri="{BB962C8B-B14F-4D97-AF65-F5344CB8AC3E}">
        <p14:creationId xmlns:p14="http://schemas.microsoft.com/office/powerpoint/2010/main" val="30284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4"/>
          <p:cNvSpPr>
            <a:spLocks noGrp="1" noChangeArrowheads="1"/>
          </p:cNvSpPr>
          <p:nvPr>
            <p:ph type="title"/>
          </p:nvPr>
        </p:nvSpPr>
        <p:spPr>
          <a:xfrm>
            <a:off x="1115616" y="127694"/>
            <a:ext cx="6457950" cy="970360"/>
          </a:xfrm>
        </p:spPr>
        <p:txBody>
          <a:bodyPr/>
          <a:lstStyle/>
          <a:p>
            <a:pPr>
              <a:defRPr/>
            </a:pPr>
            <a:r>
              <a:rPr lang="ru-RU" altLang="ru-RU" dirty="0"/>
              <a:t>Приливы</a:t>
            </a:r>
          </a:p>
        </p:txBody>
      </p:sp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6685941" y="2990254"/>
            <a:ext cx="253787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Tahoma" panose="020B0604030504040204" pitchFamily="34" charset="0"/>
              </a:rPr>
              <a:t>При орбитальном периоде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Tahoma" panose="020B0604030504040204" pitchFamily="34" charset="0"/>
              </a:rPr>
              <a:t>короче нескольких дней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(орбита менее 0.02 а.е.)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невозможно равновесие,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Tahoma" panose="020B0604030504040204" pitchFamily="34" charset="0"/>
              </a:rPr>
              <a:t>и орбита планеты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постоянно сокращается,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Tahoma" panose="020B0604030504040204" pitchFamily="34" charset="0"/>
              </a:rPr>
              <a:t>пока планета не будет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разрушена и</a:t>
            </a:r>
            <a:r>
              <a:rPr lang="en-US" altLang="ru-RU" sz="1350" dirty="0">
                <a:latin typeface="Tahoma" panose="020B0604030504040204" pitchFamily="34" charset="0"/>
              </a:rPr>
              <a:t>/</a:t>
            </a:r>
            <a:r>
              <a:rPr lang="ru-RU" altLang="ru-RU" sz="1350" dirty="0">
                <a:latin typeface="Tahoma" panose="020B0604030504040204" pitchFamily="34" charset="0"/>
              </a:rPr>
              <a:t>или поглощена.</a:t>
            </a:r>
          </a:p>
        </p:txBody>
      </p:sp>
      <p:pic>
        <p:nvPicPr>
          <p:cNvPr id="65540" name="Picture 7" descr="nature08245-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034731"/>
            <a:ext cx="6278661" cy="38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8"/>
          <p:cNvSpPr txBox="1">
            <a:spLocks noChangeArrowheads="1"/>
          </p:cNvSpPr>
          <p:nvPr/>
        </p:nvSpPr>
        <p:spPr bwMode="auto">
          <a:xfrm>
            <a:off x="2574131" y="5211366"/>
            <a:ext cx="248439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350">
                <a:solidFill>
                  <a:schemeClr val="bg2"/>
                </a:solidFill>
                <a:latin typeface="Tahoma" panose="020B0604030504040204" pitchFamily="34" charset="0"/>
              </a:rPr>
              <a:t>WASP-18b (Heller et al. 2009)</a:t>
            </a:r>
            <a:endParaRPr lang="ru-RU" altLang="ru-RU" sz="135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sp>
        <p:nvSpPr>
          <p:cNvPr id="65542" name="Text Box 9"/>
          <p:cNvSpPr txBox="1">
            <a:spLocks noChangeArrowheads="1"/>
          </p:cNvSpPr>
          <p:nvPr/>
        </p:nvSpPr>
        <p:spPr bwMode="auto">
          <a:xfrm>
            <a:off x="2267744" y="1097309"/>
            <a:ext cx="441819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Tahoma" panose="020B0604030504040204" pitchFamily="34" charset="0"/>
              </a:rPr>
              <a:t>Планеты и звезды (а также планеты друг с другом) 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могут активно взаимодействовать за счет приливов.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Это будет приводить к изменению орбиты и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скорости собственного вращения.</a:t>
            </a:r>
          </a:p>
        </p:txBody>
      </p:sp>
      <p:sp>
        <p:nvSpPr>
          <p:cNvPr id="65543" name="Прямоугольник 1"/>
          <p:cNvSpPr>
            <a:spLocks noChangeArrowheads="1"/>
          </p:cNvSpPr>
          <p:nvPr/>
        </p:nvSpPr>
        <p:spPr bwMode="auto">
          <a:xfrm rot="-5400000">
            <a:off x="-2118717" y="3610876"/>
            <a:ext cx="45720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750">
                <a:latin typeface="Tahoma" panose="020B0604030504040204" pitchFamily="34" charset="0"/>
              </a:rPr>
              <a:t>http://www.nature.com/nature/journal/v460/n7259/fig_tab/nature08245_F2.html</a:t>
            </a:r>
          </a:p>
        </p:txBody>
      </p:sp>
    </p:spTree>
    <p:extLst>
      <p:ext uri="{BB962C8B-B14F-4D97-AF65-F5344CB8AC3E}">
        <p14:creationId xmlns:p14="http://schemas.microsoft.com/office/powerpoint/2010/main" val="257486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58982"/>
            <a:ext cx="6457950" cy="970360"/>
          </a:xfrm>
        </p:spPr>
        <p:txBody>
          <a:bodyPr/>
          <a:lstStyle/>
          <a:p>
            <a:pPr>
              <a:defRPr/>
            </a:pPr>
            <a:r>
              <a:rPr lang="ru-RU" altLang="ru-RU" dirty="0"/>
              <a:t>Слияния звезд и планет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 rot="-5400000">
            <a:off x="-338578" y="5368506"/>
            <a:ext cx="100219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350">
                <a:latin typeface="Arial" panose="020B0604020202020204" pitchFamily="34" charset="0"/>
              </a:rPr>
              <a:t>1204.0796</a:t>
            </a:r>
            <a:endParaRPr lang="ru-RU" altLang="ru-RU" sz="1350">
              <a:latin typeface="Arial" panose="020B0604020202020204" pitchFamily="34" charset="0"/>
            </a:endParaRPr>
          </a:p>
        </p:txBody>
      </p:sp>
      <p:pic>
        <p:nvPicPr>
          <p:cNvPr id="675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9" y="3085482"/>
            <a:ext cx="6858000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9" name="Text Box 6"/>
          <p:cNvSpPr txBox="1">
            <a:spLocks noChangeArrowheads="1"/>
          </p:cNvSpPr>
          <p:nvPr/>
        </p:nvSpPr>
        <p:spPr bwMode="auto">
          <a:xfrm>
            <a:off x="6036469" y="1735931"/>
            <a:ext cx="285046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Раз в несколько лет в Галактике.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10" y="2078831"/>
            <a:ext cx="63722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11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0"/>
            <a:ext cx="6457950" cy="969169"/>
          </a:xfrm>
        </p:spPr>
        <p:txBody>
          <a:bodyPr/>
          <a:lstStyle/>
          <a:p>
            <a:pPr>
              <a:defRPr/>
            </a:pPr>
            <a:r>
              <a:rPr lang="ru-RU" altLang="ru-RU" dirty="0"/>
              <a:t>Испарение HD209458 b</a:t>
            </a:r>
          </a:p>
        </p:txBody>
      </p:sp>
      <p:pic>
        <p:nvPicPr>
          <p:cNvPr id="68611" name="Picture 5" descr="Osiris pla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9" y="1952625"/>
            <a:ext cx="3716904" cy="464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 Box 6"/>
          <p:cNvSpPr txBox="1">
            <a:spLocks noChangeArrowheads="1"/>
          </p:cNvSpPr>
          <p:nvPr/>
        </p:nvSpPr>
        <p:spPr bwMode="auto">
          <a:xfrm rot="-5400000">
            <a:off x="-226780" y="5472090"/>
            <a:ext cx="78098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Arial" panose="020B0604020202020204" pitchFamily="34" charset="0"/>
              </a:rPr>
              <a:t>Осирис</a:t>
            </a:r>
          </a:p>
        </p:txBody>
      </p:sp>
      <p:sp>
        <p:nvSpPr>
          <p:cNvPr id="68613" name="Text Box 7"/>
          <p:cNvSpPr txBox="1">
            <a:spLocks noChangeArrowheads="1"/>
          </p:cNvSpPr>
          <p:nvPr/>
        </p:nvSpPr>
        <p:spPr bwMode="auto">
          <a:xfrm>
            <a:off x="4427984" y="2492896"/>
            <a:ext cx="385394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Tahoma" panose="020B0604030504040204" pitchFamily="34" charset="0"/>
              </a:rPr>
              <a:t>Самые «горячие» планеты могут терять свою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газовую оболочку из-за прямого нагрева,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а также из-за разогрева приливами.</a:t>
            </a:r>
          </a:p>
        </p:txBody>
      </p:sp>
    </p:spTree>
    <p:extLst>
      <p:ext uri="{BB962C8B-B14F-4D97-AF65-F5344CB8AC3E}">
        <p14:creationId xmlns:p14="http://schemas.microsoft.com/office/powerpoint/2010/main" val="32478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>
          <a:xfrm>
            <a:off x="2120504" y="1038225"/>
            <a:ext cx="6457950" cy="969169"/>
          </a:xfrm>
        </p:spPr>
        <p:txBody>
          <a:bodyPr/>
          <a:lstStyle/>
          <a:p>
            <a:pPr>
              <a:defRPr/>
            </a:pPr>
            <a:r>
              <a:rPr lang="ru-RU" altLang="ru-RU" dirty="0"/>
              <a:t>Поглощение </a:t>
            </a:r>
            <a:r>
              <a:rPr lang="en-US" altLang="ru-RU" dirty="0"/>
              <a:t>WASP-12b</a:t>
            </a:r>
            <a:endParaRPr lang="ru-RU" altLang="ru-RU" dirty="0"/>
          </a:p>
        </p:txBody>
      </p:sp>
      <p:pic>
        <p:nvPicPr>
          <p:cNvPr id="69635" name="Picture 6" descr="star-eating-pla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7" y="2132410"/>
            <a:ext cx="4708922" cy="376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7"/>
          <p:cNvSpPr txBox="1">
            <a:spLocks noChangeArrowheads="1"/>
          </p:cNvSpPr>
          <p:nvPr/>
        </p:nvSpPr>
        <p:spPr bwMode="auto">
          <a:xfrm>
            <a:off x="5313760" y="2349104"/>
            <a:ext cx="2795958" cy="196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Приблизившись совсем близко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к звезде, планета может начать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терять свое вещество.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/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Планета </a:t>
            </a:r>
            <a:r>
              <a:rPr lang="en-US" altLang="ru-RU" sz="1350">
                <a:latin typeface="Tahoma" panose="020B0604030504040204" pitchFamily="34" charset="0"/>
              </a:rPr>
              <a:t>WASP-12b</a:t>
            </a:r>
            <a:r>
              <a:rPr lang="ru-RU" altLang="ru-RU" sz="1350">
                <a:latin typeface="Tahoma" panose="020B0604030504040204" pitchFamily="34" charset="0"/>
              </a:rPr>
              <a:t> является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таким примером (1005.3656).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Удалось увидеть поглощающее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облако, состоящее, в том числе,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и из тяжелых элементов.</a:t>
            </a:r>
          </a:p>
        </p:txBody>
      </p:sp>
      <p:sp>
        <p:nvSpPr>
          <p:cNvPr id="69637" name="Прямоугольник 1"/>
          <p:cNvSpPr>
            <a:spLocks noChangeArrowheads="1"/>
          </p:cNvSpPr>
          <p:nvPr/>
        </p:nvSpPr>
        <p:spPr bwMode="auto">
          <a:xfrm rot="-5400000">
            <a:off x="-2177057" y="3610876"/>
            <a:ext cx="45720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750">
                <a:latin typeface="Tahoma" panose="020B0604030504040204" pitchFamily="34" charset="0"/>
              </a:rPr>
              <a:t>http://www.universetoday.com/64739/hubble-confirms-star-is-devouring-hot-exoplanet/</a:t>
            </a:r>
          </a:p>
        </p:txBody>
      </p:sp>
    </p:spTree>
    <p:extLst>
      <p:ext uri="{BB962C8B-B14F-4D97-AF65-F5344CB8AC3E}">
        <p14:creationId xmlns:p14="http://schemas.microsoft.com/office/powerpoint/2010/main" val="113025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Grp="1" noChangeArrowheads="1"/>
          </p:cNvSpPr>
          <p:nvPr>
            <p:ph type="title"/>
          </p:nvPr>
        </p:nvSpPr>
        <p:spPr>
          <a:xfrm>
            <a:off x="1341271" y="246463"/>
            <a:ext cx="6457950" cy="970360"/>
          </a:xfrm>
        </p:spPr>
        <p:txBody>
          <a:bodyPr/>
          <a:lstStyle/>
          <a:p>
            <a:pPr>
              <a:defRPr/>
            </a:pPr>
            <a:r>
              <a:rPr lang="ru-RU" altLang="ru-RU" dirty="0"/>
              <a:t>Протопланетные диски</a:t>
            </a:r>
          </a:p>
        </p:txBody>
      </p:sp>
      <p:pic>
        <p:nvPicPr>
          <p:cNvPr id="13315" name="Picture 6" descr="Protoplanetary_disk_HH-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4" y="2078832"/>
            <a:ext cx="3189685" cy="318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 descr="Exoplanets-Can-Form-Spiral-in-Stellar-Protoplanetary-Disks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19" y="2686050"/>
            <a:ext cx="4193381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9" descr="https://online.science.psu.edu/sites/default/files/astro140/HSTproplyds.jpg"/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50">
              <a:latin typeface="Tahoma" panose="020B0604030504040204" pitchFamily="34" charset="0"/>
            </a:endParaRPr>
          </a:p>
        </p:txBody>
      </p:sp>
      <p:sp>
        <p:nvSpPr>
          <p:cNvPr id="13318" name="AutoShape 11" descr="https://online.science.psu.edu/sites/default/files/astro140/HSTproplyds.jpg"/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50">
              <a:latin typeface="Tahoma" panose="020B0604030504040204" pitchFamily="34" charset="0"/>
            </a:endParaRPr>
          </a:p>
        </p:txBody>
      </p:sp>
      <p:pic>
        <p:nvPicPr>
          <p:cNvPr id="13319" name="Picture 12" descr="HSTproply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2" y="2553891"/>
            <a:ext cx="2700338" cy="321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13"/>
          <p:cNvSpPr txBox="1">
            <a:spLocks noChangeArrowheads="1"/>
          </p:cNvSpPr>
          <p:nvPr/>
        </p:nvSpPr>
        <p:spPr bwMode="auto">
          <a:xfrm>
            <a:off x="3762376" y="1751410"/>
            <a:ext cx="4041491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Мы видим, как образуются планеты и звезды.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В некоторых случаях удается даже рассмотреть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структуру протопланетных дисков.</a:t>
            </a:r>
          </a:p>
        </p:txBody>
      </p:sp>
    </p:spTree>
    <p:extLst>
      <p:ext uri="{BB962C8B-B14F-4D97-AF65-F5344CB8AC3E}">
        <p14:creationId xmlns:p14="http://schemas.microsoft.com/office/powerpoint/2010/main" val="242602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>
          <a:xfrm>
            <a:off x="1343025" y="413147"/>
            <a:ext cx="6457950" cy="96916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dirty="0"/>
              <a:t>Превращение звезды в </a:t>
            </a:r>
            <a:br>
              <a:rPr lang="ru-RU" altLang="ru-RU" dirty="0"/>
            </a:br>
            <a:r>
              <a:rPr lang="ru-RU" altLang="ru-RU" dirty="0"/>
              <a:t>красного гиганта</a:t>
            </a:r>
          </a:p>
        </p:txBody>
      </p:sp>
      <p:sp>
        <p:nvSpPr>
          <p:cNvPr id="71683" name="AutoShape 6" descr="Illustration of the Sun as a red giant showing how much larger its radius will be compared to its current size."/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50">
              <a:latin typeface="Tahoma" panose="020B0604030504040204" pitchFamily="34" charset="0"/>
            </a:endParaRPr>
          </a:p>
        </p:txBody>
      </p:sp>
      <p:sp>
        <p:nvSpPr>
          <p:cNvPr id="71684" name="AutoShape 8" descr="https://www.e-education.psu.edu/astro801/files/astro801/image/Lesson%206/sun_redgiant_500px.jpg"/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50">
              <a:latin typeface="Tahoma" panose="020B0604030504040204" pitchFamily="34" charset="0"/>
            </a:endParaRPr>
          </a:p>
        </p:txBody>
      </p:sp>
      <p:sp>
        <p:nvSpPr>
          <p:cNvPr id="71685" name="AutoShape 10" descr="https://www.e-education.psu.edu/astro801/files/astro801/image/Lesson%206/sun_redgiant_500px.jpg"/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50">
              <a:latin typeface="Tahoma" panose="020B0604030504040204" pitchFamily="34" charset="0"/>
            </a:endParaRPr>
          </a:p>
        </p:txBody>
      </p:sp>
      <p:pic>
        <p:nvPicPr>
          <p:cNvPr id="71686" name="Picture 11" descr="sun_redgiant_500p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1" y="2026444"/>
            <a:ext cx="4578938" cy="406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Text Box 12"/>
          <p:cNvSpPr txBox="1">
            <a:spLocks noChangeArrowheads="1"/>
          </p:cNvSpPr>
          <p:nvPr/>
        </p:nvSpPr>
        <p:spPr bwMode="auto">
          <a:xfrm>
            <a:off x="5166122" y="2313385"/>
            <a:ext cx="2731838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Звездная эволюция отражается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на планетах.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При превращении звезды в 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красного гиганта часть планет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оказывается поглощенными.</a:t>
            </a:r>
          </a:p>
        </p:txBody>
      </p:sp>
      <p:sp>
        <p:nvSpPr>
          <p:cNvPr id="71688" name="Прямоугольник 1"/>
          <p:cNvSpPr>
            <a:spLocks noChangeArrowheads="1"/>
          </p:cNvSpPr>
          <p:nvPr/>
        </p:nvSpPr>
        <p:spPr bwMode="auto">
          <a:xfrm rot="-5400000">
            <a:off x="-2066924" y="3599333"/>
            <a:ext cx="4572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>
                <a:latin typeface="Tahoma" panose="020B0604030504040204" pitchFamily="34" charset="0"/>
              </a:rPr>
              <a:t>https://www.e-education.psu.edu/astro801/content/l6_p2.html</a:t>
            </a:r>
          </a:p>
        </p:txBody>
      </p:sp>
    </p:spTree>
    <p:extLst>
      <p:ext uri="{BB962C8B-B14F-4D97-AF65-F5344CB8AC3E}">
        <p14:creationId xmlns:p14="http://schemas.microsoft.com/office/powerpoint/2010/main" val="29008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7622381" cy="97035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dirty="0"/>
              <a:t>Планеты вокруг звезд-гигантов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5412581" y="2490787"/>
            <a:ext cx="3673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Arial" panose="020B0604020202020204" pitchFamily="34" charset="0"/>
              </a:rPr>
              <a:t>Известно несколько десятков таких планет.</a:t>
            </a:r>
            <a:br>
              <a:rPr lang="ru-RU" altLang="ru-RU" sz="1350">
                <a:latin typeface="Arial" panose="020B0604020202020204" pitchFamily="34" charset="0"/>
              </a:rPr>
            </a:br>
            <a:r>
              <a:rPr lang="ru-RU" altLang="ru-RU" sz="1350">
                <a:latin typeface="Arial" panose="020B0604020202020204" pitchFamily="34" charset="0"/>
              </a:rPr>
              <a:t>Они особенно интересны в связи </a:t>
            </a:r>
            <a:br>
              <a:rPr lang="ru-RU" altLang="ru-RU" sz="1350">
                <a:latin typeface="Arial" panose="020B0604020202020204" pitchFamily="34" charset="0"/>
              </a:rPr>
            </a:br>
            <a:r>
              <a:rPr lang="ru-RU" altLang="ru-RU" sz="1350">
                <a:latin typeface="Arial" panose="020B0604020202020204" pitchFamily="34" charset="0"/>
              </a:rPr>
              <a:t>с пониманием судьбы планетных систем </a:t>
            </a:r>
            <a:br>
              <a:rPr lang="ru-RU" altLang="ru-RU" sz="1350">
                <a:latin typeface="Arial" panose="020B0604020202020204" pitchFamily="34" charset="0"/>
              </a:rPr>
            </a:br>
            <a:r>
              <a:rPr lang="ru-RU" altLang="ru-RU" sz="1350">
                <a:latin typeface="Arial" panose="020B0604020202020204" pitchFamily="34" charset="0"/>
              </a:rPr>
              <a:t>на поздних стадиях эволюции звезд.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9" y="2550319"/>
            <a:ext cx="4914900" cy="330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59569" y="2275285"/>
            <a:ext cx="101822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Arial" panose="020B0604020202020204" pitchFamily="34" charset="0"/>
              </a:rPr>
              <a:t>Кеплер-91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5954317" y="3590925"/>
            <a:ext cx="2544365" cy="237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Arial" panose="020B0604020202020204" pitchFamily="34" charset="0"/>
              </a:rPr>
              <a:t>Планета Кеплер-91</a:t>
            </a:r>
            <a:r>
              <a:rPr lang="en-US" altLang="ru-RU" sz="1350">
                <a:latin typeface="Arial" panose="020B0604020202020204" pitchFamily="34" charset="0"/>
              </a:rPr>
              <a:t>b</a:t>
            </a:r>
            <a:r>
              <a:rPr lang="ru-RU" altLang="ru-RU" sz="1350">
                <a:latin typeface="Arial" panose="020B0604020202020204" pitchFamily="34" charset="0"/>
              </a:rPr>
              <a:t>,</a:t>
            </a:r>
            <a:br>
              <a:rPr lang="ru-RU" altLang="ru-RU" sz="1350">
                <a:latin typeface="Arial" panose="020B0604020202020204" pitchFamily="34" charset="0"/>
              </a:rPr>
            </a:br>
            <a:r>
              <a:rPr lang="ru-RU" altLang="ru-RU" sz="1350">
                <a:latin typeface="Arial" panose="020B0604020202020204" pitchFamily="34" charset="0"/>
              </a:rPr>
              <a:t>во-первых, является</a:t>
            </a:r>
            <a:br>
              <a:rPr lang="ru-RU" altLang="ru-RU" sz="1350">
                <a:latin typeface="Arial" panose="020B0604020202020204" pitchFamily="34" charset="0"/>
              </a:rPr>
            </a:br>
            <a:r>
              <a:rPr lang="ru-RU" altLang="ru-RU" sz="1350">
                <a:latin typeface="Arial" panose="020B0604020202020204" pitchFamily="34" charset="0"/>
              </a:rPr>
              <a:t>самой близкой к звезде</a:t>
            </a:r>
            <a:br>
              <a:rPr lang="ru-RU" altLang="ru-RU" sz="1350">
                <a:latin typeface="Arial" panose="020B0604020202020204" pitchFamily="34" charset="0"/>
              </a:rPr>
            </a:br>
            <a:r>
              <a:rPr lang="ru-RU" altLang="ru-RU" sz="1350">
                <a:latin typeface="Arial" panose="020B0604020202020204" pitchFamily="34" charset="0"/>
              </a:rPr>
              <a:t>среди планет у гигантов</a:t>
            </a:r>
            <a:br>
              <a:rPr lang="ru-RU" altLang="ru-RU" sz="1350">
                <a:latin typeface="Arial" panose="020B0604020202020204" pitchFamily="34" charset="0"/>
              </a:rPr>
            </a:br>
            <a:r>
              <a:rPr lang="ru-RU" altLang="ru-RU" sz="1350">
                <a:latin typeface="Arial" panose="020B0604020202020204" pitchFamily="34" charset="0"/>
              </a:rPr>
              <a:t>(</a:t>
            </a:r>
            <a:r>
              <a:rPr lang="en-US" altLang="ru-RU" sz="1350">
                <a:latin typeface="Arial" panose="020B0604020202020204" pitchFamily="34" charset="0"/>
              </a:rPr>
              <a:t>&lt;1.5</a:t>
            </a:r>
            <a:r>
              <a:rPr lang="ru-RU" altLang="ru-RU" sz="1350">
                <a:latin typeface="Arial" panose="020B0604020202020204" pitchFamily="34" charset="0"/>
              </a:rPr>
              <a:t> радиуса звезды</a:t>
            </a:r>
            <a:br>
              <a:rPr lang="ru-RU" altLang="ru-RU" sz="1350">
                <a:latin typeface="Arial" panose="020B0604020202020204" pitchFamily="34" charset="0"/>
              </a:rPr>
            </a:br>
            <a:r>
              <a:rPr lang="ru-RU" altLang="ru-RU" sz="1350">
                <a:latin typeface="Arial" panose="020B0604020202020204" pitchFamily="34" charset="0"/>
              </a:rPr>
              <a:t> над поверхностью).</a:t>
            </a:r>
            <a:br>
              <a:rPr lang="ru-RU" altLang="ru-RU" sz="1350">
                <a:latin typeface="Arial" panose="020B0604020202020204" pitchFamily="34" charset="0"/>
              </a:rPr>
            </a:br>
            <a:r>
              <a:rPr lang="ru-RU" altLang="ru-RU" sz="1350">
                <a:latin typeface="Arial" panose="020B0604020202020204" pitchFamily="34" charset="0"/>
              </a:rPr>
              <a:t>Звезда закрывает 10% неба!</a:t>
            </a:r>
            <a:br>
              <a:rPr lang="ru-RU" altLang="ru-RU" sz="1350">
                <a:latin typeface="Arial" panose="020B0604020202020204" pitchFamily="34" charset="0"/>
              </a:rPr>
            </a:br>
            <a:r>
              <a:rPr lang="ru-RU" altLang="ru-RU" sz="1350">
                <a:latin typeface="Arial" panose="020B0604020202020204" pitchFamily="34" charset="0"/>
              </a:rPr>
              <a:t/>
            </a:r>
            <a:br>
              <a:rPr lang="ru-RU" altLang="ru-RU" sz="1350">
                <a:latin typeface="Arial" panose="020B0604020202020204" pitchFamily="34" charset="0"/>
              </a:rPr>
            </a:br>
            <a:r>
              <a:rPr lang="ru-RU" altLang="ru-RU" sz="1350">
                <a:latin typeface="Arial" panose="020B0604020202020204" pitchFamily="34" charset="0"/>
              </a:rPr>
              <a:t>Во-вторых, через </a:t>
            </a:r>
            <a:r>
              <a:rPr lang="en-US" altLang="ru-RU" sz="1350">
                <a:latin typeface="Arial" panose="020B0604020202020204" pitchFamily="34" charset="0"/>
              </a:rPr>
              <a:t>&lt;</a:t>
            </a:r>
            <a:r>
              <a:rPr lang="ru-RU" altLang="ru-RU" sz="1350">
                <a:latin typeface="Arial" panose="020B0604020202020204" pitchFamily="34" charset="0"/>
              </a:rPr>
              <a:t>55 млн лет</a:t>
            </a:r>
            <a:br>
              <a:rPr lang="ru-RU" altLang="ru-RU" sz="1350">
                <a:latin typeface="Arial" panose="020B0604020202020204" pitchFamily="34" charset="0"/>
              </a:rPr>
            </a:br>
            <a:r>
              <a:rPr lang="ru-RU" altLang="ru-RU" sz="1350">
                <a:latin typeface="Arial" panose="020B0604020202020204" pitchFamily="34" charset="0"/>
              </a:rPr>
              <a:t>планета упадет на звезду.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 rot="-5400000">
            <a:off x="-344096" y="5299450"/>
            <a:ext cx="99418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1312.3943</a:t>
            </a:r>
          </a:p>
        </p:txBody>
      </p:sp>
    </p:spTree>
    <p:extLst>
      <p:ext uri="{BB962C8B-B14F-4D97-AF65-F5344CB8AC3E}">
        <p14:creationId xmlns:p14="http://schemas.microsoft.com/office/powerpoint/2010/main" val="158460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332656"/>
            <a:ext cx="8712448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dirty="0"/>
              <a:t>Статистика планет вокруг гигантов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48" y="1989535"/>
            <a:ext cx="5183981" cy="396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5659041" y="1989535"/>
            <a:ext cx="2234394" cy="38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Arial" panose="020B0604020202020204" pitchFamily="34" charset="0"/>
              </a:rPr>
              <a:t>Все надежные планеты</a:t>
            </a:r>
            <a:br>
              <a:rPr lang="ru-RU" altLang="ru-RU" sz="1350">
                <a:latin typeface="Arial" panose="020B0604020202020204" pitchFamily="34" charset="0"/>
              </a:rPr>
            </a:br>
            <a:r>
              <a:rPr lang="ru-RU" altLang="ru-RU" sz="1350">
                <a:latin typeface="Arial" panose="020B0604020202020204" pitchFamily="34" charset="0"/>
              </a:rPr>
              <a:t>вокруг гигантов</a:t>
            </a:r>
            <a:br>
              <a:rPr lang="ru-RU" altLang="ru-RU" sz="1350">
                <a:latin typeface="Arial" panose="020B0604020202020204" pitchFamily="34" charset="0"/>
              </a:rPr>
            </a:br>
            <a:r>
              <a:rPr lang="ru-RU" altLang="ru-RU" sz="1350">
                <a:latin typeface="Arial" panose="020B0604020202020204" pitchFamily="34" charset="0"/>
              </a:rPr>
              <a:t>вращаются не слишком</a:t>
            </a:r>
            <a:br>
              <a:rPr lang="ru-RU" altLang="ru-RU" sz="1350">
                <a:latin typeface="Arial" panose="020B0604020202020204" pitchFamily="34" charset="0"/>
              </a:rPr>
            </a:br>
            <a:r>
              <a:rPr lang="ru-RU" altLang="ru-RU" sz="1350">
                <a:latin typeface="Arial" panose="020B0604020202020204" pitchFamily="34" charset="0"/>
              </a:rPr>
              <a:t>близко к самой звезде.</a:t>
            </a:r>
            <a:br>
              <a:rPr lang="ru-RU" altLang="ru-RU" sz="1350">
                <a:latin typeface="Arial" panose="020B0604020202020204" pitchFamily="34" charset="0"/>
              </a:rPr>
            </a:br>
            <a:r>
              <a:rPr lang="ru-RU" altLang="ru-RU" sz="1350">
                <a:latin typeface="Arial" panose="020B0604020202020204" pitchFamily="34" charset="0"/>
              </a:rPr>
              <a:t/>
            </a:r>
            <a:br>
              <a:rPr lang="ru-RU" altLang="ru-RU" sz="1350">
                <a:latin typeface="Arial" panose="020B0604020202020204" pitchFamily="34" charset="0"/>
              </a:rPr>
            </a:br>
            <a:r>
              <a:rPr lang="ru-RU" altLang="ru-RU" sz="1350">
                <a:latin typeface="Arial" panose="020B0604020202020204" pitchFamily="34" charset="0"/>
              </a:rPr>
              <a:t>Концентрация планет</a:t>
            </a:r>
            <a:br>
              <a:rPr lang="ru-RU" altLang="ru-RU" sz="1350">
                <a:latin typeface="Arial" panose="020B0604020202020204" pitchFamily="34" charset="0"/>
              </a:rPr>
            </a:br>
            <a:r>
              <a:rPr lang="ru-RU" altLang="ru-RU" sz="1350">
                <a:latin typeface="Arial" panose="020B0604020202020204" pitchFamily="34" charset="0"/>
              </a:rPr>
              <a:t>на орбитах 0.5-0.9 а.е.</a:t>
            </a:r>
            <a:br>
              <a:rPr lang="ru-RU" altLang="ru-RU" sz="1350">
                <a:latin typeface="Arial" panose="020B0604020202020204" pitchFamily="34" charset="0"/>
              </a:rPr>
            </a:br>
            <a:r>
              <a:rPr lang="ru-RU" altLang="ru-RU" sz="1350">
                <a:latin typeface="Arial" panose="020B0604020202020204" pitchFamily="34" charset="0"/>
              </a:rPr>
              <a:t>может быть связана с </a:t>
            </a:r>
            <a:br>
              <a:rPr lang="ru-RU" altLang="ru-RU" sz="1350">
                <a:latin typeface="Arial" panose="020B0604020202020204" pitchFamily="34" charset="0"/>
              </a:rPr>
            </a:br>
            <a:r>
              <a:rPr lang="ru-RU" altLang="ru-RU" sz="1350">
                <a:latin typeface="Arial" panose="020B0604020202020204" pitchFamily="34" charset="0"/>
              </a:rPr>
              <a:t>приливными эффектами.</a:t>
            </a:r>
            <a:br>
              <a:rPr lang="ru-RU" altLang="ru-RU" sz="1350">
                <a:latin typeface="Arial" panose="020B0604020202020204" pitchFamily="34" charset="0"/>
              </a:rPr>
            </a:br>
            <a:r>
              <a:rPr lang="ru-RU" altLang="ru-RU" sz="1350">
                <a:latin typeface="Arial" panose="020B0604020202020204" pitchFamily="34" charset="0"/>
              </a:rPr>
              <a:t/>
            </a:r>
            <a:br>
              <a:rPr lang="ru-RU" altLang="ru-RU" sz="1350">
                <a:latin typeface="Arial" panose="020B0604020202020204" pitchFamily="34" charset="0"/>
              </a:rPr>
            </a:br>
            <a:r>
              <a:rPr lang="ru-RU" altLang="ru-RU" sz="1350">
                <a:latin typeface="Arial" panose="020B0604020202020204" pitchFamily="34" charset="0"/>
              </a:rPr>
              <a:t>Планеты массивны,</a:t>
            </a:r>
            <a:br>
              <a:rPr lang="ru-RU" altLang="ru-RU" sz="1350">
                <a:latin typeface="Arial" panose="020B0604020202020204" pitchFamily="34" charset="0"/>
              </a:rPr>
            </a:br>
            <a:r>
              <a:rPr lang="ru-RU" altLang="ru-RU" sz="1350">
                <a:latin typeface="Arial" panose="020B0604020202020204" pitchFamily="34" charset="0"/>
              </a:rPr>
              <a:t>и авторы выдвигают</a:t>
            </a:r>
            <a:br>
              <a:rPr lang="ru-RU" altLang="ru-RU" sz="1350">
                <a:latin typeface="Arial" panose="020B0604020202020204" pitchFamily="34" charset="0"/>
              </a:rPr>
            </a:br>
            <a:r>
              <a:rPr lang="ru-RU" altLang="ru-RU" sz="1350">
                <a:latin typeface="Arial" panose="020B0604020202020204" pitchFamily="34" charset="0"/>
              </a:rPr>
              <a:t>гипотезу, что масса</a:t>
            </a:r>
            <a:br>
              <a:rPr lang="ru-RU" altLang="ru-RU" sz="1350">
                <a:latin typeface="Arial" panose="020B0604020202020204" pitchFamily="34" charset="0"/>
              </a:rPr>
            </a:br>
            <a:r>
              <a:rPr lang="ru-RU" altLang="ru-RU" sz="1350">
                <a:latin typeface="Arial" panose="020B0604020202020204" pitchFamily="34" charset="0"/>
              </a:rPr>
              <a:t>планет могла расти</a:t>
            </a:r>
            <a:br>
              <a:rPr lang="ru-RU" altLang="ru-RU" sz="1350">
                <a:latin typeface="Arial" panose="020B0604020202020204" pitchFamily="34" charset="0"/>
              </a:rPr>
            </a:br>
            <a:r>
              <a:rPr lang="ru-RU" altLang="ru-RU" sz="1350">
                <a:latin typeface="Arial" panose="020B0604020202020204" pitchFamily="34" charset="0"/>
              </a:rPr>
              <a:t>за счет вещества звезды.</a:t>
            </a:r>
            <a:br>
              <a:rPr lang="ru-RU" altLang="ru-RU" sz="1350">
                <a:latin typeface="Arial" panose="020B0604020202020204" pitchFamily="34" charset="0"/>
              </a:rPr>
            </a:br>
            <a:r>
              <a:rPr lang="ru-RU" altLang="ru-RU" sz="1350">
                <a:latin typeface="Arial" panose="020B0604020202020204" pitchFamily="34" charset="0"/>
              </a:rPr>
              <a:t/>
            </a:r>
            <a:br>
              <a:rPr lang="ru-RU" altLang="ru-RU" sz="1350">
                <a:latin typeface="Arial" panose="020B0604020202020204" pitchFamily="34" charset="0"/>
              </a:rPr>
            </a:br>
            <a:r>
              <a:rPr lang="ru-RU" altLang="ru-RU" sz="1350">
                <a:latin typeface="Arial" panose="020B0604020202020204" pitchFamily="34" charset="0"/>
              </a:rPr>
              <a:t>Орбиты более круглые –</a:t>
            </a:r>
            <a:br>
              <a:rPr lang="ru-RU" altLang="ru-RU" sz="1350">
                <a:latin typeface="Arial" panose="020B0604020202020204" pitchFamily="34" charset="0"/>
              </a:rPr>
            </a:br>
            <a:r>
              <a:rPr lang="ru-RU" altLang="ru-RU" sz="1350">
                <a:latin typeface="Arial" panose="020B0604020202020204" pitchFamily="34" charset="0"/>
              </a:rPr>
              <a:t>за счет взаимодействия.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 rot="-5400000">
            <a:off x="-270277" y="5262540"/>
            <a:ext cx="99418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en-US" altLang="ru-RU" sz="1350">
                <a:latin typeface="Tahoma" panose="020B0604030504040204" pitchFamily="34" charset="0"/>
              </a:rPr>
              <a:t>1406.0884</a:t>
            </a:r>
            <a:endParaRPr lang="ru-RU" altLang="ru-RU" sz="135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5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06001" y="390190"/>
            <a:ext cx="5629275" cy="97035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dirty="0"/>
              <a:t>Выброс планет звездами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 rot="-5400000">
            <a:off x="-811684" y="4204670"/>
            <a:ext cx="189840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1107.1239, 1202.3139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94" y="4288632"/>
            <a:ext cx="2957513" cy="165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9" name="Picture 5" descr="Stellar_Evolution_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8" y="1953816"/>
            <a:ext cx="4435078" cy="332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5478066" y="1953817"/>
            <a:ext cx="248818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Что происходит с планетами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когда звезда теряет массу?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4980385" y="2502694"/>
            <a:ext cx="295144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У звезд типа Солнца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планеты на орбитах, как в СС,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останутся в системе, но 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орбиты будут шире.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Поэтому и наблюдают планеты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у белых карликов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/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Далекие планеты могут «улетать»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1062038" y="5487591"/>
            <a:ext cx="2903359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Интересные потери планет могут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происходить в двойных системах!</a:t>
            </a:r>
            <a:br>
              <a:rPr lang="ru-RU" altLang="ru-RU" sz="1350">
                <a:latin typeface="Tahoma" panose="020B0604030504040204" pitchFamily="34" charset="0"/>
              </a:rPr>
            </a:br>
            <a:endParaRPr lang="ru-RU" altLang="ru-RU" sz="135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89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/>
      <p:bldP spid="7783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62457"/>
            <a:ext cx="8153400" cy="105013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Разрушение планеты </a:t>
            </a:r>
            <a:br>
              <a:rPr lang="ru-RU" dirty="0" smtClean="0"/>
            </a:br>
            <a:r>
              <a:rPr lang="ru-RU" dirty="0" smtClean="0"/>
              <a:t>белым карликом</a:t>
            </a:r>
            <a:endParaRPr lang="ru-RU" dirty="0"/>
          </a:p>
        </p:txBody>
      </p:sp>
      <p:pic>
        <p:nvPicPr>
          <p:cNvPr id="7885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7" y="2016919"/>
            <a:ext cx="4656534" cy="321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31" y="4171950"/>
            <a:ext cx="4311254" cy="211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Прямоугольник 5"/>
          <p:cNvSpPr>
            <a:spLocks noChangeArrowheads="1"/>
          </p:cNvSpPr>
          <p:nvPr/>
        </p:nvSpPr>
        <p:spPr bwMode="auto">
          <a:xfrm>
            <a:off x="84535" y="5339953"/>
            <a:ext cx="108876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1510.06387</a:t>
            </a:r>
          </a:p>
        </p:txBody>
      </p:sp>
      <p:sp>
        <p:nvSpPr>
          <p:cNvPr id="78854" name="TextBox 6"/>
          <p:cNvSpPr txBox="1">
            <a:spLocks noChangeArrowheads="1"/>
          </p:cNvSpPr>
          <p:nvPr/>
        </p:nvSpPr>
        <p:spPr bwMode="auto">
          <a:xfrm>
            <a:off x="4917282" y="1925241"/>
            <a:ext cx="3890809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Удалось пронаблюдать транзиты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газопылевых облаков.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Кроме того, видны аномалии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в спектре белого карлика.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/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Наиболее вероятно, что было разорвано тело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планетной массы.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Хотя, может быть, и несколько тел типа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крупных астероидов.</a:t>
            </a:r>
          </a:p>
        </p:txBody>
      </p:sp>
    </p:spTree>
    <p:extLst>
      <p:ext uri="{BB962C8B-B14F-4D97-AF65-F5344CB8AC3E}">
        <p14:creationId xmlns:p14="http://schemas.microsoft.com/office/powerpoint/2010/main" val="6849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Rectangle 4"/>
          <p:cNvSpPr>
            <a:spLocks noGrp="1" noChangeArrowheads="1"/>
          </p:cNvSpPr>
          <p:nvPr>
            <p:ph type="title"/>
          </p:nvPr>
        </p:nvSpPr>
        <p:spPr>
          <a:xfrm>
            <a:off x="1115616" y="266746"/>
            <a:ext cx="6457950" cy="969169"/>
          </a:xfrm>
        </p:spPr>
        <p:txBody>
          <a:bodyPr/>
          <a:lstStyle/>
          <a:p>
            <a:pPr>
              <a:defRPr/>
            </a:pPr>
            <a:r>
              <a:rPr lang="ru-RU" altLang="ru-RU" dirty="0"/>
              <a:t>Самое главное</a:t>
            </a:r>
          </a:p>
        </p:txBody>
      </p:sp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3463529" y="3022997"/>
            <a:ext cx="161614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Миграция в диске</a:t>
            </a:r>
          </a:p>
        </p:txBody>
      </p:sp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4224338" y="3799285"/>
            <a:ext cx="296106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Взаимодействия между планетами</a:t>
            </a:r>
          </a:p>
        </p:txBody>
      </p:sp>
      <p:sp>
        <p:nvSpPr>
          <p:cNvPr id="79877" name="Text Box 7"/>
          <p:cNvSpPr txBox="1">
            <a:spLocks noChangeArrowheads="1"/>
          </p:cNvSpPr>
          <p:nvPr/>
        </p:nvSpPr>
        <p:spPr bwMode="auto">
          <a:xfrm>
            <a:off x="5125641" y="4410075"/>
            <a:ext cx="160172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Эволюция звезды</a:t>
            </a:r>
          </a:p>
        </p:txBody>
      </p:sp>
      <p:pic>
        <p:nvPicPr>
          <p:cNvPr id="7987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0" y="1985962"/>
            <a:ext cx="2247900" cy="390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9" name="Text Box 9"/>
          <p:cNvSpPr txBox="1">
            <a:spLocks noChangeArrowheads="1"/>
          </p:cNvSpPr>
          <p:nvPr/>
        </p:nvSpPr>
        <p:spPr bwMode="auto">
          <a:xfrm>
            <a:off x="2471738" y="2118122"/>
            <a:ext cx="1454244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Снеговая линия</a:t>
            </a:r>
          </a:p>
        </p:txBody>
      </p:sp>
      <p:sp>
        <p:nvSpPr>
          <p:cNvPr id="79880" name="Text Box 10"/>
          <p:cNvSpPr txBox="1">
            <a:spLocks noChangeArrowheads="1"/>
          </p:cNvSpPr>
          <p:nvPr/>
        </p:nvSpPr>
        <p:spPr bwMode="auto">
          <a:xfrm>
            <a:off x="6032897" y="5274469"/>
            <a:ext cx="222048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Испарение и поглощение</a:t>
            </a:r>
          </a:p>
        </p:txBody>
      </p:sp>
      <p:pic>
        <p:nvPicPr>
          <p:cNvPr id="79881" name="Picture 11" descr="star-eating-pla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07" y="4836319"/>
            <a:ext cx="133588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2" name="Picture 12" descr="sun_redgiant_500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41" y="4088606"/>
            <a:ext cx="1343025" cy="119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3" name="Picture 13" descr="jkoza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48" y="4076701"/>
            <a:ext cx="1553765" cy="8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4" name="Picture 14" descr="flow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385" y="2606279"/>
            <a:ext cx="1141809" cy="115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5" name="Picture 15" descr="abondance-elements-nebuleuse-solai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497" y="1843087"/>
            <a:ext cx="1743075" cy="107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10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8" descr="1024px-Fomalhaut_with_Disk_Ring_and_extrasolar_planet_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1" y="1916907"/>
            <a:ext cx="3995738" cy="266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4" name="Rectangle 4"/>
          <p:cNvSpPr>
            <a:spLocks noGrp="1" noChangeArrowheads="1"/>
          </p:cNvSpPr>
          <p:nvPr>
            <p:ph type="title"/>
          </p:nvPr>
        </p:nvSpPr>
        <p:spPr>
          <a:xfrm>
            <a:off x="1721644" y="211931"/>
            <a:ext cx="6457950" cy="970360"/>
          </a:xfrm>
        </p:spPr>
        <p:txBody>
          <a:bodyPr/>
          <a:lstStyle/>
          <a:p>
            <a:pPr>
              <a:defRPr/>
            </a:pPr>
            <a:r>
              <a:rPr lang="ru-RU" altLang="ru-RU" dirty="0"/>
              <a:t>Остаточные диски</a:t>
            </a:r>
          </a:p>
        </p:txBody>
      </p:sp>
      <p:sp>
        <p:nvSpPr>
          <p:cNvPr id="15364" name="AutoShape 10" descr="HSTproplyds"/>
          <p:cNvSpPr>
            <a:spLocks noChangeAspect="1" noChangeArrowheads="1"/>
          </p:cNvSpPr>
          <p:nvPr/>
        </p:nvSpPr>
        <p:spPr bwMode="auto">
          <a:xfrm>
            <a:off x="3089673" y="1664494"/>
            <a:ext cx="2964656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50">
              <a:latin typeface="Tahoma" panose="020B0604030504040204" pitchFamily="34" charset="0"/>
            </a:endParaRPr>
          </a:p>
        </p:txBody>
      </p:sp>
      <p:sp>
        <p:nvSpPr>
          <p:cNvPr id="15365" name="AutoShape 12" descr="HSTproplyds"/>
          <p:cNvSpPr>
            <a:spLocks noChangeAspect="1" noChangeArrowheads="1"/>
          </p:cNvSpPr>
          <p:nvPr/>
        </p:nvSpPr>
        <p:spPr bwMode="auto">
          <a:xfrm>
            <a:off x="3089673" y="1664494"/>
            <a:ext cx="2964656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50">
              <a:latin typeface="Tahoma" panose="020B0604030504040204" pitchFamily="34" charset="0"/>
            </a:endParaRPr>
          </a:p>
        </p:txBody>
      </p:sp>
      <p:sp>
        <p:nvSpPr>
          <p:cNvPr id="15366" name="AutoShape 14" descr="HSTproplyds"/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50">
              <a:latin typeface="Tahoma" panose="020B0604030504040204" pitchFamily="34" charset="0"/>
            </a:endParaRPr>
          </a:p>
        </p:txBody>
      </p:sp>
      <p:sp>
        <p:nvSpPr>
          <p:cNvPr id="15367" name="AutoShape 16" descr="Z"/>
          <p:cNvSpPr>
            <a:spLocks noChangeAspect="1" noChangeArrowheads="1"/>
          </p:cNvSpPr>
          <p:nvPr/>
        </p:nvSpPr>
        <p:spPr bwMode="auto">
          <a:xfrm>
            <a:off x="1928813" y="1664494"/>
            <a:ext cx="528637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50">
              <a:latin typeface="Tahoma" panose="020B0604030504040204" pitchFamily="34" charset="0"/>
            </a:endParaRPr>
          </a:p>
        </p:txBody>
      </p:sp>
      <p:pic>
        <p:nvPicPr>
          <p:cNvPr id="15368" name="Picture 20" descr="800px-NASA-14114-HubbleSpaceTelescope-DebrisDisks-201404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19" y="2007394"/>
            <a:ext cx="3992166" cy="395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21"/>
          <p:cNvSpPr txBox="1">
            <a:spLocks noChangeArrowheads="1"/>
          </p:cNvSpPr>
          <p:nvPr/>
        </p:nvSpPr>
        <p:spPr bwMode="auto">
          <a:xfrm>
            <a:off x="867967" y="4685110"/>
            <a:ext cx="3482043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Остаточные диски возникают уже после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того, как протопланетный диск иссяк.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Остаточные диски пополняются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веществом благодаря столкновению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небольших тел.</a:t>
            </a:r>
          </a:p>
        </p:txBody>
      </p:sp>
    </p:spTree>
    <p:extLst>
      <p:ext uri="{BB962C8B-B14F-4D97-AF65-F5344CB8AC3E}">
        <p14:creationId xmlns:p14="http://schemas.microsoft.com/office/powerpoint/2010/main" val="8299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8060244" cy="96916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dirty="0" smtClean="0"/>
              <a:t>Упрощенная картина </a:t>
            </a:r>
            <a:r>
              <a:rPr lang="ru-RU" altLang="ru-RU" dirty="0"/>
              <a:t>рождения</a:t>
            </a:r>
          </a:p>
        </p:txBody>
      </p:sp>
      <p:pic>
        <p:nvPicPr>
          <p:cNvPr id="17411" name="Picture 6" descr="planet_for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00" y="1268760"/>
            <a:ext cx="332634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3762375" y="2294335"/>
            <a:ext cx="440537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Долгое время мы представляли себе образование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планетных систем в рамках достаточно упрощенной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картины: 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а) возникает звезда и диск вокруг нее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б) в диске начинается слипание пылевых частиц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в) постепенно из них образуются планетезимали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г) крупные планетезимали растут, поглощая мелкие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д) наконец, остаются крупные планеты.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/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Все планеты стоят примерно на своих местах: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50">
              <a:latin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1350">
                <a:latin typeface="Tahoma" panose="020B0604030504040204" pitchFamily="34" charset="0"/>
              </a:rPr>
              <a:t> вблизи звезды – маленькие железно-каменные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1350">
                <a:latin typeface="Tahoma" panose="020B0604030504040204" pitchFamily="34" charset="0"/>
              </a:rPr>
              <a:t> далее – газовые гиганты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1350">
                <a:latin typeface="Tahoma" panose="020B0604030504040204" pitchFamily="34" charset="0"/>
              </a:rPr>
              <a:t> еще дальше – газово-ледяные гиганты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/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Эта картина усложнилась с открытием экзопланет. </a:t>
            </a:r>
          </a:p>
        </p:txBody>
      </p:sp>
      <p:sp>
        <p:nvSpPr>
          <p:cNvPr id="17413" name="Прямоугольник 1"/>
          <p:cNvSpPr>
            <a:spLocks noChangeArrowheads="1"/>
          </p:cNvSpPr>
          <p:nvPr/>
        </p:nvSpPr>
        <p:spPr bwMode="auto">
          <a:xfrm rot="-5400000">
            <a:off x="-2144832" y="3527522"/>
            <a:ext cx="4572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Tahoma" panose="020B0604030504040204" pitchFamily="34" charset="0"/>
              </a:rPr>
              <a:t>http://www.planet.sci.kobe-u.ac.jp/study/list/astrophysics/index_e.html</a:t>
            </a:r>
          </a:p>
        </p:txBody>
      </p:sp>
    </p:spTree>
    <p:extLst>
      <p:ext uri="{BB962C8B-B14F-4D97-AF65-F5344CB8AC3E}">
        <p14:creationId xmlns:p14="http://schemas.microsoft.com/office/powerpoint/2010/main" val="17584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794" y="188640"/>
            <a:ext cx="6457950" cy="969169"/>
          </a:xfrm>
        </p:spPr>
        <p:txBody>
          <a:bodyPr/>
          <a:lstStyle/>
          <a:p>
            <a:pPr>
              <a:defRPr/>
            </a:pPr>
            <a:r>
              <a:rPr lang="ru-RU" altLang="ru-RU" dirty="0"/>
              <a:t>Снеговая линия</a:t>
            </a:r>
          </a:p>
        </p:txBody>
      </p:sp>
      <p:pic>
        <p:nvPicPr>
          <p:cNvPr id="19459" name="Picture 3" descr="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404" y="1804413"/>
            <a:ext cx="4188615" cy="267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abondance-elements-nebuleuse-solai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4413"/>
            <a:ext cx="4375249" cy="269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187624" y="4869160"/>
            <a:ext cx="6391493" cy="15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Tahoma" panose="020B0604030504040204" pitchFamily="34" charset="0"/>
              </a:rPr>
              <a:t>Вблизи звезды жарко, поэтому лед не может существовать. 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Там образуются каменные и железно-каменные тела.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/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В Солнечной системе снеговая линия соответствует примерно 5 а.е.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/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Однако, ледяные объекты после образования могут попасть ближе к звезде,</a:t>
            </a:r>
            <a:br>
              <a:rPr lang="ru-RU" altLang="ru-RU" sz="1350" dirty="0">
                <a:latin typeface="Tahoma" panose="020B0604030504040204" pitchFamily="34" charset="0"/>
              </a:rPr>
            </a:br>
            <a:r>
              <a:rPr lang="ru-RU" altLang="ru-RU" sz="1350" dirty="0">
                <a:latin typeface="Tahoma" panose="020B0604030504040204" pitchFamily="34" charset="0"/>
              </a:rPr>
              <a:t>а каменные могут быть выброшены во внешние области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17552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8123956" cy="970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ru-RU" dirty="0"/>
              <a:t>TW </a:t>
            </a:r>
            <a:r>
              <a:rPr lang="ru-RU" altLang="ru-RU" dirty="0"/>
              <a:t>Гидры: наблюдения</a:t>
            </a:r>
            <a:r>
              <a:rPr lang="en-US" altLang="ru-RU" dirty="0"/>
              <a:t> </a:t>
            </a:r>
            <a:r>
              <a:rPr lang="ru-RU" altLang="ru-RU" dirty="0"/>
              <a:t>на </a:t>
            </a:r>
            <a:r>
              <a:rPr lang="en-US" altLang="ru-RU" dirty="0"/>
              <a:t>ALMA</a:t>
            </a:r>
            <a:endParaRPr lang="ru-RU" altLang="ru-RU" dirty="0"/>
          </a:p>
        </p:txBody>
      </p:sp>
      <p:pic>
        <p:nvPicPr>
          <p:cNvPr id="21507" name="Picture 3" descr="http://images.iop.org/objects/phw/news/17/7/14/PWpla2_1806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2" y="1891903"/>
            <a:ext cx="3995738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79181" y="1970485"/>
            <a:ext cx="2946640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Замерзание СО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/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Наблюдали излучение ионов </a:t>
            </a:r>
            <a:r>
              <a:rPr lang="en-US" altLang="ru-RU" sz="1350">
                <a:latin typeface="Tahoma" panose="020B0604030504040204" pitchFamily="34" charset="0"/>
              </a:rPr>
              <a:t>N</a:t>
            </a:r>
            <a:r>
              <a:rPr lang="en-US" altLang="ru-RU" sz="1350" baseline="-25000">
                <a:latin typeface="Tahoma" panose="020B0604030504040204" pitchFamily="34" charset="0"/>
              </a:rPr>
              <a:t>2</a:t>
            </a:r>
            <a:r>
              <a:rPr lang="en-US" altLang="ru-RU" sz="1350">
                <a:latin typeface="Tahoma" panose="020B0604030504040204" pitchFamily="34" charset="0"/>
              </a:rPr>
              <a:t>H</a:t>
            </a:r>
            <a:r>
              <a:rPr lang="en-US" altLang="ru-RU" sz="1350" baseline="30000">
                <a:latin typeface="Tahoma" panose="020B0604030504040204" pitchFamily="34" charset="0"/>
              </a:rPr>
              <a:t>+</a:t>
            </a:r>
            <a:r>
              <a:rPr lang="en-US" altLang="ru-RU" sz="1350">
                <a:latin typeface="Tahoma" panose="020B0604030504040204" pitchFamily="34" charset="0"/>
              </a:rPr>
              <a:t/>
            </a:r>
            <a:br>
              <a:rPr lang="en-US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Они обильны,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только если СО вымерз.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 rot="-5400000">
            <a:off x="-179692" y="5085137"/>
            <a:ext cx="97731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1307.7439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829" y="3221832"/>
            <a:ext cx="3552825" cy="134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4670823"/>
            <a:ext cx="3539729" cy="121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5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450181" y="375702"/>
            <a:ext cx="6457950" cy="97035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dirty="0"/>
              <a:t>От пылинок до километров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921794" y="3459957"/>
            <a:ext cx="518443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latin typeface="Tahoma" panose="020B0604030504040204" pitchFamily="34" charset="0"/>
              </a:rPr>
              <a:t>Пылинки сталкиваются и начинают слипаться. 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Так можно быстро создать частицы миллиметрового размера.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… Дальше возникают проблемы …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а) сантиметровые тела при столкновении 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    начинают разрушаться, а не расти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б) из-за взаимодействия с газом такие частицы быстро 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    тормозятся и выпадают на звезду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/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Возможно, что или происходит быстрое формирование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планетезималей за счет гравитационных эффектов,</a:t>
            </a:r>
            <a:br>
              <a:rPr lang="ru-RU" altLang="ru-RU" sz="1350">
                <a:latin typeface="Tahoma" panose="020B0604030504040204" pitchFamily="34" charset="0"/>
              </a:rPr>
            </a:br>
            <a:r>
              <a:rPr lang="ru-RU" altLang="ru-RU" sz="1350">
                <a:latin typeface="Tahoma" panose="020B0604030504040204" pitchFamily="34" charset="0"/>
              </a:rPr>
              <a:t>или же – из-за аэродинамических.</a:t>
            </a:r>
            <a:br>
              <a:rPr lang="ru-RU" altLang="ru-RU" sz="1350">
                <a:latin typeface="Tahoma" panose="020B0604030504040204" pitchFamily="34" charset="0"/>
              </a:rPr>
            </a:br>
            <a:endParaRPr lang="ru-RU" altLang="ru-RU" sz="1350">
              <a:latin typeface="Tahoma" panose="020B0604030504040204" pitchFamily="34" charset="0"/>
            </a:endParaRPr>
          </a:p>
        </p:txBody>
      </p:sp>
      <p:pic>
        <p:nvPicPr>
          <p:cNvPr id="23556" name="Picture 7" descr="220px-Artist%E2%80%99s_Impression_of_a_Baby_Star_Still_Surrounded_by_a_Protoplanetary_Di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53" y="2119313"/>
            <a:ext cx="1870472" cy="124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AutoShape 9" descr="2Q=="/>
          <p:cNvSpPr>
            <a:spLocks noChangeAspect="1" noChangeArrowheads="1"/>
          </p:cNvSpPr>
          <p:nvPr/>
        </p:nvSpPr>
        <p:spPr bwMode="auto">
          <a:xfrm>
            <a:off x="3411141" y="2739629"/>
            <a:ext cx="2321719" cy="137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50">
              <a:latin typeface="Tahoma" panose="020B0604030504040204" pitchFamily="34" charset="0"/>
            </a:endParaRPr>
          </a:p>
        </p:txBody>
      </p:sp>
      <p:pic>
        <p:nvPicPr>
          <p:cNvPr id="23558" name="Picture 11" descr="Planetesimals around a Sun-like st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072879"/>
            <a:ext cx="2143125" cy="127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3" descr="agglomer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56" y="2072879"/>
            <a:ext cx="2185988" cy="127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5" descr="three stages of core accre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8" y="1988344"/>
            <a:ext cx="2645569" cy="395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09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692</Words>
  <Application>Microsoft Office PowerPoint</Application>
  <PresentationFormat>Экран (4:3)</PresentationFormat>
  <Paragraphs>214</Paragraphs>
  <Slides>45</Slides>
  <Notes>25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Tahoma</vt:lpstr>
      <vt:lpstr>Office Theme</vt:lpstr>
      <vt:lpstr>СУДЬБЫ ЭКЗОПЛАНЕТ</vt:lpstr>
      <vt:lpstr>Презентация PowerPoint</vt:lpstr>
      <vt:lpstr>Галактический спиралеворот</vt:lpstr>
      <vt:lpstr>Протопланетные диски</vt:lpstr>
      <vt:lpstr>Остаточные диски</vt:lpstr>
      <vt:lpstr>Упрощенная картина рождения</vt:lpstr>
      <vt:lpstr>Снеговая линия</vt:lpstr>
      <vt:lpstr>TW Гидры: наблюдения на ALMA</vt:lpstr>
      <vt:lpstr>От пылинок до километров</vt:lpstr>
      <vt:lpstr>От километров до Земли</vt:lpstr>
      <vt:lpstr>Олигархический рост планетезималей</vt:lpstr>
      <vt:lpstr>Эволюция орбит ледяных олигархов</vt:lpstr>
      <vt:lpstr>От Земли до Юпитера</vt:lpstr>
      <vt:lpstr>Фрагментация диска</vt:lpstr>
      <vt:lpstr>Протопланетный диск HL Тельца</vt:lpstr>
      <vt:lpstr>Место, где рождаются звезды и планеты</vt:lpstr>
      <vt:lpstr>Протопланетный диск HL Tau</vt:lpstr>
      <vt:lpstr>Моделирование диска HL Tau</vt:lpstr>
      <vt:lpstr>Газовые и ледяные планеты вблизи своих звезд</vt:lpstr>
      <vt:lpstr>Планетные системы</vt:lpstr>
      <vt:lpstr>Архитектура экзопланетных систем</vt:lpstr>
      <vt:lpstr>Миграция планет</vt:lpstr>
      <vt:lpstr>Структуры в диске</vt:lpstr>
      <vt:lpstr>Моделирование миграции</vt:lpstr>
      <vt:lpstr>Щели и мосты</vt:lpstr>
      <vt:lpstr>Численное моделирование</vt:lpstr>
      <vt:lpstr>Численное моделирование</vt:lpstr>
      <vt:lpstr>Численное моделирование</vt:lpstr>
      <vt:lpstr>Солнечная система</vt:lpstr>
      <vt:lpstr>Эффект Ярковского</vt:lpstr>
      <vt:lpstr>Эжекция</vt:lpstr>
      <vt:lpstr>Облако Оорта</vt:lpstr>
      <vt:lpstr>Судьба рассеянных планет</vt:lpstr>
      <vt:lpstr>Эффект Лидова-Козаи</vt:lpstr>
      <vt:lpstr>Распределение планет по ориентации орбиты</vt:lpstr>
      <vt:lpstr>Приливы</vt:lpstr>
      <vt:lpstr>Слияния звезд и планет</vt:lpstr>
      <vt:lpstr>Испарение HD209458 b</vt:lpstr>
      <vt:lpstr>Поглощение WASP-12b</vt:lpstr>
      <vt:lpstr>Превращение звезды в  красного гиганта</vt:lpstr>
      <vt:lpstr>Планеты вокруг звезд-гигантов</vt:lpstr>
      <vt:lpstr>Статистика планет вокруг гигантов</vt:lpstr>
      <vt:lpstr>Выброс планет звездами</vt:lpstr>
      <vt:lpstr>Разрушение планеты  белым карликом</vt:lpstr>
      <vt:lpstr>Самое главное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andy</dc:creator>
  <cp:lastModifiedBy>Sergei Popov</cp:lastModifiedBy>
  <cp:revision>8</cp:revision>
  <dcterms:created xsi:type="dcterms:W3CDTF">2015-11-06T12:26:29Z</dcterms:created>
  <dcterms:modified xsi:type="dcterms:W3CDTF">2017-08-25T10:12:41Z</dcterms:modified>
</cp:coreProperties>
</file>