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61"/>
  </p:notesMasterIdLst>
  <p:sldIdLst>
    <p:sldId id="256" r:id="rId2"/>
    <p:sldId id="345" r:id="rId3"/>
    <p:sldId id="259" r:id="rId4"/>
    <p:sldId id="260" r:id="rId5"/>
    <p:sldId id="263" r:id="rId6"/>
    <p:sldId id="261" r:id="rId7"/>
    <p:sldId id="262" r:id="rId8"/>
    <p:sldId id="264" r:id="rId9"/>
    <p:sldId id="266" r:id="rId10"/>
    <p:sldId id="346" r:id="rId11"/>
    <p:sldId id="268" r:id="rId12"/>
    <p:sldId id="269" r:id="rId13"/>
    <p:sldId id="273" r:id="rId14"/>
    <p:sldId id="267" r:id="rId15"/>
    <p:sldId id="265" r:id="rId16"/>
    <p:sldId id="270" r:id="rId17"/>
    <p:sldId id="271" r:id="rId18"/>
    <p:sldId id="272" r:id="rId19"/>
    <p:sldId id="339" r:id="rId20"/>
    <p:sldId id="275" r:id="rId21"/>
    <p:sldId id="257" r:id="rId22"/>
    <p:sldId id="258" r:id="rId23"/>
    <p:sldId id="276" r:id="rId24"/>
    <p:sldId id="277" r:id="rId25"/>
    <p:sldId id="278" r:id="rId26"/>
    <p:sldId id="279" r:id="rId27"/>
    <p:sldId id="280" r:id="rId28"/>
    <p:sldId id="347" r:id="rId29"/>
    <p:sldId id="283" r:id="rId30"/>
    <p:sldId id="281" r:id="rId31"/>
    <p:sldId id="282" r:id="rId32"/>
    <p:sldId id="284" r:id="rId33"/>
    <p:sldId id="285" r:id="rId34"/>
    <p:sldId id="289" r:id="rId35"/>
    <p:sldId id="290" r:id="rId36"/>
    <p:sldId id="291" r:id="rId37"/>
    <p:sldId id="292" r:id="rId38"/>
    <p:sldId id="293" r:id="rId39"/>
    <p:sldId id="294" r:id="rId40"/>
    <p:sldId id="343" r:id="rId41"/>
    <p:sldId id="344" r:id="rId42"/>
    <p:sldId id="338" r:id="rId43"/>
    <p:sldId id="340" r:id="rId44"/>
    <p:sldId id="298" r:id="rId45"/>
    <p:sldId id="299" r:id="rId46"/>
    <p:sldId id="300" r:id="rId47"/>
    <p:sldId id="302" r:id="rId48"/>
    <p:sldId id="303" r:id="rId49"/>
    <p:sldId id="304" r:id="rId50"/>
    <p:sldId id="305" r:id="rId51"/>
    <p:sldId id="307" r:id="rId52"/>
    <p:sldId id="341" r:id="rId53"/>
    <p:sldId id="315" r:id="rId54"/>
    <p:sldId id="316" r:id="rId55"/>
    <p:sldId id="317" r:id="rId56"/>
    <p:sldId id="318" r:id="rId57"/>
    <p:sldId id="319" r:id="rId58"/>
    <p:sldId id="342" r:id="rId59"/>
    <p:sldId id="337" r:id="rId6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193" autoAdjust="0"/>
    <p:restoredTop sz="94660"/>
  </p:normalViewPr>
  <p:slideViewPr>
    <p:cSldViewPr>
      <p:cViewPr varScale="1">
        <p:scale>
          <a:sx n="88" d="100"/>
          <a:sy n="88" d="100"/>
        </p:scale>
        <p:origin x="-12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AAA1C2D-BAF5-4505-AB1F-E80105F6AC53}" type="datetimeFigureOut">
              <a:rPr lang="en-US"/>
              <a:pPr>
                <a:defRPr/>
              </a:pPr>
              <a:t>9/8/2010</a:t>
            </a:fld>
            <a:endParaRPr lang="en-US"/>
          </a:p>
        </p:txBody>
      </p:sp>
      <p:sp>
        <p:nvSpPr>
          <p:cNvPr id="17412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Образец текста</a:t>
            </a:r>
          </a:p>
          <a:p>
            <a:pPr lvl="1"/>
            <a:r>
              <a:rPr lang="en-US" noProof="0" smtClean="0"/>
              <a:t>Второй уровень</a:t>
            </a:r>
          </a:p>
          <a:p>
            <a:pPr lvl="2"/>
            <a:r>
              <a:rPr lang="en-US" noProof="0" smtClean="0"/>
              <a:t>Третий уровень</a:t>
            </a:r>
          </a:p>
          <a:p>
            <a:pPr lvl="3"/>
            <a:r>
              <a:rPr lang="en-US" noProof="0" smtClean="0"/>
              <a:t>Четвертый уровень</a:t>
            </a:r>
          </a:p>
          <a:p>
            <a:pPr lvl="4"/>
            <a:r>
              <a:rPr lang="en-US" noProof="0" smtClean="0"/>
              <a:t>Пятый уровень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915F68A-CC8A-4E5B-9703-BBC7DA54D8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http://www.eso.org/public/news/eso0318/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Рисунок из работы 0902.2084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A remark concerning your usage of the flow constraint</a:t>
            </a:r>
            <a:br>
              <a:rPr lang="ru-RU" smtClean="0"/>
            </a:br>
            <a:r>
              <a:rPr lang="ru-RU" smtClean="0"/>
              <a:t>(Danielewicz). You show this together with the picture</a:t>
            </a:r>
            <a:br>
              <a:rPr lang="ru-RU" smtClean="0"/>
            </a:br>
            <a:r>
              <a:rPr lang="ru-RU" smtClean="0"/>
              <a:t>from RHIC tracks (STAR experiment). I would recommend</a:t>
            </a:r>
            <a:br>
              <a:rPr lang="ru-RU" smtClean="0"/>
            </a:br>
            <a:r>
              <a:rPr lang="ru-RU" smtClean="0"/>
              <a:t>you modify that part since it raises the impression that</a:t>
            </a:r>
            <a:br>
              <a:rPr lang="ru-RU" smtClean="0"/>
            </a:br>
            <a:r>
              <a:rPr lang="ru-RU" smtClean="0"/>
              <a:t>the flow data used for that constraint come from these</a:t>
            </a:r>
            <a:br>
              <a:rPr lang="ru-RU" smtClean="0"/>
            </a:br>
            <a:r>
              <a:rPr lang="ru-RU" smtClean="0"/>
              <a:t>experiments. This is wrong!</a:t>
            </a:r>
            <a:br>
              <a:rPr lang="ru-RU" smtClean="0"/>
            </a:br>
            <a:r>
              <a:rPr lang="ru-RU" smtClean="0"/>
              <a:t>Danielewicz uses GSI-SIS data (1 GeV/nucleon) and old</a:t>
            </a:r>
            <a:br>
              <a:rPr lang="ru-RU" smtClean="0"/>
            </a:br>
            <a:r>
              <a:rPr lang="ru-RU" smtClean="0"/>
              <a:t>AGS data (up to 14 GeV/nucleon).</a:t>
            </a:r>
            <a:br>
              <a:rPr lang="ru-RU" smtClean="0"/>
            </a:br>
            <a:r>
              <a:rPr lang="ru-RU" smtClean="0"/>
              <a:t>His analysis is not applicable to the higher energies at RHIC,</a:t>
            </a:r>
            <a:br>
              <a:rPr lang="ru-RU" smtClean="0"/>
            </a:br>
            <a:r>
              <a:rPr lang="ru-RU" smtClean="0"/>
              <a:t>where different degrees of freedom are involved and</a:t>
            </a:r>
            <a:br>
              <a:rPr lang="ru-RU" smtClean="0"/>
            </a:br>
            <a:r>
              <a:rPr lang="ru-RU" smtClean="0"/>
              <a:t>different physics plays a role.</a:t>
            </a:r>
            <a:br>
              <a:rPr lang="ru-RU" smtClean="0"/>
            </a:br>
            <a:r>
              <a:rPr lang="ru-RU" smtClean="0"/>
              <a:t>Already at the low energy experiments Danielewicz used,</a:t>
            </a:r>
            <a:br>
              <a:rPr lang="ru-RU" smtClean="0"/>
            </a:br>
            <a:r>
              <a:rPr lang="ru-RU" smtClean="0"/>
              <a:t>People have placed critics, because of ambiguities due</a:t>
            </a:r>
            <a:br>
              <a:rPr lang="ru-RU" smtClean="0"/>
            </a:br>
            <a:r>
              <a:rPr lang="ru-RU" smtClean="0"/>
              <a:t>to temperature and possible momentum depedences of forces</a:t>
            </a:r>
            <a:br>
              <a:rPr lang="ru-RU" smtClean="0"/>
            </a:br>
            <a:r>
              <a:rPr lang="ru-RU" smtClean="0"/>
              <a:t>which influence the flow but are not resolved in integral</a:t>
            </a:r>
            <a:br>
              <a:rPr lang="ru-RU" smtClean="0"/>
            </a:br>
            <a:r>
              <a:rPr lang="ru-RU" smtClean="0"/>
              <a:t>quantities like pressure and density ...</a:t>
            </a:r>
            <a:br>
              <a:rPr lang="ru-RU" smtClean="0"/>
            </a:br>
            <a:r>
              <a:rPr lang="ru-RU" smtClean="0"/>
              <a:t> </a:t>
            </a:r>
            <a:r>
              <a:rPr lang="en-US" smtClean="0"/>
              <a:t>(Danielewicz et al. nucl-th/0208016)</a:t>
            </a:r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(Kramer et al. astro-ph/0609417)</a:t>
            </a:r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Рисунок с http://hepwww.physics.yale.edu/yaleams/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http://www.faculty.iu-bremen.de/srosswog/movies.html</a:t>
            </a:r>
            <a:endParaRPr lang="ru-RU" smtClean="0"/>
          </a:p>
          <a:p>
            <a:pPr eaLnBrk="1" hangingPunct="1"/>
            <a:r>
              <a:rPr lang="en-US" smtClean="0"/>
              <a:t>(Stephan Rosswog, visualisation: R. West)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/>
                <a:ahLst/>
                <a:cxnLst>
                  <a:cxn ang="0">
                    <a:pos x="0" y="3159"/>
                  </a:cxn>
                  <a:cxn ang="0">
                    <a:pos x="5184" y="3159"/>
                  </a:cxn>
                  <a:cxn ang="0">
                    <a:pos x="5184" y="0"/>
                  </a:cxn>
                  <a:cxn ang="0">
                    <a:pos x="0" y="0"/>
                  </a:cxn>
                  <a:cxn ang="0">
                    <a:pos x="0" y="3159"/>
                  </a:cxn>
                  <a:cxn ang="0">
                    <a:pos x="0" y="3159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159"/>
                  </a:cxn>
                  <a:cxn ang="0">
                    <a:pos x="556" y="3159"/>
                  </a:cxn>
                  <a:cxn ang="0">
                    <a:pos x="556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/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/>
              <a:ahLst/>
              <a:cxnLst>
                <a:cxn ang="0">
                  <a:pos x="251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251" y="0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/>
              </a:p>
            </p:txBody>
          </p:sp>
        </p:grpSp>
      </p:grpSp>
      <p:sp>
        <p:nvSpPr>
          <p:cNvPr id="81936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</a:p>
        </p:txBody>
      </p:sp>
      <p:sp>
        <p:nvSpPr>
          <p:cNvPr id="81937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Образец подзаголовка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050BC-55D4-463C-A7CA-6E8F13E28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1D6C0-BD63-4050-93C3-8C5E89E523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4F6D1-91F2-4681-974E-7E548552E2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7543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4114800"/>
            <a:ext cx="7543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C6849-97DD-4BF0-9135-0712502F6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26188-4FB4-436C-9FF1-0F3F6349E8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94DD9E-C68A-4E95-A971-DFF5A65505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3DE67-BB60-48DC-B3AE-0660E2479B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FC931-5D87-40A6-B4E6-7A5267EF68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4AB82-EB14-4CC9-AA45-410CB752A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247C0-7405-432B-855D-67DB2FAB59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372FC-D815-4FC7-BF17-0E6749D6E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4C6AD-8484-42F5-9858-9DF444929B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4DA5E-EB42-4E6F-A2DF-0B757901C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AB3D-44CA-4376-815F-069A3AEBEA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1F6AD-686E-4536-9A15-A081B354B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80899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/>
              <a:ahLst/>
              <a:cxnLst>
                <a:cxn ang="0">
                  <a:pos x="0" y="3159"/>
                </a:cxn>
                <a:cxn ang="0">
                  <a:pos x="5184" y="3159"/>
                </a:cxn>
                <a:cxn ang="0">
                  <a:pos x="5184" y="0"/>
                </a:cxn>
                <a:cxn ang="0">
                  <a:pos x="0" y="0"/>
                </a:cxn>
                <a:cxn ang="0">
                  <a:pos x="0" y="3159"/>
                </a:cxn>
                <a:cxn ang="0">
                  <a:pos x="0" y="3159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80900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159"/>
                </a:cxn>
                <a:cxn ang="0">
                  <a:pos x="556" y="3159"/>
                </a:cxn>
                <a:cxn ang="0">
                  <a:pos x="55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80902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80903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80904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80905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80906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80907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80908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80909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/>
                <a:ahLst/>
                <a:cxnLst>
                  <a:cxn ang="0">
                    <a:pos x="251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251" y="0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80910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/>
              </a:p>
            </p:txBody>
          </p:sp>
        </p:grpSp>
      </p:grpSp>
      <p:sp>
        <p:nvSpPr>
          <p:cNvPr id="80911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80912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80913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14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15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C4F137A4-2884-4EBA-B4C1-9E554EE3B6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7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polar\My%20Documents\presentations\popular\popmech2010\movie1win.avi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polar\My%20Documents\presentations\popular\physics_astro\movie1win.avi" TargetMode="External"/><Relationship Id="rId4" Type="http://schemas.openxmlformats.org/officeDocument/2006/relationships/image" Target="../media/image2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okrugsveta.ru/vs/article/3003/" TargetMode="External"/><Relationship Id="rId2" Type="http://schemas.openxmlformats.org/officeDocument/2006/relationships/hyperlink" Target="http://www.expert.ru/printissues/russian_reporter/%0b2008/42/nebestnye_kollaydery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5" Type="http://schemas.openxmlformats.org/officeDocument/2006/relationships/hyperlink" Target="http://elementy.ru/lib/25574" TargetMode="External"/><Relationship Id="rId4" Type="http://schemas.openxmlformats.org/officeDocument/2006/relationships/hyperlink" Target="http://elementy.ru/lib/430655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file:///C:\Documents%20and%20Settings\polar\My%20Documents\presentations\popular\popmech2010\movie_f1.mpg" TargetMode="External"/><Relationship Id="rId1" Type="http://schemas.openxmlformats.org/officeDocument/2006/relationships/video" Target="file:///C:\Documents%20and%20Settings\polar\My%20Documents\presentations\popular\popmech2010\hl0306.mpg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228600"/>
            <a:ext cx="8305800" cy="1470025"/>
          </a:xfrm>
        </p:spPr>
        <p:txBody>
          <a:bodyPr/>
          <a:lstStyle/>
          <a:p>
            <a:pPr eaLnBrk="1" hangingPunct="1">
              <a:defRPr/>
            </a:pPr>
            <a:r>
              <a:rPr lang="ru-RU" sz="5400" smtClean="0">
                <a:latin typeface="Arial" charset="0"/>
              </a:rPr>
              <a:t>Неистовая вселенная</a:t>
            </a:r>
            <a:endParaRPr lang="en-US" sz="5400" smtClean="0">
              <a:latin typeface="Arial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5638800"/>
            <a:ext cx="2895600" cy="1219200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/>
              <a:t>Сергей Попов</a:t>
            </a:r>
            <a:br>
              <a:rPr lang="ru-RU" smtClean="0"/>
            </a:br>
            <a:r>
              <a:rPr lang="ru-RU" smtClean="0"/>
              <a:t>  ГАИШ МГУ</a:t>
            </a:r>
            <a:endParaRPr lang="en-US" smtClean="0"/>
          </a:p>
        </p:txBody>
      </p:sp>
      <p:pic>
        <p:nvPicPr>
          <p:cNvPr id="18435" name="Picture 4" descr="IMG_8917_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3276600"/>
            <a:ext cx="4902200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popmec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2057400"/>
            <a:ext cx="2819400" cy="281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8077200" cy="1431925"/>
          </a:xfrm>
        </p:spPr>
        <p:txBody>
          <a:bodyPr/>
          <a:lstStyle/>
          <a:p>
            <a:r>
              <a:rPr lang="ru-RU" sz="4000" smtClean="0">
                <a:effectLst/>
                <a:latin typeface="Arial" charset="0"/>
              </a:rPr>
              <a:t>Белые карлики и сверхновые</a:t>
            </a:r>
            <a:endParaRPr lang="en-US" sz="4000" smtClean="0">
              <a:effectLst/>
              <a:latin typeface="Arial" charset="0"/>
            </a:endParaRPr>
          </a:p>
        </p:txBody>
      </p:sp>
      <p:pic>
        <p:nvPicPr>
          <p:cNvPr id="27650" name="Picture 5" descr="19-supernova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3810000"/>
            <a:ext cx="42862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6" descr="CCwd1_10_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2971800"/>
            <a:ext cx="2857500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7" descr="wd-eart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190500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8"/>
          <p:cNvSpPr txBox="1">
            <a:spLocks noChangeArrowheads="1"/>
          </p:cNvSpPr>
          <p:nvPr/>
        </p:nvSpPr>
        <p:spPr bwMode="auto">
          <a:xfrm>
            <a:off x="3641725" y="1865313"/>
            <a:ext cx="48577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Arial" charset="0"/>
              </a:rPr>
              <a:t>Есть критическая масса белого карлика.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Если он наберет большую за счет аккреции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или слияния, то произойдет взрыв.</a:t>
            </a:r>
            <a:endParaRPr lang="en-US" sz="1800">
              <a:latin typeface="Arial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effectLst/>
              </a:rPr>
              <a:t>Остатки сверхновых</a:t>
            </a:r>
            <a:endParaRPr lang="en-US" smtClean="0">
              <a:effectLst/>
            </a:endParaRPr>
          </a:p>
        </p:txBody>
      </p:sp>
      <p:pic>
        <p:nvPicPr>
          <p:cNvPr id="28674" name="Picture 5" descr="Cassiopeia-A-Supernova-1-1024x7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905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5851525" y="2093913"/>
            <a:ext cx="26892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Arial" charset="0"/>
              </a:rPr>
              <a:t>После взрыва остается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компактный остаток и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туманность</a:t>
            </a:r>
            <a:endParaRPr lang="en-US" sz="1800">
              <a:latin typeface="Arial" charset="0"/>
            </a:endParaRPr>
          </a:p>
        </p:txBody>
      </p:sp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1143000" y="5562600"/>
            <a:ext cx="184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1050925" y="5518150"/>
            <a:ext cx="663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/>
              <a:t>Синтез элементов и их выбрасывание в межзвездную среду!</a:t>
            </a:r>
            <a:endParaRPr lang="en-US" sz="1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effectLst/>
              </a:rPr>
              <a:t>Сверхновые в галактиках</a:t>
            </a:r>
            <a:endParaRPr lang="en-US" sz="4000" smtClean="0">
              <a:effectLst/>
            </a:endParaRPr>
          </a:p>
        </p:txBody>
      </p:sp>
      <p:pic>
        <p:nvPicPr>
          <p:cNvPr id="29698" name="Picture 5" descr="supernova1999b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905000"/>
            <a:ext cx="2733675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6" descr="sn2006gy_light_curv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1981200"/>
            <a:ext cx="4800600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 Box 7"/>
          <p:cNvSpPr txBox="1">
            <a:spLocks noChangeArrowheads="1"/>
          </p:cNvSpPr>
          <p:nvPr/>
        </p:nvSpPr>
        <p:spPr bwMode="auto">
          <a:xfrm>
            <a:off x="4022725" y="5522913"/>
            <a:ext cx="513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Arial" charset="0"/>
              </a:rPr>
              <a:t>Темп вспышек сверхновых в нашей Галактике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примерно раз в 30 лет. </a:t>
            </a:r>
            <a:endParaRPr lang="en-US" sz="1800">
              <a:latin typeface="Arial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effectLst/>
              </a:rPr>
              <a:t>Наша Галактика</a:t>
            </a:r>
            <a:endParaRPr lang="en-US" smtClean="0">
              <a:effectLst/>
            </a:endParaRPr>
          </a:p>
        </p:txBody>
      </p:sp>
      <p:pic>
        <p:nvPicPr>
          <p:cNvPr id="30722" name="Picture 5" descr="galax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057400"/>
            <a:ext cx="32385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6"/>
          <p:cNvSpPr txBox="1">
            <a:spLocks noChangeArrowheads="1"/>
          </p:cNvSpPr>
          <p:nvPr/>
        </p:nvSpPr>
        <p:spPr bwMode="auto">
          <a:xfrm>
            <a:off x="4479925" y="2170113"/>
            <a:ext cx="428148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Arial" charset="0"/>
              </a:rPr>
              <a:t>1 св.год = 10</a:t>
            </a:r>
            <a:r>
              <a:rPr lang="ru-RU" sz="1800" baseline="30000">
                <a:latin typeface="Arial" charset="0"/>
              </a:rPr>
              <a:t>18</a:t>
            </a:r>
            <a:r>
              <a:rPr lang="ru-RU" sz="1800">
                <a:latin typeface="Arial" charset="0"/>
              </a:rPr>
              <a:t> см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/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До ближайших звезд </a:t>
            </a:r>
            <a:r>
              <a:rPr lang="en-US" sz="1800">
                <a:latin typeface="Arial" charset="0"/>
              </a:rPr>
              <a:t>~5</a:t>
            </a:r>
            <a:r>
              <a:rPr lang="ru-RU" sz="1800">
                <a:latin typeface="Arial" charset="0"/>
              </a:rPr>
              <a:t> св. лет</a:t>
            </a:r>
          </a:p>
          <a:p>
            <a:r>
              <a:rPr lang="ru-RU" sz="1800">
                <a:latin typeface="Arial" charset="0"/>
              </a:rPr>
              <a:t>До ближайших массивных звезд </a:t>
            </a:r>
            <a:r>
              <a:rPr lang="en-US" sz="1800">
                <a:latin typeface="Arial" charset="0"/>
              </a:rPr>
              <a:t>~500.</a:t>
            </a:r>
          </a:p>
        </p:txBody>
      </p:sp>
      <p:sp>
        <p:nvSpPr>
          <p:cNvPr id="30724" name="Text Box 7"/>
          <p:cNvSpPr txBox="1">
            <a:spLocks noChangeArrowheads="1"/>
          </p:cNvSpPr>
          <p:nvPr/>
        </p:nvSpPr>
        <p:spPr bwMode="auto">
          <a:xfrm>
            <a:off x="1295400" y="4881563"/>
            <a:ext cx="75676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Arial" charset="0"/>
              </a:rPr>
              <a:t>Сверхновые на «опасном» расстоянии происходят раз в десятки или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даже сотни миллионов лет.</a:t>
            </a:r>
            <a:endParaRPr lang="en-US" sz="1800">
              <a:latin typeface="Arial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8077200" cy="1431925"/>
          </a:xfrm>
        </p:spPr>
        <p:txBody>
          <a:bodyPr/>
          <a:lstStyle/>
          <a:p>
            <a:r>
              <a:rPr lang="ru-RU" sz="3600" smtClean="0">
                <a:effectLst/>
              </a:rPr>
              <a:t>«Ядерная угроза из космоса»?</a:t>
            </a:r>
            <a:endParaRPr lang="en-US" sz="3600" smtClean="0">
              <a:effectLst/>
            </a:endParaRPr>
          </a:p>
        </p:txBody>
      </p:sp>
      <p:pic>
        <p:nvPicPr>
          <p:cNvPr id="31746" name="Picture 3" descr="275px-Vela_5B_in_Orbi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981200"/>
            <a:ext cx="261937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4" descr="firstgrb_vela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3295650"/>
            <a:ext cx="4981575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4022725" y="2017713"/>
            <a:ext cx="45037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Arial" charset="0"/>
              </a:rPr>
              <a:t>Серия американский спутников </a:t>
            </a:r>
            <a:r>
              <a:rPr lang="en-US" sz="1800">
                <a:latin typeface="Arial" charset="0"/>
              </a:rPr>
              <a:t>Vela </a:t>
            </a:r>
            <a:r>
              <a:rPr lang="ru-RU" sz="1800">
                <a:latin typeface="Arial" charset="0"/>
              </a:rPr>
              <a:t>для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контроля за ядерными испытаниями</a:t>
            </a:r>
            <a:endParaRPr lang="en-US" sz="1800">
              <a:latin typeface="Arial" charset="0"/>
            </a:endParaRPr>
          </a:p>
        </p:txBody>
      </p:sp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1050925" y="4379913"/>
            <a:ext cx="246538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Arial" charset="0"/>
              </a:rPr>
              <a:t>Неожиданно сигналы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стали приходить из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космоса!</a:t>
            </a:r>
            <a:endParaRPr lang="en-US" sz="1800">
              <a:latin typeface="Arial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effectLst/>
              </a:rPr>
              <a:t>Гамма-всплески</a:t>
            </a:r>
            <a:endParaRPr lang="en-US" smtClean="0">
              <a:effectLst/>
            </a:endParaRPr>
          </a:p>
        </p:txBody>
      </p:sp>
      <p:pic>
        <p:nvPicPr>
          <p:cNvPr id="32770" name="Picture 5" descr="hyperno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2057400"/>
            <a:ext cx="367665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4759325" y="2057400"/>
            <a:ext cx="4460875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Arial" charset="0"/>
              </a:rPr>
              <a:t>Сейчас всплески наблюдают </a:t>
            </a:r>
          </a:p>
          <a:p>
            <a:r>
              <a:rPr lang="ru-RU" sz="1800">
                <a:latin typeface="Arial" charset="0"/>
              </a:rPr>
              <a:t>примерно раз в день.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Все это очень далекие источники.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/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Темп всплесков в галактике типа нашей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составляет раз в несколько десятков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или даже сотен тысяч лет.</a:t>
            </a:r>
            <a:endParaRPr lang="en-US" sz="1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effectLst/>
              </a:rPr>
              <a:t>Два типа всплесков</a:t>
            </a:r>
            <a:endParaRPr lang="en-US" smtClean="0">
              <a:effectLst/>
            </a:endParaRPr>
          </a:p>
        </p:txBody>
      </p:sp>
      <p:pic>
        <p:nvPicPr>
          <p:cNvPr id="33794" name="Picture 6" descr="grb_profil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914525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7" descr="gammarayburstprogenitor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1981200"/>
            <a:ext cx="381000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8"/>
          <p:cNvSpPr txBox="1">
            <a:spLocks noChangeArrowheads="1"/>
          </p:cNvSpPr>
          <p:nvPr/>
        </p:nvSpPr>
        <p:spPr bwMode="auto">
          <a:xfrm>
            <a:off x="1050925" y="5294313"/>
            <a:ext cx="54022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Arial" charset="0"/>
              </a:rPr>
              <a:t>Выделяют короткие (менее нескольких секунд) и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длинные (более 10 секунд) всплески.</a:t>
            </a:r>
            <a:endParaRPr lang="en-US" sz="1800">
              <a:latin typeface="Arial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effectLst/>
              </a:rPr>
              <a:t>Длинные всплески – гиперновые?</a:t>
            </a:r>
            <a:endParaRPr lang="en-US" smtClean="0">
              <a:effectLst/>
            </a:endParaRPr>
          </a:p>
        </p:txBody>
      </p:sp>
      <p:pic>
        <p:nvPicPr>
          <p:cNvPr id="34818" name="Picture 3" descr="eso0318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1088" y="2000250"/>
            <a:ext cx="69818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1127125" y="5065713"/>
            <a:ext cx="75072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Arial" charset="0"/>
              </a:rPr>
              <a:t>В нескольких случаях одновременно с длинным всплеском удалось 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зафиксировать необычные сверхновые – гиперновые.</a:t>
            </a:r>
            <a:endParaRPr lang="en-US" sz="1800">
              <a:latin typeface="Arial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smtClean="0">
                <a:effectLst/>
              </a:rPr>
              <a:t>Короткие всплески – </a:t>
            </a:r>
            <a:br>
              <a:rPr lang="ru-RU" sz="3600" smtClean="0">
                <a:effectLst/>
              </a:rPr>
            </a:br>
            <a:r>
              <a:rPr lang="ru-RU" sz="3600" smtClean="0">
                <a:effectLst/>
              </a:rPr>
              <a:t>слияния нейтронных звезд?</a:t>
            </a:r>
            <a:endParaRPr lang="en-US" sz="3600" smtClean="0">
              <a:effectLst/>
            </a:endParaRPr>
          </a:p>
        </p:txBody>
      </p:sp>
      <p:pic>
        <p:nvPicPr>
          <p:cNvPr id="34826" name="movie1win.avi">
            <a:hlinkClick r:id="" action="ppaction://media"/>
          </p:cNvPr>
          <p:cNvPicPr>
            <a:picLocks noRot="1" noChangeAspect="1" noChangeArrowheads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1066800" y="1981200"/>
            <a:ext cx="5486400" cy="411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8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48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2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482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8077200" cy="1431925"/>
          </a:xfrm>
        </p:spPr>
        <p:txBody>
          <a:bodyPr/>
          <a:lstStyle/>
          <a:p>
            <a:r>
              <a:rPr lang="ru-RU" sz="3600" smtClean="0">
                <a:effectLst/>
              </a:rPr>
              <a:t>Не они ли динозавров наших?</a:t>
            </a:r>
            <a:endParaRPr lang="en-US" sz="3600" smtClean="0">
              <a:effectLst/>
            </a:endParaRPr>
          </a:p>
        </p:txBody>
      </p:sp>
      <p:pic>
        <p:nvPicPr>
          <p:cNvPr id="37890" name="Picture 5" descr="h_dinosaur_grb_0105_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905000"/>
            <a:ext cx="4724400" cy="363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6"/>
          <p:cNvSpPr txBox="1">
            <a:spLocks noChangeArrowheads="1"/>
          </p:cNvSpPr>
          <p:nvPr/>
        </p:nvSpPr>
        <p:spPr bwMode="auto">
          <a:xfrm>
            <a:off x="5851525" y="2089150"/>
            <a:ext cx="3140075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/>
              <a:t>Гамма-всплески происходят</a:t>
            </a:r>
            <a:br>
              <a:rPr lang="ru-RU" sz="1800"/>
            </a:br>
            <a:r>
              <a:rPr lang="ru-RU" sz="1800"/>
              <a:t>реже сверхновых, но зато</a:t>
            </a:r>
            <a:br>
              <a:rPr lang="ru-RU" sz="1800"/>
            </a:br>
            <a:r>
              <a:rPr lang="ru-RU" sz="1800"/>
              <a:t>они мощнее.</a:t>
            </a:r>
            <a:br>
              <a:rPr lang="ru-RU" sz="1800"/>
            </a:br>
            <a:r>
              <a:rPr lang="ru-RU" sz="1800"/>
              <a:t>Один эффект компенсирует</a:t>
            </a:r>
            <a:br>
              <a:rPr lang="ru-RU" sz="1800"/>
            </a:br>
            <a:r>
              <a:rPr lang="ru-RU" sz="1800"/>
              <a:t>другой, и раз в несколько</a:t>
            </a:r>
            <a:br>
              <a:rPr lang="ru-RU" sz="1800"/>
            </a:br>
            <a:r>
              <a:rPr lang="ru-RU" sz="1800"/>
              <a:t>десятков миллионов лет</a:t>
            </a:r>
            <a:br>
              <a:rPr lang="ru-RU" sz="1800"/>
            </a:br>
            <a:r>
              <a:rPr lang="ru-RU" sz="1800"/>
              <a:t>Земля может испытывать</a:t>
            </a:r>
            <a:br>
              <a:rPr lang="ru-RU" sz="1800"/>
            </a:br>
            <a:r>
              <a:rPr lang="ru-RU" sz="1800"/>
              <a:t>воздействие всплеска.</a:t>
            </a:r>
            <a:endParaRPr lang="en-US" sz="1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304800"/>
            <a:ext cx="8077200" cy="1431925"/>
          </a:xfrm>
        </p:spPr>
        <p:txBody>
          <a:bodyPr/>
          <a:lstStyle/>
          <a:p>
            <a:pPr>
              <a:defRPr/>
            </a:pPr>
            <a:r>
              <a:rPr lang="ru-RU" sz="3200" smtClean="0"/>
              <a:t>Сверхновые, гамма-всплески, нейтронные звезды и черные дыры</a:t>
            </a:r>
            <a:endParaRPr lang="en-US" sz="3200" smtClean="0"/>
          </a:p>
        </p:txBody>
      </p:sp>
      <p:pic>
        <p:nvPicPr>
          <p:cNvPr id="19458" name="Picture 5" descr="superno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905000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6" descr="swift-gamma-ray-l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1905000"/>
            <a:ext cx="3581400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7" descr="dec07_1_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4362450"/>
            <a:ext cx="23622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8" descr="pulsa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4381500"/>
            <a:ext cx="24765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effectLst/>
              </a:rPr>
              <a:t>Нейтронные звезды и черные дыры</a:t>
            </a:r>
            <a:endParaRPr lang="en-US" smtClean="0">
              <a:effectLst/>
            </a:endParaRPr>
          </a:p>
        </p:txBody>
      </p:sp>
      <p:pic>
        <p:nvPicPr>
          <p:cNvPr id="38914" name="Picture 6" descr="stage_curtain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981200"/>
            <a:ext cx="63246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/>
              <a:t>Загадочное </a:t>
            </a:r>
            <a:r>
              <a:rPr lang="en-US"/>
              <a:t>vs. </a:t>
            </a:r>
            <a:r>
              <a:rPr lang="ru-RU"/>
              <a:t>красивое</a:t>
            </a:r>
            <a:endParaRPr lang="en-US"/>
          </a:p>
        </p:txBody>
      </p:sp>
      <p:pic>
        <p:nvPicPr>
          <p:cNvPr id="39938" name="Picture 5" descr="silu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905000"/>
            <a:ext cx="299878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6" descr="beautiful-girl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1905000"/>
            <a:ext cx="27209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/>
              <a:t>Черные дыры </a:t>
            </a:r>
            <a:r>
              <a:rPr lang="en-US"/>
              <a:t>vs. </a:t>
            </a:r>
            <a:r>
              <a:rPr lang="ru-RU"/>
              <a:t>Нейтронные звезды</a:t>
            </a:r>
            <a:r>
              <a:rPr lang="en-US"/>
              <a:t> </a:t>
            </a:r>
          </a:p>
        </p:txBody>
      </p:sp>
      <p:sp>
        <p:nvSpPr>
          <p:cNvPr id="40962" name="Oval 5"/>
          <p:cNvSpPr>
            <a:spLocks noChangeArrowheads="1"/>
          </p:cNvSpPr>
          <p:nvPr/>
        </p:nvSpPr>
        <p:spPr bwMode="auto">
          <a:xfrm>
            <a:off x="1219200" y="2971800"/>
            <a:ext cx="2209800" cy="20574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40963" name="Picture 6" descr="NStarI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1828800"/>
            <a:ext cx="4470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effectLst/>
              </a:rPr>
              <a:t>Есть ли черные дыры?</a:t>
            </a:r>
            <a:endParaRPr lang="en-US" smtClean="0">
              <a:effectLst/>
            </a:endParaRPr>
          </a:p>
        </p:txBody>
      </p:sp>
      <p:pic>
        <p:nvPicPr>
          <p:cNvPr id="41986" name="Picture 5" descr="600px-Y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2057400"/>
            <a:ext cx="369570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6" descr="brigide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4925" y="2133600"/>
            <a:ext cx="37719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066800" y="381000"/>
            <a:ext cx="8510588" cy="1325563"/>
          </a:xfrm>
        </p:spPr>
        <p:txBody>
          <a:bodyPr/>
          <a:lstStyle/>
          <a:p>
            <a:pPr>
              <a:defRPr/>
            </a:pPr>
            <a:r>
              <a:rPr lang="ru-RU" smtClean="0"/>
              <a:t>Черные дыры</a:t>
            </a:r>
            <a:endParaRPr lang="en-US" smtClean="0"/>
          </a:p>
        </p:txBody>
      </p:sp>
      <p:sp>
        <p:nvSpPr>
          <p:cNvPr id="43010" name="Text Box 5"/>
          <p:cNvSpPr txBox="1">
            <a:spLocks noChangeArrowheads="1"/>
          </p:cNvSpPr>
          <p:nvPr/>
        </p:nvSpPr>
        <p:spPr bwMode="auto">
          <a:xfrm>
            <a:off x="1143000" y="1981200"/>
            <a:ext cx="5768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Arial" charset="0"/>
              </a:rPr>
              <a:t>Черные дыры для астрофизиков и «на самом деле»</a:t>
            </a:r>
            <a:endParaRPr lang="en-US" sz="1800">
              <a:latin typeface="Arial" charset="0"/>
            </a:endParaRPr>
          </a:p>
        </p:txBody>
      </p:sp>
      <p:sp>
        <p:nvSpPr>
          <p:cNvPr id="43011" name="Rectangle 6"/>
          <p:cNvSpPr>
            <a:spLocks noChangeArrowheads="1"/>
          </p:cNvSpPr>
          <p:nvPr/>
        </p:nvSpPr>
        <p:spPr bwMode="auto">
          <a:xfrm>
            <a:off x="1143000" y="2590800"/>
            <a:ext cx="4953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>
                <a:latin typeface="Arial" charset="0"/>
              </a:rPr>
              <a:t>«</a:t>
            </a:r>
            <a:r>
              <a:rPr lang="en-US" sz="1800">
                <a:latin typeface="Arial" charset="0"/>
              </a:rPr>
              <a:t>Черная дыра в</a:t>
            </a:r>
            <a:r>
              <a:rPr lang="ru-RU" sz="1800">
                <a:latin typeface="Arial" charset="0"/>
              </a:rPr>
              <a:t> </a:t>
            </a:r>
            <a:r>
              <a:rPr lang="en-US" sz="1800">
                <a:latin typeface="Arial" charset="0"/>
              </a:rPr>
              <a:t>источнике Лебедь X-1 – </a:t>
            </a:r>
            <a:endParaRPr lang="ru-RU" sz="1800">
              <a:latin typeface="Arial" charset="0"/>
            </a:endParaRPr>
          </a:p>
          <a:p>
            <a:r>
              <a:rPr lang="en-US" sz="1800">
                <a:latin typeface="Arial" charset="0"/>
              </a:rPr>
              <a:t>это самая</a:t>
            </a:r>
            <a:r>
              <a:rPr lang="ru-RU" sz="1800">
                <a:latin typeface="Arial" charset="0"/>
              </a:rPr>
              <a:t> </a:t>
            </a:r>
            <a:r>
              <a:rPr lang="en-US" sz="1800">
                <a:latin typeface="Arial" charset="0"/>
              </a:rPr>
              <a:t>консервативная гипотеза»</a:t>
            </a:r>
            <a:r>
              <a:rPr lang="ru-RU" sz="1800">
                <a:latin typeface="Arial" charset="0"/>
              </a:rPr>
              <a:t> </a:t>
            </a:r>
          </a:p>
          <a:p>
            <a:r>
              <a:rPr lang="ru-RU" sz="1800">
                <a:latin typeface="Arial" charset="0"/>
              </a:rPr>
              <a:t>(Э. Салпитер)</a:t>
            </a:r>
            <a:endParaRPr lang="en-US" sz="1800">
              <a:latin typeface="Arial" charset="0"/>
            </a:endParaRPr>
          </a:p>
        </p:txBody>
      </p:sp>
      <p:pic>
        <p:nvPicPr>
          <p:cNvPr id="4301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3657600"/>
            <a:ext cx="37909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066800" y="0"/>
            <a:ext cx="8510588" cy="1325563"/>
          </a:xfrm>
        </p:spPr>
        <p:txBody>
          <a:bodyPr/>
          <a:lstStyle/>
          <a:p>
            <a:pPr>
              <a:defRPr/>
            </a:pPr>
            <a:r>
              <a:rPr lang="en-US" smtClean="0"/>
              <a:t>Sgr A*</a:t>
            </a:r>
          </a:p>
        </p:txBody>
      </p:sp>
      <p:pic>
        <p:nvPicPr>
          <p:cNvPr id="44034" name="Picture 5" descr="Movie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219200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6" descr="Movie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2590800"/>
            <a:ext cx="33337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3810000"/>
            <a:ext cx="320040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Text Box 8"/>
          <p:cNvSpPr txBox="1">
            <a:spLocks noChangeArrowheads="1"/>
          </p:cNvSpPr>
          <p:nvPr/>
        </p:nvSpPr>
        <p:spPr bwMode="auto">
          <a:xfrm>
            <a:off x="4724400" y="6216650"/>
            <a:ext cx="421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Arial" charset="0"/>
              </a:rPr>
              <a:t>Темный компактный объект с массой 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несколько миллионов солнечных</a:t>
            </a:r>
            <a:endParaRPr lang="en-US" sz="1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066800" y="381000"/>
            <a:ext cx="8510588" cy="1325563"/>
          </a:xfrm>
        </p:spPr>
        <p:txBody>
          <a:bodyPr/>
          <a:lstStyle/>
          <a:p>
            <a:pPr>
              <a:defRPr/>
            </a:pPr>
            <a:r>
              <a:rPr lang="ru-RU" smtClean="0"/>
              <a:t>В </a:t>
            </a:r>
            <a:r>
              <a:rPr lang="en-US" smtClean="0"/>
              <a:t>Sgr A*</a:t>
            </a:r>
            <a:r>
              <a:rPr lang="ru-RU" smtClean="0"/>
              <a:t> нет горизонта?</a:t>
            </a:r>
            <a:endParaRPr lang="en-US" smtClean="0"/>
          </a:p>
        </p:txBody>
      </p:sp>
      <p:sp>
        <p:nvSpPr>
          <p:cNvPr id="45058" name="Oval 6"/>
          <p:cNvSpPr>
            <a:spLocks noChangeArrowheads="1"/>
          </p:cNvSpPr>
          <p:nvPr/>
        </p:nvSpPr>
        <p:spPr bwMode="auto">
          <a:xfrm>
            <a:off x="1676400" y="3962400"/>
            <a:ext cx="1905000" cy="1905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5059" name="Line 7"/>
          <p:cNvSpPr>
            <a:spLocks noChangeShapeType="1"/>
          </p:cNvSpPr>
          <p:nvPr/>
        </p:nvSpPr>
        <p:spPr bwMode="auto">
          <a:xfrm>
            <a:off x="914400" y="2590800"/>
            <a:ext cx="914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60" name="Line 8"/>
          <p:cNvSpPr>
            <a:spLocks noChangeShapeType="1"/>
          </p:cNvSpPr>
          <p:nvPr/>
        </p:nvSpPr>
        <p:spPr bwMode="auto">
          <a:xfrm flipH="1">
            <a:off x="3048000" y="2514600"/>
            <a:ext cx="4572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61" name="Line 9"/>
          <p:cNvSpPr>
            <a:spLocks noChangeShapeType="1"/>
          </p:cNvSpPr>
          <p:nvPr/>
        </p:nvSpPr>
        <p:spPr bwMode="auto">
          <a:xfrm flipH="1">
            <a:off x="3733800" y="2895600"/>
            <a:ext cx="22098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45062" name="Group 13"/>
          <p:cNvGrpSpPr>
            <a:grpSpLocks/>
          </p:cNvGrpSpPr>
          <p:nvPr/>
        </p:nvGrpSpPr>
        <p:grpSpPr bwMode="auto">
          <a:xfrm>
            <a:off x="1816100" y="2362200"/>
            <a:ext cx="393700" cy="1066800"/>
            <a:chOff x="1144" y="1488"/>
            <a:chExt cx="248" cy="672"/>
          </a:xfrm>
        </p:grpSpPr>
        <p:sp>
          <p:nvSpPr>
            <p:cNvPr id="45073" name="Freeform 10"/>
            <p:cNvSpPr>
              <a:spLocks/>
            </p:cNvSpPr>
            <p:nvPr/>
          </p:nvSpPr>
          <p:spPr bwMode="auto">
            <a:xfrm>
              <a:off x="1144" y="1488"/>
              <a:ext cx="200" cy="672"/>
            </a:xfrm>
            <a:custGeom>
              <a:avLst/>
              <a:gdLst>
                <a:gd name="T0" fmla="*/ 152 w 200"/>
                <a:gd name="T1" fmla="*/ 672 h 672"/>
                <a:gd name="T2" fmla="*/ 8 w 200"/>
                <a:gd name="T3" fmla="*/ 480 h 672"/>
                <a:gd name="T4" fmla="*/ 200 w 200"/>
                <a:gd name="T5" fmla="*/ 336 h 672"/>
                <a:gd name="T6" fmla="*/ 8 w 200"/>
                <a:gd name="T7" fmla="*/ 144 h 672"/>
                <a:gd name="T8" fmla="*/ 200 w 200"/>
                <a:gd name="T9" fmla="*/ 0 h 6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"/>
                <a:gd name="T16" fmla="*/ 0 h 672"/>
                <a:gd name="T17" fmla="*/ 200 w 200"/>
                <a:gd name="T18" fmla="*/ 672 h 6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" h="672">
                  <a:moveTo>
                    <a:pt x="152" y="672"/>
                  </a:moveTo>
                  <a:cubicBezTo>
                    <a:pt x="76" y="604"/>
                    <a:pt x="0" y="536"/>
                    <a:pt x="8" y="480"/>
                  </a:cubicBezTo>
                  <a:cubicBezTo>
                    <a:pt x="16" y="424"/>
                    <a:pt x="200" y="392"/>
                    <a:pt x="200" y="336"/>
                  </a:cubicBezTo>
                  <a:cubicBezTo>
                    <a:pt x="200" y="280"/>
                    <a:pt x="8" y="200"/>
                    <a:pt x="8" y="144"/>
                  </a:cubicBezTo>
                  <a:cubicBezTo>
                    <a:pt x="8" y="88"/>
                    <a:pt x="168" y="24"/>
                    <a:pt x="20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45074" name="Line 11"/>
            <p:cNvSpPr>
              <a:spLocks noChangeShapeType="1"/>
            </p:cNvSpPr>
            <p:nvPr/>
          </p:nvSpPr>
          <p:spPr bwMode="auto">
            <a:xfrm>
              <a:off x="1344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5063" name="Group 14"/>
          <p:cNvGrpSpPr>
            <a:grpSpLocks/>
          </p:cNvGrpSpPr>
          <p:nvPr/>
        </p:nvGrpSpPr>
        <p:grpSpPr bwMode="auto">
          <a:xfrm rot="1763136">
            <a:off x="3505200" y="2667000"/>
            <a:ext cx="393700" cy="1066800"/>
            <a:chOff x="1144" y="1488"/>
            <a:chExt cx="248" cy="672"/>
          </a:xfrm>
        </p:grpSpPr>
        <p:sp>
          <p:nvSpPr>
            <p:cNvPr id="45071" name="Freeform 15"/>
            <p:cNvSpPr>
              <a:spLocks/>
            </p:cNvSpPr>
            <p:nvPr/>
          </p:nvSpPr>
          <p:spPr bwMode="auto">
            <a:xfrm>
              <a:off x="1144" y="1488"/>
              <a:ext cx="200" cy="672"/>
            </a:xfrm>
            <a:custGeom>
              <a:avLst/>
              <a:gdLst>
                <a:gd name="T0" fmla="*/ 152 w 200"/>
                <a:gd name="T1" fmla="*/ 672 h 672"/>
                <a:gd name="T2" fmla="*/ 8 w 200"/>
                <a:gd name="T3" fmla="*/ 480 h 672"/>
                <a:gd name="T4" fmla="*/ 200 w 200"/>
                <a:gd name="T5" fmla="*/ 336 h 672"/>
                <a:gd name="T6" fmla="*/ 8 w 200"/>
                <a:gd name="T7" fmla="*/ 144 h 672"/>
                <a:gd name="T8" fmla="*/ 200 w 200"/>
                <a:gd name="T9" fmla="*/ 0 h 6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"/>
                <a:gd name="T16" fmla="*/ 0 h 672"/>
                <a:gd name="T17" fmla="*/ 200 w 200"/>
                <a:gd name="T18" fmla="*/ 672 h 6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" h="672">
                  <a:moveTo>
                    <a:pt x="152" y="672"/>
                  </a:moveTo>
                  <a:cubicBezTo>
                    <a:pt x="76" y="604"/>
                    <a:pt x="0" y="536"/>
                    <a:pt x="8" y="480"/>
                  </a:cubicBezTo>
                  <a:cubicBezTo>
                    <a:pt x="16" y="424"/>
                    <a:pt x="200" y="392"/>
                    <a:pt x="200" y="336"/>
                  </a:cubicBezTo>
                  <a:cubicBezTo>
                    <a:pt x="200" y="280"/>
                    <a:pt x="8" y="200"/>
                    <a:pt x="8" y="144"/>
                  </a:cubicBezTo>
                  <a:cubicBezTo>
                    <a:pt x="8" y="88"/>
                    <a:pt x="168" y="24"/>
                    <a:pt x="20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45072" name="Line 16"/>
            <p:cNvSpPr>
              <a:spLocks noChangeShapeType="1"/>
            </p:cNvSpPr>
            <p:nvPr/>
          </p:nvSpPr>
          <p:spPr bwMode="auto">
            <a:xfrm>
              <a:off x="1344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5064" name="Group 17"/>
          <p:cNvGrpSpPr>
            <a:grpSpLocks/>
          </p:cNvGrpSpPr>
          <p:nvPr/>
        </p:nvGrpSpPr>
        <p:grpSpPr bwMode="auto">
          <a:xfrm>
            <a:off x="2133600" y="2895600"/>
            <a:ext cx="393700" cy="1066800"/>
            <a:chOff x="1144" y="1488"/>
            <a:chExt cx="248" cy="672"/>
          </a:xfrm>
        </p:grpSpPr>
        <p:sp>
          <p:nvSpPr>
            <p:cNvPr id="45069" name="Freeform 18"/>
            <p:cNvSpPr>
              <a:spLocks/>
            </p:cNvSpPr>
            <p:nvPr/>
          </p:nvSpPr>
          <p:spPr bwMode="auto">
            <a:xfrm>
              <a:off x="1144" y="1488"/>
              <a:ext cx="200" cy="672"/>
            </a:xfrm>
            <a:custGeom>
              <a:avLst/>
              <a:gdLst>
                <a:gd name="T0" fmla="*/ 152 w 200"/>
                <a:gd name="T1" fmla="*/ 672 h 672"/>
                <a:gd name="T2" fmla="*/ 8 w 200"/>
                <a:gd name="T3" fmla="*/ 480 h 672"/>
                <a:gd name="T4" fmla="*/ 200 w 200"/>
                <a:gd name="T5" fmla="*/ 336 h 672"/>
                <a:gd name="T6" fmla="*/ 8 w 200"/>
                <a:gd name="T7" fmla="*/ 144 h 672"/>
                <a:gd name="T8" fmla="*/ 200 w 200"/>
                <a:gd name="T9" fmla="*/ 0 h 6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"/>
                <a:gd name="T16" fmla="*/ 0 h 672"/>
                <a:gd name="T17" fmla="*/ 200 w 200"/>
                <a:gd name="T18" fmla="*/ 672 h 6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" h="672">
                  <a:moveTo>
                    <a:pt x="152" y="672"/>
                  </a:moveTo>
                  <a:cubicBezTo>
                    <a:pt x="76" y="604"/>
                    <a:pt x="0" y="536"/>
                    <a:pt x="8" y="480"/>
                  </a:cubicBezTo>
                  <a:cubicBezTo>
                    <a:pt x="16" y="424"/>
                    <a:pt x="200" y="392"/>
                    <a:pt x="200" y="336"/>
                  </a:cubicBezTo>
                  <a:cubicBezTo>
                    <a:pt x="200" y="280"/>
                    <a:pt x="8" y="200"/>
                    <a:pt x="8" y="144"/>
                  </a:cubicBezTo>
                  <a:cubicBezTo>
                    <a:pt x="8" y="88"/>
                    <a:pt x="168" y="24"/>
                    <a:pt x="20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45070" name="Line 19"/>
            <p:cNvSpPr>
              <a:spLocks noChangeShapeType="1"/>
            </p:cNvSpPr>
            <p:nvPr/>
          </p:nvSpPr>
          <p:spPr bwMode="auto">
            <a:xfrm>
              <a:off x="1344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5065" name="Group 20"/>
          <p:cNvGrpSpPr>
            <a:grpSpLocks/>
          </p:cNvGrpSpPr>
          <p:nvPr/>
        </p:nvGrpSpPr>
        <p:grpSpPr bwMode="auto">
          <a:xfrm>
            <a:off x="2667000" y="2895600"/>
            <a:ext cx="393700" cy="1066800"/>
            <a:chOff x="1144" y="1488"/>
            <a:chExt cx="248" cy="672"/>
          </a:xfrm>
        </p:grpSpPr>
        <p:sp>
          <p:nvSpPr>
            <p:cNvPr id="45067" name="Freeform 21"/>
            <p:cNvSpPr>
              <a:spLocks/>
            </p:cNvSpPr>
            <p:nvPr/>
          </p:nvSpPr>
          <p:spPr bwMode="auto">
            <a:xfrm>
              <a:off x="1144" y="1488"/>
              <a:ext cx="200" cy="672"/>
            </a:xfrm>
            <a:custGeom>
              <a:avLst/>
              <a:gdLst>
                <a:gd name="T0" fmla="*/ 152 w 200"/>
                <a:gd name="T1" fmla="*/ 672 h 672"/>
                <a:gd name="T2" fmla="*/ 8 w 200"/>
                <a:gd name="T3" fmla="*/ 480 h 672"/>
                <a:gd name="T4" fmla="*/ 200 w 200"/>
                <a:gd name="T5" fmla="*/ 336 h 672"/>
                <a:gd name="T6" fmla="*/ 8 w 200"/>
                <a:gd name="T7" fmla="*/ 144 h 672"/>
                <a:gd name="T8" fmla="*/ 200 w 200"/>
                <a:gd name="T9" fmla="*/ 0 h 6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"/>
                <a:gd name="T16" fmla="*/ 0 h 672"/>
                <a:gd name="T17" fmla="*/ 200 w 200"/>
                <a:gd name="T18" fmla="*/ 672 h 6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" h="672">
                  <a:moveTo>
                    <a:pt x="152" y="672"/>
                  </a:moveTo>
                  <a:cubicBezTo>
                    <a:pt x="76" y="604"/>
                    <a:pt x="0" y="536"/>
                    <a:pt x="8" y="480"/>
                  </a:cubicBezTo>
                  <a:cubicBezTo>
                    <a:pt x="16" y="424"/>
                    <a:pt x="200" y="392"/>
                    <a:pt x="200" y="336"/>
                  </a:cubicBezTo>
                  <a:cubicBezTo>
                    <a:pt x="200" y="280"/>
                    <a:pt x="8" y="200"/>
                    <a:pt x="8" y="144"/>
                  </a:cubicBezTo>
                  <a:cubicBezTo>
                    <a:pt x="8" y="88"/>
                    <a:pt x="168" y="24"/>
                    <a:pt x="20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45068" name="Line 22"/>
            <p:cNvSpPr>
              <a:spLocks noChangeShapeType="1"/>
            </p:cNvSpPr>
            <p:nvPr/>
          </p:nvSpPr>
          <p:spPr bwMode="auto">
            <a:xfrm>
              <a:off x="1344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066" name="Text Box 23"/>
          <p:cNvSpPr txBox="1">
            <a:spLocks noChangeArrowheads="1"/>
          </p:cNvSpPr>
          <p:nvPr/>
        </p:nvSpPr>
        <p:spPr bwMode="auto">
          <a:xfrm>
            <a:off x="6384925" y="2017713"/>
            <a:ext cx="2651125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Arial" charset="0"/>
              </a:rPr>
              <a:t>Наблюдается только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излучение от потока,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но не от поверхности.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/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Наиболее легко это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объясняется наличием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горизонта.</a:t>
            </a:r>
            <a:endParaRPr lang="en-US" sz="1800">
              <a:latin typeface="Arial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066800" y="304800"/>
            <a:ext cx="8510588" cy="1325563"/>
          </a:xfrm>
        </p:spPr>
        <p:txBody>
          <a:bodyPr/>
          <a:lstStyle/>
          <a:p>
            <a:pPr>
              <a:defRPr/>
            </a:pPr>
            <a:r>
              <a:rPr lang="ru-RU" smtClean="0"/>
              <a:t>Двойные системы</a:t>
            </a:r>
            <a:endParaRPr lang="en-US" smtClean="0"/>
          </a:p>
        </p:txBody>
      </p:sp>
      <p:pic>
        <p:nvPicPr>
          <p:cNvPr id="46082" name="Picture 3" descr="gro1655_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905000"/>
            <a:ext cx="3657600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4" descr="low-mass_X-ray_bina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4572000"/>
            <a:ext cx="2736850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AutoShape 5"/>
          <p:cNvSpPr>
            <a:spLocks noChangeArrowheads="1"/>
          </p:cNvSpPr>
          <p:nvPr/>
        </p:nvSpPr>
        <p:spPr bwMode="auto">
          <a:xfrm rot="10800000">
            <a:off x="4876800" y="2514600"/>
            <a:ext cx="685800" cy="228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6085" name="AutoShape 6"/>
          <p:cNvSpPr>
            <a:spLocks noChangeArrowheads="1"/>
          </p:cNvSpPr>
          <p:nvPr/>
        </p:nvSpPr>
        <p:spPr bwMode="auto">
          <a:xfrm rot="10800000">
            <a:off x="4876800" y="3581400"/>
            <a:ext cx="685800" cy="228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6086" name="Text Box 7"/>
          <p:cNvSpPr txBox="1">
            <a:spLocks noChangeArrowheads="1"/>
          </p:cNvSpPr>
          <p:nvPr/>
        </p:nvSpPr>
        <p:spPr bwMode="auto">
          <a:xfrm>
            <a:off x="4953000" y="2057400"/>
            <a:ext cx="4873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Arial" charset="0"/>
              </a:rPr>
              <a:t>НЗ</a:t>
            </a:r>
            <a:endParaRPr lang="en-US" sz="1800">
              <a:latin typeface="Arial" charset="0"/>
            </a:endParaRPr>
          </a:p>
        </p:txBody>
      </p:sp>
      <p:sp>
        <p:nvSpPr>
          <p:cNvPr id="46087" name="Text Box 8"/>
          <p:cNvSpPr txBox="1">
            <a:spLocks noChangeArrowheads="1"/>
          </p:cNvSpPr>
          <p:nvPr/>
        </p:nvSpPr>
        <p:spPr bwMode="auto">
          <a:xfrm>
            <a:off x="4953000" y="3124200"/>
            <a:ext cx="492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Arial" charset="0"/>
              </a:rPr>
              <a:t>ЧД</a:t>
            </a:r>
            <a:endParaRPr lang="en-US" sz="1800">
              <a:latin typeface="Arial" charset="0"/>
            </a:endParaRPr>
          </a:p>
        </p:txBody>
      </p:sp>
      <p:sp>
        <p:nvSpPr>
          <p:cNvPr id="46088" name="Text Box 9"/>
          <p:cNvSpPr txBox="1">
            <a:spLocks noChangeArrowheads="1"/>
          </p:cNvSpPr>
          <p:nvPr/>
        </p:nvSpPr>
        <p:spPr bwMode="auto">
          <a:xfrm>
            <a:off x="5827713" y="2057400"/>
            <a:ext cx="3316287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Arial" charset="0"/>
              </a:rPr>
              <a:t>У кандидатов в черные дыры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нет барстерных вспышек,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хотя, если бы не было 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горизонта, то они должны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были бы быть в ряде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потенциальных 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альтернативных моделей.</a:t>
            </a:r>
            <a:endParaRPr lang="en-US" sz="1800">
              <a:latin typeface="Arial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8077200" cy="1431925"/>
          </a:xfrm>
        </p:spPr>
        <p:txBody>
          <a:bodyPr/>
          <a:lstStyle/>
          <a:p>
            <a:r>
              <a:rPr lang="ru-RU" smtClean="0">
                <a:effectLst/>
                <a:latin typeface="Arial" charset="0"/>
              </a:rPr>
              <a:t>Черные дыры вблизи нас?</a:t>
            </a:r>
            <a:endParaRPr lang="en-US" smtClean="0">
              <a:effectLst/>
              <a:latin typeface="Arial" charset="0"/>
            </a:endParaRPr>
          </a:p>
        </p:txBody>
      </p:sp>
      <p:pic>
        <p:nvPicPr>
          <p:cNvPr id="47106" name="Picture 6" descr="cleaner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981200"/>
            <a:ext cx="3228975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Line 7"/>
          <p:cNvSpPr>
            <a:spLocks noChangeShapeType="1"/>
          </p:cNvSpPr>
          <p:nvPr/>
        </p:nvSpPr>
        <p:spPr bwMode="auto">
          <a:xfrm flipH="1">
            <a:off x="762000" y="1828800"/>
            <a:ext cx="3733800" cy="3810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08" name="Line 8"/>
          <p:cNvSpPr>
            <a:spLocks noChangeShapeType="1"/>
          </p:cNvSpPr>
          <p:nvPr/>
        </p:nvSpPr>
        <p:spPr bwMode="auto">
          <a:xfrm>
            <a:off x="990600" y="1905000"/>
            <a:ext cx="2971800" cy="3962400"/>
          </a:xfrm>
          <a:prstGeom prst="line">
            <a:avLst/>
          </a:prstGeom>
          <a:noFill/>
          <a:ln w="476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09" name="Text Box 9"/>
          <p:cNvSpPr txBox="1">
            <a:spLocks noChangeArrowheads="1"/>
          </p:cNvSpPr>
          <p:nvPr/>
        </p:nvSpPr>
        <p:spPr bwMode="auto">
          <a:xfrm>
            <a:off x="4784725" y="2017713"/>
            <a:ext cx="4395788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Arial" charset="0"/>
              </a:rPr>
              <a:t>Черная дыра – не пылесос!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Никакой опасности «засасывания» нет.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Влияние – гравитационное,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но нет достаточно близких.</a:t>
            </a:r>
          </a:p>
          <a:p>
            <a:endParaRPr lang="ru-RU" sz="1800">
              <a:latin typeface="Arial" charset="0"/>
            </a:endParaRPr>
          </a:p>
          <a:p>
            <a:r>
              <a:rPr lang="ru-RU" sz="1800">
                <a:latin typeface="Arial" charset="0"/>
              </a:rPr>
              <a:t>Есть рентгеновские двойные,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но все они очень далеко.</a:t>
            </a:r>
            <a:endParaRPr lang="en-US" sz="1800">
              <a:latin typeface="Arial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4000" smtClean="0"/>
              <a:t>Нейтронные звезды – экстремальные источники</a:t>
            </a:r>
          </a:p>
        </p:txBody>
      </p:sp>
      <p:pic>
        <p:nvPicPr>
          <p:cNvPr id="2" name="Picture 3" descr="I08-26-nstar2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90600" y="3124200"/>
            <a:ext cx="4392613" cy="3136900"/>
          </a:xfrm>
        </p:spPr>
      </p:pic>
      <p:sp>
        <p:nvSpPr>
          <p:cNvPr id="48131" name="Text Box 4"/>
          <p:cNvSpPr txBox="1">
            <a:spLocks noChangeArrowheads="1"/>
          </p:cNvSpPr>
          <p:nvPr/>
        </p:nvSpPr>
        <p:spPr bwMode="auto">
          <a:xfrm>
            <a:off x="990600" y="1905000"/>
            <a:ext cx="69469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ru-RU" sz="1800">
                <a:latin typeface="Arial" charset="0"/>
              </a:rPr>
              <a:t> Сверхсильные магнитные поля (больше швингеровского)</a:t>
            </a:r>
          </a:p>
          <a:p>
            <a:pPr>
              <a:buFontTx/>
              <a:buChar char="•"/>
            </a:pPr>
            <a:r>
              <a:rPr lang="ru-RU" sz="1800">
                <a:latin typeface="Arial" charset="0"/>
              </a:rPr>
              <a:t> Сильная гравитация (радиус порядка 3-4 шварцшильдовских)</a:t>
            </a:r>
          </a:p>
          <a:p>
            <a:pPr>
              <a:buFontTx/>
              <a:buChar char="•"/>
            </a:pPr>
            <a:r>
              <a:rPr lang="ru-RU" sz="1800">
                <a:latin typeface="Arial" charset="0"/>
              </a:rPr>
              <a:t> Сверхплотное вещество (в центре плотность выше ядерной)</a:t>
            </a:r>
          </a:p>
        </p:txBody>
      </p:sp>
      <p:pic>
        <p:nvPicPr>
          <p:cNvPr id="48132" name="Picture 5" descr="neutron_star1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508625" y="3189288"/>
            <a:ext cx="3217863" cy="311785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/>
              <a:t>Есть ли опасность?</a:t>
            </a:r>
            <a:endParaRPr lang="en-US"/>
          </a:p>
        </p:txBody>
      </p:sp>
      <p:pic>
        <p:nvPicPr>
          <p:cNvPr id="20482" name="Picture 5" descr="wr124_h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981200"/>
            <a:ext cx="4619625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6" descr="Мунк_Кри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7388" y="2590800"/>
            <a:ext cx="3114675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effectLst/>
              </a:rPr>
              <a:t>Рождение</a:t>
            </a:r>
            <a:endParaRPr lang="en-US" smtClean="0">
              <a:effectLst/>
            </a:endParaRPr>
          </a:p>
        </p:txBody>
      </p:sp>
      <p:pic>
        <p:nvPicPr>
          <p:cNvPr id="49154" name="Picture 3" descr="superno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909763"/>
            <a:ext cx="4378325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 Box 4"/>
          <p:cNvSpPr txBox="1">
            <a:spLocks noChangeArrowheads="1"/>
          </p:cNvSpPr>
          <p:nvPr/>
        </p:nvSpPr>
        <p:spPr bwMode="auto">
          <a:xfrm>
            <a:off x="5545138" y="2133600"/>
            <a:ext cx="3598862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Arial" charset="0"/>
              </a:rPr>
              <a:t>Нейтронные звезды рождаются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в результате взрыва ядра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массивной звезды в конце ее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эволюции.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Это называют сверхновой.</a:t>
            </a:r>
          </a:p>
          <a:p>
            <a:endParaRPr lang="ru-RU" sz="1800">
              <a:latin typeface="Arial" charset="0"/>
            </a:endParaRPr>
          </a:p>
          <a:p>
            <a:r>
              <a:rPr lang="ru-RU" sz="1800">
                <a:latin typeface="Arial" charset="0"/>
              </a:rPr>
              <a:t>На месте взрыва остается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компактный объект – например,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нейтронная звезда и т.н.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остаток взрыва сверхновой – 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расширяющаяся туманность.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Внутри туманности может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существовать плерион. 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Эта часть туманности видна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из-за накачки энергии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нейтронной звездой</a:t>
            </a:r>
            <a:endParaRPr lang="en-US" sz="1800">
              <a:latin typeface="Arial" charset="0"/>
            </a:endParaRPr>
          </a:p>
        </p:txBody>
      </p:sp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990600" y="5410200"/>
            <a:ext cx="40846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Arial" charset="0"/>
              </a:rPr>
              <a:t>Крабовидная туманность – плерион.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Внутри находится один из самых 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известных радиопульсаров.</a:t>
            </a:r>
            <a:endParaRPr lang="en-US" sz="1800">
              <a:latin typeface="Arial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effectLst/>
              </a:rPr>
              <a:t>Нейтронные звезды</a:t>
            </a:r>
            <a:endParaRPr lang="en-US" smtClean="0">
              <a:effectLst/>
            </a:endParaRPr>
          </a:p>
        </p:txBody>
      </p:sp>
      <p:pic>
        <p:nvPicPr>
          <p:cNvPr id="50178" name="Picture 3" descr="NStarI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981200"/>
            <a:ext cx="3929063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 Box 5"/>
          <p:cNvSpPr txBox="1">
            <a:spLocks noChangeArrowheads="1"/>
          </p:cNvSpPr>
          <p:nvPr/>
        </p:nvSpPr>
        <p:spPr bwMode="auto">
          <a:xfrm>
            <a:off x="5181600" y="1981200"/>
            <a:ext cx="352583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Verdana" pitchFamily="34" charset="0"/>
              </a:rPr>
              <a:t>Радиус 10 км</a:t>
            </a:r>
          </a:p>
          <a:p>
            <a:r>
              <a:rPr lang="ru-RU" sz="1800">
                <a:latin typeface="Verdana" pitchFamily="34" charset="0"/>
              </a:rPr>
              <a:t>Масса  1-2 солнечной</a:t>
            </a:r>
          </a:p>
          <a:p>
            <a:r>
              <a:rPr lang="ru-RU" sz="1800">
                <a:latin typeface="Verdana" pitchFamily="34" charset="0"/>
              </a:rPr>
              <a:t>Плотность порядка ядерной</a:t>
            </a:r>
          </a:p>
          <a:p>
            <a:r>
              <a:rPr lang="ru-RU" sz="1800">
                <a:latin typeface="Verdana" pitchFamily="34" charset="0"/>
              </a:rPr>
              <a:t>Сильные магнитные поля</a:t>
            </a:r>
            <a:endParaRPr lang="en-US" sz="180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effectLst/>
              </a:rPr>
              <a:t>Как наблюдаем</a:t>
            </a:r>
            <a:endParaRPr lang="en-US" smtClean="0">
              <a:effectLst/>
            </a:endParaRPr>
          </a:p>
        </p:txBody>
      </p:sp>
      <p:sp>
        <p:nvSpPr>
          <p:cNvPr id="51202" name="Text Box 3"/>
          <p:cNvSpPr txBox="1">
            <a:spLocks noChangeArrowheads="1"/>
          </p:cNvSpPr>
          <p:nvPr/>
        </p:nvSpPr>
        <p:spPr bwMode="auto">
          <a:xfrm>
            <a:off x="1143000" y="1981200"/>
            <a:ext cx="5927725" cy="421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ru-RU" sz="1800">
                <a:latin typeface="Arial" charset="0"/>
              </a:rPr>
              <a:t> радиопульсары</a:t>
            </a:r>
          </a:p>
          <a:p>
            <a:pPr>
              <a:buFontTx/>
              <a:buChar char="•"/>
            </a:pPr>
            <a:r>
              <a:rPr lang="ru-RU" sz="1800">
                <a:latin typeface="Arial" charset="0"/>
              </a:rPr>
              <a:t> рентгеновские источники в двойных системах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  - рентгеновские пульсары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  - барстеры</a:t>
            </a:r>
          </a:p>
          <a:p>
            <a:r>
              <a:rPr lang="ru-RU" sz="1800">
                <a:latin typeface="Arial" charset="0"/>
              </a:rPr>
              <a:t>  - другие типы …</a:t>
            </a:r>
          </a:p>
          <a:p>
            <a:pPr>
              <a:buFontTx/>
              <a:buChar char="•"/>
            </a:pPr>
            <a:r>
              <a:rPr lang="ru-RU" sz="1800">
                <a:latin typeface="Arial" charset="0"/>
              </a:rPr>
              <a:t> магнитары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  - аномальные рентгеновские пульсары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  - источники мягких повторяющихся гамма-всплесков</a:t>
            </a:r>
          </a:p>
          <a:p>
            <a:pPr>
              <a:buFontTx/>
              <a:buChar char="•"/>
            </a:pPr>
            <a:r>
              <a:rPr lang="ru-RU" sz="1800">
                <a:latin typeface="Arial" charset="0"/>
              </a:rPr>
              <a:t> одиночные остывающие нейтронные звезды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  - компактные источники в остатках сверхновых</a:t>
            </a:r>
          </a:p>
          <a:p>
            <a:r>
              <a:rPr lang="ru-RU" sz="1800">
                <a:latin typeface="Arial" charset="0"/>
              </a:rPr>
              <a:t>  - Великолепная семерка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  - Геминга и похожие источники</a:t>
            </a:r>
          </a:p>
          <a:p>
            <a:pPr>
              <a:buFontTx/>
              <a:buChar char="•"/>
            </a:pPr>
            <a:r>
              <a:rPr lang="ru-RU" sz="1800">
                <a:latin typeface="Arial" charset="0"/>
              </a:rPr>
              <a:t> вспыхивающие радиоисточники </a:t>
            </a:r>
            <a:r>
              <a:rPr lang="en-US" sz="1800">
                <a:latin typeface="Arial" charset="0"/>
              </a:rPr>
              <a:t>(RRATs)</a:t>
            </a:r>
          </a:p>
          <a:p>
            <a:pPr>
              <a:buFontTx/>
              <a:buChar char="•"/>
            </a:pPr>
            <a:r>
              <a:rPr lang="en-US" sz="1800">
                <a:latin typeface="Arial" charset="0"/>
              </a:rPr>
              <a:t> </a:t>
            </a:r>
            <a:r>
              <a:rPr lang="ru-RU" sz="1800">
                <a:latin typeface="Arial" charset="0"/>
              </a:rPr>
              <a:t>гамма-источники</a:t>
            </a:r>
            <a:br>
              <a:rPr lang="ru-RU" sz="1800">
                <a:latin typeface="Arial" charset="0"/>
              </a:rPr>
            </a:br>
            <a:endParaRPr lang="en-US" sz="1800">
              <a:latin typeface="Arial" charset="0"/>
            </a:endParaRPr>
          </a:p>
        </p:txBody>
      </p:sp>
      <p:pic>
        <p:nvPicPr>
          <p:cNvPr id="51203" name="Picture 4" descr="Parkes64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4897438"/>
            <a:ext cx="2667000" cy="175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effectLst/>
              </a:rPr>
              <a:t>Чем важны</a:t>
            </a:r>
            <a:endParaRPr lang="en-US" smtClean="0">
              <a:effectLst/>
            </a:endParaRPr>
          </a:p>
        </p:txBody>
      </p:sp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1066800" y="1981200"/>
            <a:ext cx="6126163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ru-RU" sz="1800">
                <a:latin typeface="Arial" charset="0"/>
              </a:rPr>
              <a:t> Инструменты для физиков  и астрофизиков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  - радиопульсары – тесты теорий гравитации</a:t>
            </a:r>
          </a:p>
          <a:p>
            <a:r>
              <a:rPr lang="ru-RU" sz="1800">
                <a:latin typeface="Arial" charset="0"/>
              </a:rPr>
              <a:t>  - регистрация гравитационных волн</a:t>
            </a:r>
          </a:p>
          <a:p>
            <a:r>
              <a:rPr lang="ru-RU" sz="1800">
                <a:latin typeface="Arial" charset="0"/>
              </a:rPr>
              <a:t>  - точное время</a:t>
            </a:r>
          </a:p>
          <a:p>
            <a:pPr>
              <a:buFontTx/>
              <a:buChar char="•"/>
            </a:pPr>
            <a:r>
              <a:rPr lang="ru-RU" sz="1800">
                <a:latin typeface="Arial" charset="0"/>
              </a:rPr>
              <a:t> Теория поведения вещества при высокой плотности –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   квантовая хромодинамика</a:t>
            </a:r>
          </a:p>
          <a:p>
            <a:pPr>
              <a:buFontTx/>
              <a:buChar char="•"/>
            </a:pPr>
            <a:r>
              <a:rPr lang="ru-RU" sz="1800">
                <a:latin typeface="Arial" charset="0"/>
              </a:rPr>
              <a:t> Процессы в сильном магнитном поле</a:t>
            </a:r>
            <a:endParaRPr lang="en-US" sz="1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effectLst/>
              </a:rPr>
              <a:t>Новый зоопарк нейтронных звезд</a:t>
            </a:r>
            <a:endParaRPr lang="en-US" sz="4000" smtClean="0">
              <a:effectLst/>
            </a:endParaRPr>
          </a:p>
        </p:txBody>
      </p:sp>
      <p:pic>
        <p:nvPicPr>
          <p:cNvPr id="53250" name="Picture 3" descr="magnetar_mallozz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1981200"/>
            <a:ext cx="3300413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ext Box 4"/>
          <p:cNvSpPr txBox="1">
            <a:spLocks noChangeArrowheads="1"/>
          </p:cNvSpPr>
          <p:nvPr/>
        </p:nvSpPr>
        <p:spPr bwMode="auto">
          <a:xfrm>
            <a:off x="990600" y="2057400"/>
            <a:ext cx="4525963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Verdana" pitchFamily="34" charset="0"/>
              </a:rPr>
              <a:t>В последние 10 лет стало ясно, </a:t>
            </a:r>
            <a:endParaRPr lang="en-US" sz="1800">
              <a:latin typeface="Verdana" pitchFamily="34" charset="0"/>
            </a:endParaRPr>
          </a:p>
          <a:p>
            <a:r>
              <a:rPr lang="ru-RU" sz="1800">
                <a:latin typeface="Verdana" pitchFamily="34" charset="0"/>
              </a:rPr>
              <a:t>что нейтронные звезды могут </a:t>
            </a:r>
          </a:p>
          <a:p>
            <a:r>
              <a:rPr lang="ru-RU" sz="1800">
                <a:latin typeface="Verdana" pitchFamily="34" charset="0"/>
              </a:rPr>
              <a:t>рождаться очень разными,</a:t>
            </a:r>
          </a:p>
          <a:p>
            <a:r>
              <a:rPr lang="ru-RU" sz="1800">
                <a:latin typeface="Verdana" pitchFamily="34" charset="0"/>
              </a:rPr>
              <a:t>совсем непохожими на обычные</a:t>
            </a:r>
          </a:p>
          <a:p>
            <a:r>
              <a:rPr lang="ru-RU" sz="1800">
                <a:latin typeface="Verdana" pitchFamily="34" charset="0"/>
              </a:rPr>
              <a:t>радиопульсары типа Краба.</a:t>
            </a:r>
          </a:p>
          <a:p>
            <a:endParaRPr lang="ru-RU" sz="1800">
              <a:solidFill>
                <a:schemeClr val="hlink"/>
              </a:solidFill>
              <a:latin typeface="Verdana" pitchFamily="34" charset="0"/>
            </a:endParaRPr>
          </a:p>
          <a:p>
            <a:pPr>
              <a:buFontTx/>
              <a:buChar char="o"/>
            </a:pPr>
            <a:r>
              <a:rPr lang="ru-RU" sz="1800">
                <a:solidFill>
                  <a:schemeClr val="hlink"/>
                </a:solidFill>
                <a:latin typeface="Verdana" pitchFamily="34" charset="0"/>
              </a:rPr>
              <a:t> Компактные рентгеновские</a:t>
            </a:r>
          </a:p>
          <a:p>
            <a:r>
              <a:rPr lang="en-US" sz="1800">
                <a:solidFill>
                  <a:schemeClr val="hlink"/>
                </a:solidFill>
                <a:latin typeface="Verdana" pitchFamily="34" charset="0"/>
              </a:rPr>
              <a:t> </a:t>
            </a:r>
            <a:r>
              <a:rPr lang="ru-RU" sz="1800">
                <a:solidFill>
                  <a:schemeClr val="hlink"/>
                </a:solidFill>
                <a:latin typeface="Verdana" pitchFamily="34" charset="0"/>
              </a:rPr>
              <a:t> </a:t>
            </a:r>
            <a:r>
              <a:rPr lang="en-US" sz="1800">
                <a:solidFill>
                  <a:schemeClr val="hlink"/>
                </a:solidFill>
                <a:latin typeface="Verdana" pitchFamily="34" charset="0"/>
              </a:rPr>
              <a:t> </a:t>
            </a:r>
            <a:r>
              <a:rPr lang="ru-RU" sz="1800">
                <a:solidFill>
                  <a:schemeClr val="hlink"/>
                </a:solidFill>
                <a:latin typeface="Verdana" pitchFamily="34" charset="0"/>
              </a:rPr>
              <a:t>источники в остатках сверхновых</a:t>
            </a:r>
          </a:p>
          <a:p>
            <a:pPr>
              <a:buFontTx/>
              <a:buChar char="o"/>
            </a:pPr>
            <a:r>
              <a:rPr lang="ru-RU" sz="1800">
                <a:solidFill>
                  <a:schemeClr val="hlink"/>
                </a:solidFill>
                <a:latin typeface="Verdana" pitchFamily="34" charset="0"/>
              </a:rPr>
              <a:t> Аномальные рентгенов. пульсары</a:t>
            </a:r>
          </a:p>
          <a:p>
            <a:pPr>
              <a:buFontTx/>
              <a:buChar char="o"/>
            </a:pPr>
            <a:r>
              <a:rPr lang="ru-RU" sz="1800">
                <a:solidFill>
                  <a:schemeClr val="hlink"/>
                </a:solidFill>
                <a:latin typeface="Verdana" pitchFamily="34" charset="0"/>
              </a:rPr>
              <a:t> Источники мягких повторяющихся</a:t>
            </a:r>
          </a:p>
          <a:p>
            <a:r>
              <a:rPr lang="en-US" sz="1800">
                <a:solidFill>
                  <a:schemeClr val="hlink"/>
                </a:solidFill>
                <a:latin typeface="Verdana" pitchFamily="34" charset="0"/>
              </a:rPr>
              <a:t>  </a:t>
            </a:r>
            <a:r>
              <a:rPr lang="ru-RU" sz="1800">
                <a:solidFill>
                  <a:schemeClr val="hlink"/>
                </a:solidFill>
                <a:latin typeface="Verdana" pitchFamily="34" charset="0"/>
              </a:rPr>
              <a:t> гамма-всплесков</a:t>
            </a:r>
          </a:p>
          <a:p>
            <a:pPr>
              <a:buFontTx/>
              <a:buChar char="o"/>
            </a:pPr>
            <a:r>
              <a:rPr lang="ru-RU" sz="1800">
                <a:solidFill>
                  <a:schemeClr val="hlink"/>
                </a:solidFill>
                <a:latin typeface="Verdana" pitchFamily="34" charset="0"/>
              </a:rPr>
              <a:t> Великолепная семерка</a:t>
            </a:r>
            <a:endParaRPr lang="en-US" sz="1800">
              <a:solidFill>
                <a:schemeClr val="hlink"/>
              </a:solidFill>
              <a:latin typeface="Verdana" pitchFamily="34" charset="0"/>
            </a:endParaRPr>
          </a:p>
          <a:p>
            <a:pPr>
              <a:buFontTx/>
              <a:buChar char="o"/>
            </a:pPr>
            <a:r>
              <a:rPr lang="ru-RU" sz="1800">
                <a:solidFill>
                  <a:schemeClr val="hlink"/>
                </a:solidFill>
                <a:latin typeface="Verdana" pitchFamily="34" charset="0"/>
              </a:rPr>
              <a:t> Гамма источники </a:t>
            </a:r>
          </a:p>
          <a:p>
            <a:pPr>
              <a:buFontTx/>
              <a:buChar char="o"/>
            </a:pPr>
            <a:r>
              <a:rPr lang="ru-RU" sz="1800">
                <a:solidFill>
                  <a:schemeClr val="hlink"/>
                </a:solidFill>
                <a:latin typeface="Verdana" pitchFamily="34" charset="0"/>
              </a:rPr>
              <a:t> Транзиентные радиоисточники...</a:t>
            </a:r>
            <a:endParaRPr lang="en-US" sz="1800">
              <a:solidFill>
                <a:schemeClr val="hlink"/>
              </a:solidFill>
              <a:latin typeface="Verdana" pitchFamily="34" charset="0"/>
            </a:endParaRP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4549775" y="5791200"/>
            <a:ext cx="45942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latin typeface="Arial" charset="0"/>
              </a:rPr>
              <a:t>… но остается вопрос: </a:t>
            </a:r>
            <a:endParaRPr lang="en-US" sz="3200">
              <a:latin typeface="Arial" charset="0"/>
            </a:endParaRPr>
          </a:p>
          <a:p>
            <a:r>
              <a:rPr lang="ru-RU" sz="3200" b="1">
                <a:latin typeface="Arial" charset="0"/>
              </a:rPr>
              <a:t>почему разные???</a:t>
            </a:r>
            <a:endParaRPr lang="en-US" sz="3200" b="1">
              <a:latin typeface="Arial" charset="0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effectLst/>
              </a:rPr>
              <a:t>Магнитары</a:t>
            </a:r>
          </a:p>
        </p:txBody>
      </p:sp>
      <p:pic>
        <p:nvPicPr>
          <p:cNvPr id="54274" name="Picture 4" descr="film_stri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792163" y="5410200"/>
            <a:ext cx="8351837" cy="1252538"/>
          </a:xfrm>
        </p:spPr>
      </p:pic>
      <p:sp>
        <p:nvSpPr>
          <p:cNvPr id="54275" name="Text Box 5"/>
          <p:cNvSpPr txBox="1">
            <a:spLocks noChangeArrowheads="1"/>
          </p:cNvSpPr>
          <p:nvPr/>
        </p:nvSpPr>
        <p:spPr bwMode="auto">
          <a:xfrm>
            <a:off x="2438400" y="2057400"/>
            <a:ext cx="4818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chemeClr val="hlink"/>
                </a:solidFill>
                <a:latin typeface="Verdana" pitchFamily="34" charset="0"/>
              </a:rPr>
              <a:t>Магнитные поля 10</a:t>
            </a:r>
            <a:r>
              <a:rPr lang="ru-RU" sz="2400" baseline="30000">
                <a:solidFill>
                  <a:schemeClr val="hlink"/>
                </a:solidFill>
                <a:latin typeface="Verdana" pitchFamily="34" charset="0"/>
              </a:rPr>
              <a:t>14</a:t>
            </a:r>
            <a:r>
              <a:rPr lang="ru-RU" sz="2400">
                <a:solidFill>
                  <a:schemeClr val="hlink"/>
                </a:solidFill>
                <a:latin typeface="Verdana" pitchFamily="34" charset="0"/>
              </a:rPr>
              <a:t>–10</a:t>
            </a:r>
            <a:r>
              <a:rPr lang="ru-RU" sz="2400" baseline="30000">
                <a:solidFill>
                  <a:schemeClr val="hlink"/>
                </a:solidFill>
                <a:latin typeface="Verdana" pitchFamily="34" charset="0"/>
              </a:rPr>
              <a:t>15</a:t>
            </a:r>
            <a:r>
              <a:rPr lang="ru-RU" sz="2400">
                <a:solidFill>
                  <a:schemeClr val="hlink"/>
                </a:solidFill>
                <a:latin typeface="Verdana" pitchFamily="34" charset="0"/>
              </a:rPr>
              <a:t> Гс</a:t>
            </a:r>
            <a:endParaRPr lang="en-US" sz="2400">
              <a:solidFill>
                <a:schemeClr val="hlink"/>
              </a:solidFill>
              <a:latin typeface="Verdana" pitchFamily="34" charset="0"/>
            </a:endParaRPr>
          </a:p>
        </p:txBody>
      </p:sp>
      <p:sp>
        <p:nvSpPr>
          <p:cNvPr id="54276" name="Text Box 7"/>
          <p:cNvSpPr txBox="1">
            <a:spLocks noChangeArrowheads="1"/>
          </p:cNvSpPr>
          <p:nvPr/>
        </p:nvSpPr>
        <p:spPr bwMode="auto">
          <a:xfrm>
            <a:off x="1127125" y="3003550"/>
            <a:ext cx="53038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/>
              <a:t>Расходуется энергия магнитного поля.</a:t>
            </a:r>
            <a:br>
              <a:rPr lang="ru-RU" sz="1800"/>
            </a:br>
            <a:r>
              <a:rPr lang="ru-RU" sz="1800"/>
              <a:t>Иногда – постепенно, иногда – в виде вспышек.</a:t>
            </a:r>
            <a:endParaRPr lang="en-US" sz="1800"/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534275" cy="1035050"/>
          </a:xfrm>
        </p:spPr>
        <p:txBody>
          <a:bodyPr/>
          <a:lstStyle/>
          <a:p>
            <a:r>
              <a:rPr lang="ru-RU" smtClean="0">
                <a:effectLst/>
              </a:rPr>
              <a:t>Исторические заметки</a:t>
            </a:r>
          </a:p>
        </p:txBody>
      </p:sp>
      <p:sp>
        <p:nvSpPr>
          <p:cNvPr id="5529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19200" y="1905000"/>
            <a:ext cx="6081713" cy="1617663"/>
          </a:xfrm>
        </p:spPr>
        <p:txBody>
          <a:bodyPr/>
          <a:lstStyle/>
          <a:p>
            <a:r>
              <a:rPr lang="en-US" sz="2000" smtClean="0">
                <a:effectLst/>
              </a:rPr>
              <a:t>05 </a:t>
            </a:r>
            <a:r>
              <a:rPr lang="ru-RU" sz="2000" smtClean="0">
                <a:effectLst/>
              </a:rPr>
              <a:t>Марта</a:t>
            </a:r>
            <a:r>
              <a:rPr lang="en-US" sz="2000" smtClean="0">
                <a:effectLst/>
              </a:rPr>
              <a:t> 1979. </a:t>
            </a:r>
            <a:r>
              <a:rPr lang="ru-RU" sz="2000" smtClean="0">
                <a:effectLst/>
              </a:rPr>
              <a:t>Эксперимент Конус</a:t>
            </a:r>
            <a:r>
              <a:rPr lang="en-US" sz="2000" smtClean="0">
                <a:effectLst/>
              </a:rPr>
              <a:t>.   </a:t>
            </a:r>
            <a:endParaRPr lang="ru-RU" sz="2000" smtClean="0">
              <a:effectLst/>
            </a:endParaRPr>
          </a:p>
          <a:p>
            <a:pPr>
              <a:buFont typeface="Wingdings" pitchFamily="2" charset="2"/>
              <a:buNone/>
            </a:pPr>
            <a:r>
              <a:rPr lang="ru-RU" sz="2000" smtClean="0">
                <a:effectLst/>
              </a:rPr>
              <a:t>    Венера</a:t>
            </a:r>
            <a:r>
              <a:rPr lang="en-US" sz="2000" smtClean="0">
                <a:effectLst/>
              </a:rPr>
              <a:t>-11,12 (</a:t>
            </a:r>
            <a:r>
              <a:rPr lang="ru-RU" sz="2000" smtClean="0">
                <a:effectLst/>
              </a:rPr>
              <a:t>Мазец и др. </a:t>
            </a:r>
            <a:r>
              <a:rPr lang="en-US" sz="2000" smtClean="0">
                <a:effectLst/>
              </a:rPr>
              <a:t>Vedrenne </a:t>
            </a:r>
            <a:r>
              <a:rPr lang="ru-RU" sz="2000" smtClean="0">
                <a:effectLst/>
              </a:rPr>
              <a:t>и др.</a:t>
            </a:r>
            <a:r>
              <a:rPr lang="en-US" sz="2000" smtClean="0">
                <a:effectLst/>
              </a:rPr>
              <a:t>)</a:t>
            </a:r>
          </a:p>
          <a:p>
            <a:r>
              <a:rPr lang="ru-RU" sz="2000" smtClean="0">
                <a:effectLst/>
              </a:rPr>
              <a:t>Событие в БМО</a:t>
            </a:r>
            <a:r>
              <a:rPr lang="en-US" sz="2000" smtClean="0">
                <a:effectLst/>
              </a:rPr>
              <a:t>. SGR 0520-66.</a:t>
            </a:r>
          </a:p>
          <a:p>
            <a:r>
              <a:rPr lang="ru-RU" sz="2000" smtClean="0">
                <a:effectLst/>
              </a:rPr>
              <a:t>Флюэнс</a:t>
            </a:r>
            <a:r>
              <a:rPr lang="en-US" sz="2000" smtClean="0">
                <a:effectLst/>
              </a:rPr>
              <a:t>: </a:t>
            </a:r>
            <a:r>
              <a:rPr lang="ru-RU" sz="2000" smtClean="0">
                <a:effectLst/>
              </a:rPr>
              <a:t>около</a:t>
            </a:r>
            <a:r>
              <a:rPr lang="en-US" sz="2000" smtClean="0">
                <a:effectLst/>
              </a:rPr>
              <a:t> 10</a:t>
            </a:r>
            <a:r>
              <a:rPr lang="en-US" sz="2000" baseline="30000" smtClean="0">
                <a:effectLst/>
              </a:rPr>
              <a:t>-3</a:t>
            </a:r>
            <a:r>
              <a:rPr lang="en-US" sz="2000" smtClean="0">
                <a:effectLst/>
              </a:rPr>
              <a:t> </a:t>
            </a:r>
            <a:r>
              <a:rPr lang="ru-RU" sz="2000" smtClean="0">
                <a:effectLst/>
              </a:rPr>
              <a:t>эрг</a:t>
            </a:r>
            <a:r>
              <a:rPr lang="en-US" sz="2000" smtClean="0">
                <a:effectLst/>
              </a:rPr>
              <a:t>/</a:t>
            </a:r>
            <a:r>
              <a:rPr lang="ru-RU" sz="2000" smtClean="0">
                <a:effectLst/>
              </a:rPr>
              <a:t>см</a:t>
            </a:r>
            <a:r>
              <a:rPr lang="en-US" sz="2000" baseline="30000" smtClean="0">
                <a:effectLst/>
              </a:rPr>
              <a:t>2</a:t>
            </a:r>
            <a:endParaRPr lang="ru-RU" sz="2000" smtClean="0">
              <a:effectLst/>
            </a:endParaRPr>
          </a:p>
        </p:txBody>
      </p:sp>
      <p:pic>
        <p:nvPicPr>
          <p:cNvPr id="55299" name="Picture 4" descr="lightcurv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209800" y="3502025"/>
            <a:ext cx="6594475" cy="2797175"/>
          </a:xfrm>
        </p:spPr>
      </p:pic>
      <p:sp>
        <p:nvSpPr>
          <p:cNvPr id="55300" name="Text Box 5"/>
          <p:cNvSpPr txBox="1">
            <a:spLocks noChangeArrowheads="1"/>
          </p:cNvSpPr>
          <p:nvPr/>
        </p:nvSpPr>
        <p:spPr bwMode="auto">
          <a:xfrm>
            <a:off x="6705600" y="6324600"/>
            <a:ext cx="2259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Verdana" pitchFamily="34" charset="0"/>
              </a:rPr>
              <a:t>Мазец и др.</a:t>
            </a:r>
            <a:r>
              <a:rPr lang="en-US" sz="1800">
                <a:latin typeface="Verdana" pitchFamily="34" charset="0"/>
              </a:rPr>
              <a:t> 1979</a:t>
            </a:r>
            <a:endParaRPr lang="ru-RU" sz="18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effectLst/>
              </a:rPr>
              <a:t>Гигантская вспышка источника МПГ</a:t>
            </a:r>
          </a:p>
        </p:txBody>
      </p:sp>
      <p:sp>
        <p:nvSpPr>
          <p:cNvPr id="5632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702050" cy="4114800"/>
          </a:xfrm>
        </p:spPr>
        <p:txBody>
          <a:bodyPr/>
          <a:lstStyle/>
          <a:p>
            <a:r>
              <a:rPr lang="en-US" sz="2400" smtClean="0">
                <a:effectLst/>
              </a:rPr>
              <a:t>27 </a:t>
            </a:r>
            <a:r>
              <a:rPr lang="ru-RU" sz="2400" smtClean="0">
                <a:effectLst/>
              </a:rPr>
              <a:t>декабря </a:t>
            </a:r>
            <a:r>
              <a:rPr lang="en-US" sz="2400" smtClean="0">
                <a:effectLst/>
              </a:rPr>
              <a:t>2004 </a:t>
            </a:r>
            <a:r>
              <a:rPr lang="ru-RU" sz="2400" smtClean="0">
                <a:effectLst/>
              </a:rPr>
              <a:t>гигантская вспышка</a:t>
            </a:r>
            <a:r>
              <a:rPr lang="en-US" sz="2400" smtClean="0">
                <a:effectLst/>
              </a:rPr>
              <a:t> SGR 1806-20 </a:t>
            </a:r>
            <a:r>
              <a:rPr lang="ru-RU" sz="2400" smtClean="0">
                <a:effectLst/>
              </a:rPr>
              <a:t>была зарегистрирована множеством спутников</a:t>
            </a:r>
            <a:r>
              <a:rPr lang="en-US" sz="2400" smtClean="0">
                <a:effectLst/>
              </a:rPr>
              <a:t>: Swift, RHESSI, Konus-Wind, Coronas-F, Integral, HEND, …</a:t>
            </a:r>
          </a:p>
          <a:p>
            <a:r>
              <a:rPr lang="ru-RU" sz="2400" smtClean="0">
                <a:effectLst/>
              </a:rPr>
              <a:t>В </a:t>
            </a:r>
            <a:r>
              <a:rPr lang="en-US" sz="2400" smtClean="0">
                <a:effectLst/>
              </a:rPr>
              <a:t>100 </a:t>
            </a:r>
            <a:r>
              <a:rPr lang="ru-RU" sz="2400" smtClean="0">
                <a:effectLst/>
              </a:rPr>
              <a:t>раз ярче, чем</a:t>
            </a:r>
            <a:r>
              <a:rPr lang="en-US" sz="2400" smtClean="0">
                <a:effectLst/>
              </a:rPr>
              <a:t> </a:t>
            </a:r>
            <a:r>
              <a:rPr lang="ru-RU" sz="2400" smtClean="0">
                <a:effectLst/>
              </a:rPr>
              <a:t>все предыдущие</a:t>
            </a:r>
            <a:r>
              <a:rPr lang="en-US" sz="2400" smtClean="0">
                <a:effectLst/>
              </a:rPr>
              <a:t>!</a:t>
            </a:r>
            <a:endParaRPr lang="ru-RU" sz="2400" smtClean="0">
              <a:effectLst/>
            </a:endParaRPr>
          </a:p>
        </p:txBody>
      </p:sp>
      <p:sp>
        <p:nvSpPr>
          <p:cNvPr id="56323" name="Text Box 4"/>
          <p:cNvSpPr txBox="1">
            <a:spLocks noChangeArrowheads="1"/>
          </p:cNvSpPr>
          <p:nvPr/>
        </p:nvSpPr>
        <p:spPr bwMode="auto">
          <a:xfrm>
            <a:off x="6400800" y="6216650"/>
            <a:ext cx="22812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Verdana" pitchFamily="34" charset="0"/>
              </a:rPr>
              <a:t>Palmer et al.</a:t>
            </a:r>
          </a:p>
          <a:p>
            <a:r>
              <a:rPr lang="en-US" sz="1800">
                <a:latin typeface="Verdana" pitchFamily="34" charset="0"/>
              </a:rPr>
              <a:t>astro-ph/0503030</a:t>
            </a:r>
            <a:endParaRPr lang="ru-RU" sz="1800">
              <a:latin typeface="Verdana" pitchFamily="34" charset="0"/>
            </a:endParaRPr>
          </a:p>
        </p:txBody>
      </p:sp>
      <p:pic>
        <p:nvPicPr>
          <p:cNvPr id="56324" name="Picture 5" descr="palm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724400" y="1981200"/>
            <a:ext cx="4038600" cy="4038600"/>
          </a:xfrm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107232main_rhessi_l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90863"/>
            <a:ext cx="4876800" cy="376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3" descr="integral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0"/>
            <a:ext cx="4267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ext Box 4"/>
          <p:cNvSpPr txBox="1">
            <a:spLocks noChangeArrowheads="1"/>
          </p:cNvSpPr>
          <p:nvPr/>
        </p:nvSpPr>
        <p:spPr bwMode="auto">
          <a:xfrm>
            <a:off x="7162800" y="4343400"/>
            <a:ext cx="17986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Verdana" pitchFamily="34" charset="0"/>
              </a:rPr>
              <a:t>Integral</a:t>
            </a:r>
          </a:p>
        </p:txBody>
      </p:sp>
      <p:sp>
        <p:nvSpPr>
          <p:cNvPr id="57348" name="Text Box 5"/>
          <p:cNvSpPr txBox="1">
            <a:spLocks noChangeArrowheads="1"/>
          </p:cNvSpPr>
          <p:nvPr/>
        </p:nvSpPr>
        <p:spPr bwMode="auto">
          <a:xfrm>
            <a:off x="5105400" y="5867400"/>
            <a:ext cx="17557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Verdana" pitchFamily="34" charset="0"/>
              </a:rPr>
              <a:t>RHESSI</a:t>
            </a:r>
          </a:p>
        </p:txBody>
      </p:sp>
      <p:pic>
        <p:nvPicPr>
          <p:cNvPr id="57349" name="Picture 6" descr="koronas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505200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Text Box 7"/>
          <p:cNvSpPr txBox="1">
            <a:spLocks noChangeArrowheads="1"/>
          </p:cNvSpPr>
          <p:nvPr/>
        </p:nvSpPr>
        <p:spPr bwMode="auto">
          <a:xfrm>
            <a:off x="3505200" y="0"/>
            <a:ext cx="384175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Verdana" pitchFamily="34" charset="0"/>
              </a:rPr>
              <a:t>C</a:t>
            </a:r>
          </a:p>
          <a:p>
            <a:r>
              <a:rPr lang="en-US" sz="2000">
                <a:latin typeface="Verdana" pitchFamily="34" charset="0"/>
              </a:rPr>
              <a:t>O</a:t>
            </a:r>
          </a:p>
          <a:p>
            <a:r>
              <a:rPr lang="en-US" sz="2000">
                <a:latin typeface="Verdana" pitchFamily="34" charset="0"/>
              </a:rPr>
              <a:t>R</a:t>
            </a:r>
          </a:p>
          <a:p>
            <a:r>
              <a:rPr lang="en-US" sz="2000">
                <a:latin typeface="Verdana" pitchFamily="34" charset="0"/>
              </a:rPr>
              <a:t>O</a:t>
            </a:r>
          </a:p>
          <a:p>
            <a:r>
              <a:rPr lang="en-US" sz="2000">
                <a:latin typeface="Verdana" pitchFamily="34" charset="0"/>
              </a:rPr>
              <a:t>N</a:t>
            </a:r>
          </a:p>
          <a:p>
            <a:r>
              <a:rPr lang="en-US" sz="2000">
                <a:latin typeface="Verdana" pitchFamily="34" charset="0"/>
              </a:rPr>
              <a:t>A</a:t>
            </a:r>
          </a:p>
          <a:p>
            <a:r>
              <a:rPr lang="en-US" sz="2000">
                <a:latin typeface="Verdana" pitchFamily="34" charset="0"/>
              </a:rPr>
              <a:t>S</a:t>
            </a:r>
          </a:p>
          <a:p>
            <a:r>
              <a:rPr lang="en-US" sz="2000">
                <a:latin typeface="Verdana" pitchFamily="34" charset="0"/>
              </a:rPr>
              <a:t>-</a:t>
            </a:r>
          </a:p>
          <a:p>
            <a:r>
              <a:rPr lang="en-US" sz="2000">
                <a:latin typeface="Verdana" pitchFamily="34" charset="0"/>
              </a:rPr>
              <a:t>F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8077200" cy="1431925"/>
          </a:xfrm>
        </p:spPr>
        <p:txBody>
          <a:bodyPr/>
          <a:lstStyle/>
          <a:p>
            <a:r>
              <a:rPr lang="en-US" sz="4000" smtClean="0">
                <a:effectLst/>
              </a:rPr>
              <a:t>27 </a:t>
            </a:r>
            <a:r>
              <a:rPr lang="ru-RU" sz="4000" smtClean="0">
                <a:effectLst/>
              </a:rPr>
              <a:t>Дек</a:t>
            </a:r>
            <a:r>
              <a:rPr lang="en-US" sz="4000" smtClean="0">
                <a:effectLst/>
              </a:rPr>
              <a:t> 2004</a:t>
            </a:r>
            <a:r>
              <a:rPr lang="ru-RU" sz="4000" smtClean="0">
                <a:effectLst/>
                <a:latin typeface="Arial" charset="0"/>
              </a:rPr>
              <a:t> - </a:t>
            </a:r>
            <a:r>
              <a:rPr lang="ru-RU" sz="4000" smtClean="0">
                <a:effectLst/>
              </a:rPr>
              <a:t>Гигантская вспышка </a:t>
            </a:r>
            <a:r>
              <a:rPr lang="en-US" sz="4000" smtClean="0">
                <a:effectLst/>
              </a:rPr>
              <a:t>SGR 1806-20</a:t>
            </a:r>
            <a:endParaRPr lang="ru-RU" sz="4000" smtClean="0">
              <a:effectLst/>
            </a:endParaRPr>
          </a:p>
        </p:txBody>
      </p:sp>
      <p:sp>
        <p:nvSpPr>
          <p:cNvPr id="583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2057400"/>
            <a:ext cx="4724400" cy="4456113"/>
          </a:xfrm>
        </p:spPr>
        <p:txBody>
          <a:bodyPr/>
          <a:lstStyle/>
          <a:p>
            <a:r>
              <a:rPr lang="ru-RU" sz="2800" smtClean="0">
                <a:effectLst/>
              </a:rPr>
              <a:t>Импульс</a:t>
            </a:r>
            <a:r>
              <a:rPr lang="en-US" sz="2800" smtClean="0">
                <a:effectLst/>
              </a:rPr>
              <a:t> 0.2 </a:t>
            </a:r>
            <a:r>
              <a:rPr lang="ru-RU" sz="2800" smtClean="0">
                <a:effectLst/>
              </a:rPr>
              <a:t>сек</a:t>
            </a:r>
            <a:endParaRPr lang="en-US" sz="2800" smtClean="0">
              <a:effectLst/>
            </a:endParaRPr>
          </a:p>
          <a:p>
            <a:r>
              <a:rPr lang="ru-RU" sz="2800" smtClean="0">
                <a:effectLst/>
              </a:rPr>
              <a:t>Флюэнс </a:t>
            </a:r>
            <a:r>
              <a:rPr lang="en-US" sz="2800" smtClean="0">
                <a:effectLst/>
              </a:rPr>
              <a:t>1 </a:t>
            </a:r>
            <a:r>
              <a:rPr lang="ru-RU" sz="2800" smtClean="0">
                <a:effectLst/>
              </a:rPr>
              <a:t>эрг</a:t>
            </a:r>
            <a:r>
              <a:rPr lang="en-US" sz="2800" smtClean="0">
                <a:effectLst/>
              </a:rPr>
              <a:t>/</a:t>
            </a:r>
            <a:r>
              <a:rPr lang="ru-RU" sz="2800" smtClean="0">
                <a:effectLst/>
              </a:rPr>
              <a:t>см</a:t>
            </a:r>
            <a:r>
              <a:rPr lang="en-US" sz="2800" baseline="30000" smtClean="0">
                <a:effectLst/>
              </a:rPr>
              <a:t>2</a:t>
            </a:r>
            <a:endParaRPr lang="en-US" sz="2800" smtClean="0">
              <a:effectLst/>
            </a:endParaRPr>
          </a:p>
          <a:p>
            <a:r>
              <a:rPr lang="en-US" sz="2800" smtClean="0">
                <a:effectLst/>
              </a:rPr>
              <a:t>E(</a:t>
            </a:r>
            <a:r>
              <a:rPr lang="ru-RU" sz="2800" smtClean="0">
                <a:effectLst/>
              </a:rPr>
              <a:t>имп</a:t>
            </a:r>
            <a:r>
              <a:rPr lang="en-US" sz="2800" smtClean="0">
                <a:effectLst/>
              </a:rPr>
              <a:t>)</a:t>
            </a:r>
            <a:r>
              <a:rPr lang="ru-RU" sz="2800" smtClean="0">
                <a:effectLst/>
              </a:rPr>
              <a:t>=</a:t>
            </a:r>
            <a:r>
              <a:rPr lang="en-US" sz="2800" smtClean="0">
                <a:effectLst/>
              </a:rPr>
              <a:t>3.5 10</a:t>
            </a:r>
            <a:r>
              <a:rPr lang="en-US" sz="2800" baseline="30000" smtClean="0">
                <a:effectLst/>
              </a:rPr>
              <a:t>46 </a:t>
            </a:r>
            <a:r>
              <a:rPr lang="ru-RU" sz="2800" smtClean="0">
                <a:effectLst/>
              </a:rPr>
              <a:t>эрг</a:t>
            </a:r>
            <a:endParaRPr lang="en-US" sz="2800" smtClean="0">
              <a:effectLst/>
            </a:endParaRPr>
          </a:p>
          <a:p>
            <a:r>
              <a:rPr lang="en-US" sz="2800" smtClean="0">
                <a:effectLst/>
              </a:rPr>
              <a:t>L(</a:t>
            </a:r>
            <a:r>
              <a:rPr lang="ru-RU" sz="2800" smtClean="0">
                <a:effectLst/>
              </a:rPr>
              <a:t>имп</a:t>
            </a:r>
            <a:r>
              <a:rPr lang="en-US" sz="2800" smtClean="0">
                <a:effectLst/>
              </a:rPr>
              <a:t>)</a:t>
            </a:r>
            <a:r>
              <a:rPr lang="ru-RU" sz="2800" smtClean="0">
                <a:effectLst/>
              </a:rPr>
              <a:t>=</a:t>
            </a:r>
            <a:r>
              <a:rPr lang="en-US" sz="2800" smtClean="0">
                <a:effectLst/>
              </a:rPr>
              <a:t>1.8 10</a:t>
            </a:r>
            <a:r>
              <a:rPr lang="en-US" sz="2800" baseline="30000" smtClean="0">
                <a:effectLst/>
              </a:rPr>
              <a:t>47 </a:t>
            </a:r>
            <a:r>
              <a:rPr lang="ru-RU" sz="2800" smtClean="0">
                <a:effectLst/>
              </a:rPr>
              <a:t>эрг</a:t>
            </a:r>
            <a:r>
              <a:rPr lang="en-US" sz="2800" smtClean="0">
                <a:effectLst/>
              </a:rPr>
              <a:t>/</a:t>
            </a:r>
            <a:r>
              <a:rPr lang="ru-RU" sz="2800" smtClean="0">
                <a:effectLst/>
              </a:rPr>
              <a:t>с</a:t>
            </a:r>
            <a:endParaRPr lang="en-US" sz="2800" smtClean="0">
              <a:effectLst/>
            </a:endParaRPr>
          </a:p>
          <a:p>
            <a:r>
              <a:rPr lang="ru-RU" sz="2800" smtClean="0">
                <a:effectLst/>
              </a:rPr>
              <a:t>Длинный «хвост»</a:t>
            </a:r>
            <a:r>
              <a:rPr lang="en-US" sz="2800" smtClean="0">
                <a:effectLst/>
              </a:rPr>
              <a:t> (400 </a:t>
            </a:r>
            <a:r>
              <a:rPr lang="ru-RU" sz="2800" smtClean="0">
                <a:effectLst/>
              </a:rPr>
              <a:t>с</a:t>
            </a:r>
            <a:r>
              <a:rPr lang="en-US" sz="2800" smtClean="0">
                <a:effectLst/>
              </a:rPr>
              <a:t>) </a:t>
            </a:r>
          </a:p>
          <a:p>
            <a:r>
              <a:rPr lang="en-US" sz="2800" smtClean="0">
                <a:effectLst/>
              </a:rPr>
              <a:t>P=7.65 </a:t>
            </a:r>
            <a:r>
              <a:rPr lang="ru-RU" sz="2800" smtClean="0">
                <a:effectLst/>
              </a:rPr>
              <a:t>с</a:t>
            </a:r>
            <a:endParaRPr lang="en-US" sz="2800" smtClean="0">
              <a:effectLst/>
            </a:endParaRPr>
          </a:p>
          <a:p>
            <a:r>
              <a:rPr lang="en-US" sz="2800" smtClean="0">
                <a:effectLst/>
              </a:rPr>
              <a:t>E(</a:t>
            </a:r>
            <a:r>
              <a:rPr lang="ru-RU" sz="2800" smtClean="0">
                <a:effectLst/>
              </a:rPr>
              <a:t>хвост</a:t>
            </a:r>
            <a:r>
              <a:rPr lang="en-US" sz="2800" smtClean="0">
                <a:effectLst/>
              </a:rPr>
              <a:t>) 1.6 10</a:t>
            </a:r>
            <a:r>
              <a:rPr lang="en-US" sz="2800" baseline="30000" smtClean="0">
                <a:effectLst/>
              </a:rPr>
              <a:t>44</a:t>
            </a:r>
            <a:r>
              <a:rPr lang="en-US" sz="2800" smtClean="0">
                <a:effectLst/>
              </a:rPr>
              <a:t> </a:t>
            </a:r>
            <a:r>
              <a:rPr lang="ru-RU" sz="2800" smtClean="0">
                <a:effectLst/>
              </a:rPr>
              <a:t>эрг</a:t>
            </a:r>
            <a:endParaRPr lang="en-US" sz="2800" smtClean="0">
              <a:effectLst/>
            </a:endParaRPr>
          </a:p>
          <a:p>
            <a:r>
              <a:rPr lang="ru-RU" sz="2800" smtClean="0">
                <a:effectLst/>
              </a:rPr>
              <a:t>Расстояние</a:t>
            </a:r>
            <a:r>
              <a:rPr lang="en-US" sz="2800" smtClean="0">
                <a:effectLst/>
              </a:rPr>
              <a:t> 15 </a:t>
            </a:r>
            <a:r>
              <a:rPr lang="ru-RU" sz="2800" smtClean="0">
                <a:effectLst/>
              </a:rPr>
              <a:t>кпк</a:t>
            </a:r>
          </a:p>
        </p:txBody>
      </p:sp>
      <p:pic>
        <p:nvPicPr>
          <p:cNvPr id="58371" name="Picture 5" descr="m2_1024x768_still1_b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43434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6" descr="sgr_bur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905000"/>
            <a:ext cx="2819400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/>
              <a:t>Все спокойно</a:t>
            </a:r>
            <a:endParaRPr lang="en-US"/>
          </a:p>
        </p:txBody>
      </p:sp>
      <p:pic>
        <p:nvPicPr>
          <p:cNvPr id="21506" name="Picture 6" descr="dark_tranquillity_ii_by_elementalit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905000"/>
            <a:ext cx="7181850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smtClean="0">
                <a:effectLst/>
              </a:rPr>
              <a:t>Данные </a:t>
            </a:r>
            <a:r>
              <a:rPr lang="en-US" sz="3600" smtClean="0">
                <a:effectLst/>
              </a:rPr>
              <a:t>Konus-Wind </a:t>
            </a:r>
            <a:r>
              <a:rPr lang="ru-RU" sz="3600" smtClean="0">
                <a:effectLst/>
              </a:rPr>
              <a:t/>
            </a:r>
            <a:br>
              <a:rPr lang="ru-RU" sz="3600" smtClean="0">
                <a:effectLst/>
              </a:rPr>
            </a:br>
            <a:r>
              <a:rPr lang="en-US" sz="3600" smtClean="0">
                <a:effectLst/>
              </a:rPr>
              <a:t>SGR 1806-20 27 </a:t>
            </a:r>
            <a:r>
              <a:rPr lang="ru-RU" sz="3600" smtClean="0">
                <a:effectLst/>
              </a:rPr>
              <a:t>Дек</a:t>
            </a:r>
            <a:r>
              <a:rPr lang="en-US" sz="3600" smtClean="0">
                <a:effectLst/>
              </a:rPr>
              <a:t> 2004</a:t>
            </a:r>
            <a:r>
              <a:rPr lang="en-US" smtClean="0">
                <a:effectLst/>
              </a:rPr>
              <a:t> </a:t>
            </a:r>
            <a:endParaRPr lang="ru-RU" smtClean="0">
              <a:effectLst/>
            </a:endParaRPr>
          </a:p>
        </p:txBody>
      </p:sp>
      <p:pic>
        <p:nvPicPr>
          <p:cNvPr id="59394" name="Picture 3" descr="mazets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90600" y="1905000"/>
            <a:ext cx="3265488" cy="4114800"/>
          </a:xfrm>
        </p:spPr>
      </p:pic>
      <p:pic>
        <p:nvPicPr>
          <p:cNvPr id="59395" name="Picture 4" descr="mazets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29200" y="1905000"/>
            <a:ext cx="3568700" cy="1985963"/>
          </a:xfrm>
        </p:spPr>
      </p:pic>
      <p:sp>
        <p:nvSpPr>
          <p:cNvPr id="59396" name="Text Box 6"/>
          <p:cNvSpPr txBox="1">
            <a:spLocks noChangeArrowheads="1"/>
          </p:cNvSpPr>
          <p:nvPr/>
        </p:nvSpPr>
        <p:spPr bwMode="auto">
          <a:xfrm>
            <a:off x="5943600" y="5562600"/>
            <a:ext cx="2259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Verdana" pitchFamily="34" charset="0"/>
              </a:rPr>
              <a:t>Мазец и др.</a:t>
            </a:r>
            <a:r>
              <a:rPr lang="en-US" sz="1800">
                <a:latin typeface="Verdana" pitchFamily="34" charset="0"/>
              </a:rPr>
              <a:t> 2005</a:t>
            </a:r>
            <a:endParaRPr lang="ru-RU" sz="18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medus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905000"/>
            <a:ext cx="4241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3" descr="Perseus Defeats Medus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9713" y="1905000"/>
            <a:ext cx="3627437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effectLst/>
              </a:rPr>
              <a:t>Миф о Медузе</a:t>
            </a:r>
            <a:endParaRPr lang="en-US" smtClean="0">
              <a:effectLst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effectLst/>
              </a:rPr>
              <a:t>А если рядом?</a:t>
            </a:r>
            <a:endParaRPr lang="en-US" smtClean="0">
              <a:effectLst/>
            </a:endParaRPr>
          </a:p>
        </p:txBody>
      </p:sp>
      <p:pic>
        <p:nvPicPr>
          <p:cNvPr id="61442" name="Picture 5" descr="magnetar_p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75" y="3571875"/>
            <a:ext cx="652462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 Box 6"/>
          <p:cNvSpPr txBox="1">
            <a:spLocks noChangeArrowheads="1"/>
          </p:cNvSpPr>
          <p:nvPr/>
        </p:nvSpPr>
        <p:spPr bwMode="auto">
          <a:xfrm>
            <a:off x="1050925" y="2012950"/>
            <a:ext cx="79549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/>
              <a:t>Гигантская вспышка опасна с 3 св. лет, гипервспышка – с 30.</a:t>
            </a:r>
            <a:br>
              <a:rPr lang="ru-RU" sz="1800"/>
            </a:br>
            <a:r>
              <a:rPr lang="ru-RU" sz="1800"/>
              <a:t>Но! Магнитары – очень редки. Рождаются в галактике раз в 1000 лет,</a:t>
            </a:r>
            <a:br>
              <a:rPr lang="ru-RU" sz="1800"/>
            </a:br>
            <a:r>
              <a:rPr lang="ru-RU" sz="1800"/>
              <a:t>а период активности недолог. Вблизи нет ни одного известного объекта.</a:t>
            </a:r>
            <a:br>
              <a:rPr lang="ru-RU" sz="1800"/>
            </a:br>
            <a:r>
              <a:rPr lang="ru-RU" sz="1800"/>
              <a:t/>
            </a:r>
            <a:br>
              <a:rPr lang="ru-RU" sz="1800"/>
            </a:br>
            <a:r>
              <a:rPr lang="ru-RU" sz="1800"/>
              <a:t>Но! Раз в 10-100 миллионов лет может «повезти». </a:t>
            </a:r>
            <a:r>
              <a:rPr lang="ru-RU" sz="1800">
                <a:sym typeface="Wingdings" pitchFamily="2" charset="2"/>
              </a:rPr>
              <a:t></a:t>
            </a:r>
            <a:endParaRPr lang="en-US" sz="18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8077200" cy="1431925"/>
          </a:xfrm>
        </p:spPr>
        <p:txBody>
          <a:bodyPr/>
          <a:lstStyle/>
          <a:p>
            <a:r>
              <a:rPr lang="ru-RU" smtClean="0">
                <a:effectLst/>
              </a:rPr>
              <a:t>Загадка нейтронных звезд</a:t>
            </a:r>
            <a:endParaRPr lang="en-US" smtClean="0">
              <a:effectLst/>
            </a:endParaRPr>
          </a:p>
        </p:txBody>
      </p:sp>
      <p:sp>
        <p:nvSpPr>
          <p:cNvPr id="62466" name="Text Box 5"/>
          <p:cNvSpPr txBox="1">
            <a:spLocks noChangeArrowheads="1"/>
          </p:cNvSpPr>
          <p:nvPr/>
        </p:nvSpPr>
        <p:spPr bwMode="auto">
          <a:xfrm>
            <a:off x="1127125" y="2165350"/>
            <a:ext cx="74310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/>
              <a:t>В недрах – очень плотное вещество.</a:t>
            </a:r>
          </a:p>
          <a:p>
            <a:r>
              <a:rPr lang="ru-RU" sz="1800"/>
              <a:t>Мы плохо понимаем, как ведет себя вещество при такой плотности.</a:t>
            </a:r>
            <a:endParaRPr lang="en-US" sz="1800"/>
          </a:p>
        </p:txBody>
      </p:sp>
      <p:pic>
        <p:nvPicPr>
          <p:cNvPr id="62467" name="Picture 6" descr="web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3008313"/>
            <a:ext cx="4724400" cy="365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Text Box 7"/>
          <p:cNvSpPr txBox="1">
            <a:spLocks noChangeArrowheads="1"/>
          </p:cNvSpPr>
          <p:nvPr/>
        </p:nvSpPr>
        <p:spPr bwMode="auto">
          <a:xfrm>
            <a:off x="6456363" y="3048000"/>
            <a:ext cx="2687637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ru-RU" sz="1800">
                <a:latin typeface="Arial" charset="0"/>
              </a:rPr>
              <a:t> Обычные нейтронные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   звезды</a:t>
            </a:r>
          </a:p>
          <a:p>
            <a:pPr>
              <a:buFontTx/>
              <a:buChar char="•"/>
            </a:pPr>
            <a:r>
              <a:rPr lang="ru-RU" sz="1800">
                <a:latin typeface="Arial" charset="0"/>
              </a:rPr>
              <a:t> Пионный конденсат</a:t>
            </a:r>
          </a:p>
          <a:p>
            <a:pPr>
              <a:buFontTx/>
              <a:buChar char="•"/>
            </a:pPr>
            <a:r>
              <a:rPr lang="ru-RU" sz="1800">
                <a:latin typeface="Arial" charset="0"/>
              </a:rPr>
              <a:t> Каонный конденсат</a:t>
            </a:r>
          </a:p>
          <a:p>
            <a:pPr>
              <a:buFontTx/>
              <a:buChar char="•"/>
            </a:pPr>
            <a:r>
              <a:rPr lang="ru-RU" sz="1800">
                <a:latin typeface="Arial" charset="0"/>
              </a:rPr>
              <a:t> Странные звезды</a:t>
            </a:r>
          </a:p>
          <a:p>
            <a:pPr>
              <a:buFontTx/>
              <a:buChar char="•"/>
            </a:pPr>
            <a:r>
              <a:rPr lang="ru-RU" sz="1800">
                <a:latin typeface="Arial" charset="0"/>
              </a:rPr>
              <a:t> Гиперонные звезды</a:t>
            </a:r>
          </a:p>
          <a:p>
            <a:pPr>
              <a:buFontTx/>
              <a:buChar char="•"/>
            </a:pPr>
            <a:r>
              <a:rPr lang="ru-RU" sz="1800">
                <a:latin typeface="Arial" charset="0"/>
              </a:rPr>
              <a:t> Гибридные звезды</a:t>
            </a:r>
          </a:p>
        </p:txBody>
      </p:sp>
      <p:sp>
        <p:nvSpPr>
          <p:cNvPr id="62469" name="Text Box 8"/>
          <p:cNvSpPr txBox="1">
            <a:spLocks noChangeArrowheads="1"/>
          </p:cNvSpPr>
          <p:nvPr/>
        </p:nvSpPr>
        <p:spPr bwMode="auto">
          <a:xfrm>
            <a:off x="6450013" y="5486400"/>
            <a:ext cx="26939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 i="1">
                <a:solidFill>
                  <a:schemeClr val="hlink"/>
                </a:solidFill>
              </a:rPr>
              <a:t>Как же устроено</a:t>
            </a:r>
            <a:br>
              <a:rPr lang="ru-RU" sz="1800" i="1">
                <a:solidFill>
                  <a:schemeClr val="hlink"/>
                </a:solidFill>
              </a:rPr>
            </a:br>
            <a:r>
              <a:rPr lang="ru-RU" sz="1800" i="1">
                <a:solidFill>
                  <a:schemeClr val="hlink"/>
                </a:solidFill>
              </a:rPr>
              <a:t>вещество при очень</a:t>
            </a:r>
            <a:br>
              <a:rPr lang="ru-RU" sz="1800" i="1">
                <a:solidFill>
                  <a:schemeClr val="hlink"/>
                </a:solidFill>
              </a:rPr>
            </a:br>
            <a:r>
              <a:rPr lang="ru-RU" sz="1800" i="1">
                <a:solidFill>
                  <a:schemeClr val="hlink"/>
                </a:solidFill>
              </a:rPr>
              <a:t>высокой плотности и </a:t>
            </a:r>
          </a:p>
          <a:p>
            <a:r>
              <a:rPr lang="ru-RU" sz="1800" i="1">
                <a:solidFill>
                  <a:schemeClr val="hlink"/>
                </a:solidFill>
              </a:rPr>
              <a:t>«низкой» температуре?</a:t>
            </a:r>
            <a:endParaRPr lang="en-US" sz="1800" i="1">
              <a:solidFill>
                <a:schemeClr val="hlink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effectLst/>
              </a:rPr>
              <a:t>Фазовая диаграмма</a:t>
            </a:r>
          </a:p>
        </p:txBody>
      </p:sp>
      <p:pic>
        <p:nvPicPr>
          <p:cNvPr id="63490" name="Picture 3" descr="phase_diag"/>
          <p:cNvPicPr>
            <a:picLocks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14400" y="1905000"/>
            <a:ext cx="4225925" cy="3073400"/>
          </a:xfrm>
        </p:spPr>
      </p:pic>
      <p:sp>
        <p:nvSpPr>
          <p:cNvPr id="63491" name="Text Box 4"/>
          <p:cNvSpPr txBox="1">
            <a:spLocks noChangeArrowheads="1"/>
          </p:cNvSpPr>
          <p:nvPr/>
        </p:nvSpPr>
        <p:spPr bwMode="auto">
          <a:xfrm>
            <a:off x="5211763" y="1981200"/>
            <a:ext cx="3932237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Arial" charset="0"/>
              </a:rPr>
              <a:t>Разные участки фазовой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диаграммы можно исследовать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с помощью ускорителей, 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с помощью расчетов на 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суперкомпьютерах, и с помощью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наблюдений компактных объектов.</a:t>
            </a:r>
          </a:p>
          <a:p>
            <a:endParaRPr lang="ru-RU" sz="1800">
              <a:latin typeface="Arial" charset="0"/>
            </a:endParaRPr>
          </a:p>
          <a:p>
            <a:r>
              <a:rPr lang="ru-RU" sz="1800">
                <a:latin typeface="Arial" charset="0"/>
              </a:rPr>
              <a:t>Все эти виды исследования 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не дублируют, а дополняют</a:t>
            </a:r>
          </a:p>
          <a:p>
            <a:r>
              <a:rPr lang="ru-RU" sz="1800">
                <a:latin typeface="Arial" charset="0"/>
              </a:rPr>
              <a:t>друг друга.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effectLst/>
              </a:rPr>
              <a:t>                              Ускорители</a:t>
            </a:r>
            <a:endParaRPr lang="en-US" smtClean="0">
              <a:effectLst/>
            </a:endParaRPr>
          </a:p>
        </p:txBody>
      </p:sp>
      <p:pic>
        <p:nvPicPr>
          <p:cNvPr id="65538" name="Picture 3" descr="rhic1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905000"/>
            <a:ext cx="4621213" cy="365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4" descr="lhc-si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713" y="4149725"/>
            <a:ext cx="7173912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effectLst/>
              </a:rPr>
              <a:t>                      Спутники</a:t>
            </a:r>
            <a:endParaRPr lang="en-US" smtClean="0">
              <a:effectLst/>
            </a:endParaRPr>
          </a:p>
        </p:txBody>
      </p:sp>
      <p:pic>
        <p:nvPicPr>
          <p:cNvPr id="66562" name="Picture 3" descr="SX_eart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5600" y="3357563"/>
            <a:ext cx="340995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4" descr="swift_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675" y="3357563"/>
            <a:ext cx="2874963" cy="206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5" descr="nex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692150"/>
            <a:ext cx="2870200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533400"/>
            <a:ext cx="8964613" cy="1371600"/>
          </a:xfrm>
        </p:spPr>
        <p:txBody>
          <a:bodyPr/>
          <a:lstStyle/>
          <a:p>
            <a:r>
              <a:rPr lang="ru-RU" smtClean="0">
                <a:effectLst/>
              </a:rPr>
              <a:t>Столкновения ядер </a:t>
            </a:r>
            <a:br>
              <a:rPr lang="ru-RU" smtClean="0">
                <a:effectLst/>
              </a:rPr>
            </a:br>
            <a:r>
              <a:rPr lang="ru-RU" smtClean="0">
                <a:effectLst/>
              </a:rPr>
              <a:t>атомов золота</a:t>
            </a:r>
            <a:endParaRPr lang="en-US" smtClean="0">
              <a:effectLst/>
            </a:endParaRPr>
          </a:p>
        </p:txBody>
      </p:sp>
      <p:pic>
        <p:nvPicPr>
          <p:cNvPr id="67586" name="Picture 3" descr="au_au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66800" y="2617788"/>
            <a:ext cx="3702050" cy="2840037"/>
          </a:xfrm>
        </p:spPr>
      </p:pic>
      <p:pic>
        <p:nvPicPr>
          <p:cNvPr id="67587" name="Picture 4" descr="collis_scheme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908550" y="2581275"/>
            <a:ext cx="3702050" cy="2913063"/>
          </a:xfrm>
        </p:spPr>
      </p:pic>
      <p:sp>
        <p:nvSpPr>
          <p:cNvPr id="67588" name="Text Box 5"/>
          <p:cNvSpPr txBox="1">
            <a:spLocks noChangeArrowheads="1"/>
          </p:cNvSpPr>
          <p:nvPr/>
        </p:nvSpPr>
        <p:spPr bwMode="auto">
          <a:xfrm>
            <a:off x="1447800" y="2057400"/>
            <a:ext cx="6734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Arial" charset="0"/>
              </a:rPr>
              <a:t>Может быть все-таки можно что-то выяснить в лаборатории?</a:t>
            </a:r>
            <a:endParaRPr lang="en-US" sz="1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60350"/>
            <a:ext cx="8077200" cy="1371600"/>
          </a:xfrm>
        </p:spPr>
        <p:txBody>
          <a:bodyPr/>
          <a:lstStyle/>
          <a:p>
            <a:r>
              <a:rPr lang="ru-RU" sz="2800" smtClean="0">
                <a:effectLst/>
              </a:rPr>
              <a:t>Экспериментальные результаты, </a:t>
            </a:r>
            <a:br>
              <a:rPr lang="ru-RU" sz="2800" smtClean="0">
                <a:effectLst/>
              </a:rPr>
            </a:br>
            <a:r>
              <a:rPr lang="ru-RU" sz="2800" smtClean="0">
                <a:effectLst/>
              </a:rPr>
              <a:t>сравнение с теорией и наблюдениями</a:t>
            </a:r>
            <a:endParaRPr lang="en-US" sz="2800" smtClean="0">
              <a:effectLst/>
            </a:endParaRPr>
          </a:p>
        </p:txBody>
      </p:sp>
      <p:pic>
        <p:nvPicPr>
          <p:cNvPr id="68610" name="Picture 3" descr="danielewicz_1"/>
          <p:cNvPicPr>
            <a:picLocks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90600" y="2819400"/>
            <a:ext cx="3733800" cy="3067050"/>
          </a:xfrm>
        </p:spPr>
      </p:pic>
      <p:pic>
        <p:nvPicPr>
          <p:cNvPr id="68611" name="Picture 4" descr="danielewicz_2"/>
          <p:cNvPicPr>
            <a:picLocks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029200" y="2819400"/>
            <a:ext cx="3810000" cy="3051175"/>
          </a:xfrm>
        </p:spPr>
      </p:pic>
      <p:sp>
        <p:nvSpPr>
          <p:cNvPr id="68612" name="Text Box 5"/>
          <p:cNvSpPr txBox="1">
            <a:spLocks noChangeArrowheads="1"/>
          </p:cNvSpPr>
          <p:nvPr/>
        </p:nvSpPr>
        <p:spPr bwMode="auto">
          <a:xfrm>
            <a:off x="1066800" y="6248400"/>
            <a:ext cx="26146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Arial" charset="0"/>
              </a:rPr>
              <a:t>1 Mev/fm</a:t>
            </a:r>
            <a:r>
              <a:rPr lang="en-US" sz="1800" baseline="30000">
                <a:latin typeface="Arial" charset="0"/>
              </a:rPr>
              <a:t>3</a:t>
            </a:r>
            <a:r>
              <a:rPr lang="en-US" sz="1800">
                <a:latin typeface="Arial" charset="0"/>
              </a:rPr>
              <a:t> = 1.6 10</a:t>
            </a:r>
            <a:r>
              <a:rPr lang="en-US" sz="1800" baseline="30000">
                <a:latin typeface="Arial" charset="0"/>
              </a:rPr>
              <a:t>32</a:t>
            </a:r>
            <a:r>
              <a:rPr lang="en-US" sz="1800">
                <a:latin typeface="Arial" charset="0"/>
              </a:rPr>
              <a:t> Pa</a:t>
            </a:r>
          </a:p>
        </p:txBody>
      </p:sp>
      <p:sp>
        <p:nvSpPr>
          <p:cNvPr id="68613" name="Text Box 6"/>
          <p:cNvSpPr txBox="1">
            <a:spLocks noChangeArrowheads="1"/>
          </p:cNvSpPr>
          <p:nvPr/>
        </p:nvSpPr>
        <p:spPr bwMode="auto">
          <a:xfrm>
            <a:off x="844550" y="2057400"/>
            <a:ext cx="8299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Arial" charset="0"/>
              </a:rPr>
              <a:t>Вещество нейтронных звезд не похоже на вещество сталкивающихся ядер.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Асимметрия (нейтронов намного больше, чем протонов)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8229600" cy="1371600"/>
          </a:xfrm>
        </p:spPr>
        <p:txBody>
          <a:bodyPr/>
          <a:lstStyle/>
          <a:p>
            <a:r>
              <a:rPr lang="ru-RU" sz="4000" smtClean="0">
                <a:effectLst/>
              </a:rPr>
              <a:t>Астрофизические измерения</a:t>
            </a:r>
          </a:p>
        </p:txBody>
      </p:sp>
      <p:sp>
        <p:nvSpPr>
          <p:cNvPr id="70658" name="Text Box 3"/>
          <p:cNvSpPr txBox="1">
            <a:spLocks noChangeArrowheads="1"/>
          </p:cNvSpPr>
          <p:nvPr/>
        </p:nvSpPr>
        <p:spPr bwMode="auto">
          <a:xfrm>
            <a:off x="990600" y="1905000"/>
            <a:ext cx="29495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chemeClr val="bg2"/>
              </a:buClr>
              <a:buFont typeface="Wingdings" pitchFamily="2" charset="2"/>
              <a:buChar char="Ø"/>
            </a:pPr>
            <a:r>
              <a:rPr lang="en-US" sz="2400" b="1">
                <a:latin typeface="Arial" charset="0"/>
              </a:rPr>
              <a:t> </a:t>
            </a:r>
            <a:r>
              <a:rPr lang="ru-RU" sz="2000" b="1">
                <a:latin typeface="Arial" charset="0"/>
              </a:rPr>
              <a:t>Масса</a:t>
            </a:r>
            <a:endParaRPr lang="en-US" sz="2000" b="1">
              <a:latin typeface="Arial" charset="0"/>
            </a:endParaRPr>
          </a:p>
          <a:p>
            <a:pPr>
              <a:buClr>
                <a:schemeClr val="bg2"/>
              </a:buClr>
              <a:buFont typeface="Wingdings" pitchFamily="2" charset="2"/>
              <a:buChar char="Ø"/>
            </a:pPr>
            <a:endParaRPr lang="en-US" sz="2000" b="1">
              <a:latin typeface="Arial" charset="0"/>
            </a:endParaRPr>
          </a:p>
          <a:p>
            <a:pPr>
              <a:buClr>
                <a:schemeClr val="bg2"/>
              </a:buClr>
              <a:buFont typeface="Wingdings" pitchFamily="2" charset="2"/>
              <a:buChar char="Ø"/>
            </a:pPr>
            <a:r>
              <a:rPr lang="en-US" sz="2000" b="1">
                <a:latin typeface="Arial" charset="0"/>
              </a:rPr>
              <a:t> </a:t>
            </a:r>
            <a:r>
              <a:rPr lang="ru-RU" sz="2000" b="1">
                <a:latin typeface="Arial" charset="0"/>
              </a:rPr>
              <a:t>Радиус</a:t>
            </a:r>
            <a:endParaRPr lang="en-US" sz="2000" b="1">
              <a:latin typeface="Arial" charset="0"/>
            </a:endParaRPr>
          </a:p>
          <a:p>
            <a:pPr>
              <a:buClr>
                <a:schemeClr val="bg2"/>
              </a:buClr>
              <a:buFont typeface="Wingdings" pitchFamily="2" charset="2"/>
              <a:buChar char="Ø"/>
            </a:pPr>
            <a:endParaRPr lang="en-US" sz="2000" b="1">
              <a:latin typeface="Arial" charset="0"/>
            </a:endParaRPr>
          </a:p>
          <a:p>
            <a:pPr>
              <a:buClr>
                <a:schemeClr val="bg2"/>
              </a:buClr>
              <a:buFont typeface="Wingdings" pitchFamily="2" charset="2"/>
              <a:buChar char="Ø"/>
            </a:pPr>
            <a:r>
              <a:rPr lang="en-US" sz="2000" b="1">
                <a:latin typeface="Arial" charset="0"/>
              </a:rPr>
              <a:t> </a:t>
            </a:r>
            <a:r>
              <a:rPr lang="ru-RU" sz="2000" b="1">
                <a:latin typeface="Arial" charset="0"/>
              </a:rPr>
              <a:t>Красное </a:t>
            </a:r>
            <a:br>
              <a:rPr lang="ru-RU" sz="2000" b="1">
                <a:latin typeface="Arial" charset="0"/>
              </a:rPr>
            </a:br>
            <a:r>
              <a:rPr lang="ru-RU" sz="2000" b="1">
                <a:latin typeface="Arial" charset="0"/>
              </a:rPr>
              <a:t>    смещение </a:t>
            </a:r>
            <a:r>
              <a:rPr lang="en-US" sz="2000" b="1">
                <a:latin typeface="Arial" charset="0"/>
              </a:rPr>
              <a:t>(M/R)</a:t>
            </a:r>
          </a:p>
          <a:p>
            <a:pPr>
              <a:buClr>
                <a:schemeClr val="bg2"/>
              </a:buClr>
              <a:buFont typeface="Wingdings" pitchFamily="2" charset="2"/>
              <a:buChar char="Ø"/>
            </a:pPr>
            <a:r>
              <a:rPr lang="en-US" sz="2000" b="1">
                <a:latin typeface="Arial" charset="0"/>
              </a:rPr>
              <a:t> </a:t>
            </a:r>
            <a:r>
              <a:rPr lang="ru-RU" sz="2000" b="1">
                <a:latin typeface="Arial" charset="0"/>
              </a:rPr>
              <a:t>Температура</a:t>
            </a:r>
            <a:endParaRPr lang="en-US" sz="2000" b="1">
              <a:latin typeface="Arial" charset="0"/>
            </a:endParaRPr>
          </a:p>
          <a:p>
            <a:pPr>
              <a:buClr>
                <a:schemeClr val="bg2"/>
              </a:buClr>
              <a:buFont typeface="Wingdings" pitchFamily="2" charset="2"/>
              <a:buChar char="Ø"/>
            </a:pPr>
            <a:endParaRPr lang="en-US" sz="2000" b="1">
              <a:latin typeface="Arial" charset="0"/>
            </a:endParaRPr>
          </a:p>
          <a:p>
            <a:pPr>
              <a:buClr>
                <a:schemeClr val="bg2"/>
              </a:buClr>
              <a:buFont typeface="Wingdings" pitchFamily="2" charset="2"/>
              <a:buChar char="Ø"/>
            </a:pPr>
            <a:r>
              <a:rPr lang="en-US" sz="2000" b="1">
                <a:latin typeface="Arial" charset="0"/>
              </a:rPr>
              <a:t> </a:t>
            </a:r>
            <a:r>
              <a:rPr lang="ru-RU" sz="2000" b="1">
                <a:latin typeface="Arial" charset="0"/>
              </a:rPr>
              <a:t>Момент инерции</a:t>
            </a:r>
            <a:endParaRPr lang="en-US" sz="2000" b="1">
              <a:latin typeface="Arial" charset="0"/>
            </a:endParaRPr>
          </a:p>
          <a:p>
            <a:pPr>
              <a:buClr>
                <a:schemeClr val="bg2"/>
              </a:buClr>
              <a:buFont typeface="Wingdings" pitchFamily="2" charset="2"/>
              <a:buChar char="Ø"/>
            </a:pPr>
            <a:endParaRPr lang="en-US" sz="2000" b="1">
              <a:latin typeface="Arial" charset="0"/>
            </a:endParaRPr>
          </a:p>
          <a:p>
            <a:pPr>
              <a:buClr>
                <a:schemeClr val="bg2"/>
              </a:buClr>
              <a:buFont typeface="Wingdings" pitchFamily="2" charset="2"/>
              <a:buChar char="Ø"/>
            </a:pPr>
            <a:r>
              <a:rPr lang="en-US" sz="2000" b="1">
                <a:latin typeface="Arial" charset="0"/>
              </a:rPr>
              <a:t> </a:t>
            </a:r>
            <a:r>
              <a:rPr lang="ru-RU" sz="2000" b="1">
                <a:latin typeface="Arial" charset="0"/>
              </a:rPr>
              <a:t>Гравитационная</a:t>
            </a:r>
            <a:r>
              <a:rPr lang="en-US" sz="2000" b="1">
                <a:latin typeface="Arial" charset="0"/>
              </a:rPr>
              <a:t/>
            </a:r>
            <a:br>
              <a:rPr lang="en-US" sz="2000" b="1">
                <a:latin typeface="Arial" charset="0"/>
              </a:rPr>
            </a:br>
            <a:r>
              <a:rPr lang="ru-RU" sz="2000" b="1">
                <a:latin typeface="Arial" charset="0"/>
              </a:rPr>
              <a:t>    и барионная массы</a:t>
            </a:r>
            <a:endParaRPr lang="en-US" sz="2000" b="1">
              <a:latin typeface="Arial" charset="0"/>
            </a:endParaRPr>
          </a:p>
          <a:p>
            <a:pPr>
              <a:buClr>
                <a:schemeClr val="bg2"/>
              </a:buClr>
              <a:buFont typeface="Wingdings" pitchFamily="2" charset="2"/>
              <a:buChar char="Ø"/>
            </a:pPr>
            <a:endParaRPr lang="en-US" sz="2000" b="1">
              <a:latin typeface="Arial" charset="0"/>
            </a:endParaRPr>
          </a:p>
          <a:p>
            <a:pPr>
              <a:buClr>
                <a:schemeClr val="bg2"/>
              </a:buClr>
              <a:buFont typeface="Wingdings" pitchFamily="2" charset="2"/>
              <a:buChar char="Ø"/>
            </a:pPr>
            <a:r>
              <a:rPr lang="en-US" sz="2000" b="1">
                <a:latin typeface="Arial" charset="0"/>
              </a:rPr>
              <a:t> </a:t>
            </a:r>
            <a:r>
              <a:rPr lang="ru-RU" sz="2000" b="1">
                <a:latin typeface="Arial" charset="0"/>
              </a:rPr>
              <a:t>Предельное вращ.</a:t>
            </a:r>
          </a:p>
        </p:txBody>
      </p:sp>
      <p:sp>
        <p:nvSpPr>
          <p:cNvPr id="70659" name="AutoShape 4"/>
          <p:cNvSpPr>
            <a:spLocks noChangeArrowheads="1"/>
          </p:cNvSpPr>
          <p:nvPr/>
        </p:nvSpPr>
        <p:spPr bwMode="auto">
          <a:xfrm>
            <a:off x="3733800" y="1981200"/>
            <a:ext cx="431800" cy="3603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660" name="AutoShape 5"/>
          <p:cNvSpPr>
            <a:spLocks noChangeArrowheads="1"/>
          </p:cNvSpPr>
          <p:nvPr/>
        </p:nvSpPr>
        <p:spPr bwMode="auto">
          <a:xfrm>
            <a:off x="3733800" y="2590800"/>
            <a:ext cx="431800" cy="3603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661" name="AutoShape 6"/>
          <p:cNvSpPr>
            <a:spLocks noChangeArrowheads="1"/>
          </p:cNvSpPr>
          <p:nvPr/>
        </p:nvSpPr>
        <p:spPr bwMode="auto">
          <a:xfrm>
            <a:off x="3733800" y="3276600"/>
            <a:ext cx="431800" cy="3603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662" name="AutoShape 7"/>
          <p:cNvSpPr>
            <a:spLocks noChangeArrowheads="1"/>
          </p:cNvSpPr>
          <p:nvPr/>
        </p:nvSpPr>
        <p:spPr bwMode="auto">
          <a:xfrm>
            <a:off x="3779838" y="3716338"/>
            <a:ext cx="431800" cy="3603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663" name="AutoShape 8"/>
          <p:cNvSpPr>
            <a:spLocks noChangeArrowheads="1"/>
          </p:cNvSpPr>
          <p:nvPr/>
        </p:nvSpPr>
        <p:spPr bwMode="auto">
          <a:xfrm>
            <a:off x="3779838" y="4508500"/>
            <a:ext cx="431800" cy="3603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AutoShape 9"/>
          <p:cNvSpPr>
            <a:spLocks noChangeArrowheads="1"/>
          </p:cNvSpPr>
          <p:nvPr/>
        </p:nvSpPr>
        <p:spPr bwMode="auto">
          <a:xfrm>
            <a:off x="3779838" y="5229225"/>
            <a:ext cx="431800" cy="3603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665" name="Text Box 10"/>
          <p:cNvSpPr txBox="1">
            <a:spLocks noChangeArrowheads="1"/>
          </p:cNvSpPr>
          <p:nvPr/>
        </p:nvSpPr>
        <p:spPr bwMode="auto">
          <a:xfrm>
            <a:off x="4478338" y="1828800"/>
            <a:ext cx="46656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Arial" charset="0"/>
              </a:rPr>
              <a:t>В двойных, особенно с радиопульсарами</a:t>
            </a:r>
            <a:r>
              <a:rPr lang="en-US" sz="1800">
                <a:latin typeface="Arial" charset="0"/>
              </a:rPr>
              <a:t>.</a:t>
            </a:r>
            <a:br>
              <a:rPr lang="en-US" sz="1800">
                <a:latin typeface="Arial" charset="0"/>
              </a:rPr>
            </a:br>
            <a:r>
              <a:rPr lang="ru-RU" sz="1800">
                <a:latin typeface="Arial" charset="0"/>
              </a:rPr>
              <a:t>В будущем – и по линзированию</a:t>
            </a:r>
            <a:r>
              <a:rPr lang="en-US" sz="1800">
                <a:latin typeface="Arial" charset="0"/>
              </a:rPr>
              <a:t>.</a:t>
            </a:r>
            <a:endParaRPr lang="ru-RU" sz="1800">
              <a:latin typeface="Arial" charset="0"/>
            </a:endParaRPr>
          </a:p>
        </p:txBody>
      </p:sp>
      <p:sp>
        <p:nvSpPr>
          <p:cNvPr id="70666" name="Text Box 11"/>
          <p:cNvSpPr txBox="1">
            <a:spLocks noChangeArrowheads="1"/>
          </p:cNvSpPr>
          <p:nvPr/>
        </p:nvSpPr>
        <p:spPr bwMode="auto">
          <a:xfrm>
            <a:off x="4476750" y="2514600"/>
            <a:ext cx="46672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>
                <a:latin typeface="Arial" charset="0"/>
              </a:rPr>
              <a:t>У одиночных остывающих НЗ,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у барстеров в двойных, у двойных с </a:t>
            </a:r>
            <a:r>
              <a:rPr lang="en-US" sz="1800">
                <a:latin typeface="Arial" charset="0"/>
              </a:rPr>
              <a:t>QPO.</a:t>
            </a:r>
            <a:endParaRPr lang="ru-RU" sz="1800">
              <a:latin typeface="Arial" charset="0"/>
            </a:endParaRPr>
          </a:p>
          <a:p>
            <a:endParaRPr lang="ru-RU" sz="1800">
              <a:latin typeface="Arial" charset="0"/>
            </a:endParaRPr>
          </a:p>
        </p:txBody>
      </p:sp>
      <p:sp>
        <p:nvSpPr>
          <p:cNvPr id="70667" name="Text Box 12"/>
          <p:cNvSpPr txBox="1">
            <a:spLocks noChangeArrowheads="1"/>
          </p:cNvSpPr>
          <p:nvPr/>
        </p:nvSpPr>
        <p:spPr bwMode="auto">
          <a:xfrm>
            <a:off x="4343400" y="3200400"/>
            <a:ext cx="42751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Arial" charset="0"/>
              </a:rPr>
              <a:t>По наблюдениям спектральных линий</a:t>
            </a:r>
          </a:p>
        </p:txBody>
      </p:sp>
      <p:sp>
        <p:nvSpPr>
          <p:cNvPr id="70668" name="Text Box 13"/>
          <p:cNvSpPr txBox="1">
            <a:spLocks noChangeArrowheads="1"/>
          </p:cNvSpPr>
          <p:nvPr/>
        </p:nvSpPr>
        <p:spPr bwMode="auto">
          <a:xfrm>
            <a:off x="4343400" y="3733800"/>
            <a:ext cx="39449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>
                <a:latin typeface="Arial" charset="0"/>
              </a:rPr>
              <a:t>Одиночные остывающие НЗ и 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некоторые двойные (прогрев коры)</a:t>
            </a:r>
            <a:endParaRPr lang="en-US" sz="1800">
              <a:latin typeface="Arial" charset="0"/>
            </a:endParaRPr>
          </a:p>
          <a:p>
            <a:endParaRPr lang="ru-RU" sz="1800">
              <a:latin typeface="Arial" charset="0"/>
            </a:endParaRPr>
          </a:p>
        </p:txBody>
      </p:sp>
      <p:sp>
        <p:nvSpPr>
          <p:cNvPr id="70669" name="Text Box 14"/>
          <p:cNvSpPr txBox="1">
            <a:spLocks noChangeArrowheads="1"/>
          </p:cNvSpPr>
          <p:nvPr/>
        </p:nvSpPr>
        <p:spPr bwMode="auto">
          <a:xfrm>
            <a:off x="4427538" y="4508500"/>
            <a:ext cx="3689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Arial" charset="0"/>
              </a:rPr>
              <a:t>По радиопульсарам (в будущем)</a:t>
            </a:r>
          </a:p>
        </p:txBody>
      </p:sp>
      <p:sp>
        <p:nvSpPr>
          <p:cNvPr id="70670" name="Text Box 15"/>
          <p:cNvSpPr txBox="1">
            <a:spLocks noChangeArrowheads="1"/>
          </p:cNvSpPr>
          <p:nvPr/>
        </p:nvSpPr>
        <p:spPr bwMode="auto">
          <a:xfrm>
            <a:off x="4356100" y="5229225"/>
            <a:ext cx="453072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Arial" charset="0"/>
              </a:rPr>
              <a:t>В системах из двух нейтронных звезд,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если будут хорошие данные по звездам.</a:t>
            </a:r>
          </a:p>
          <a:p>
            <a:endParaRPr lang="ru-RU" sz="1800">
              <a:latin typeface="Arial" charset="0"/>
            </a:endParaRPr>
          </a:p>
        </p:txBody>
      </p:sp>
      <p:sp>
        <p:nvSpPr>
          <p:cNvPr id="70671" name="AutoShape 16"/>
          <p:cNvSpPr>
            <a:spLocks noChangeArrowheads="1"/>
          </p:cNvSpPr>
          <p:nvPr/>
        </p:nvSpPr>
        <p:spPr bwMode="auto">
          <a:xfrm>
            <a:off x="3810000" y="5943600"/>
            <a:ext cx="431800" cy="3603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672" name="Text Box 17"/>
          <p:cNvSpPr txBox="1">
            <a:spLocks noChangeArrowheads="1"/>
          </p:cNvSpPr>
          <p:nvPr/>
        </p:nvSpPr>
        <p:spPr bwMode="auto">
          <a:xfrm>
            <a:off x="4419600" y="5943600"/>
            <a:ext cx="3117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Arial" charset="0"/>
              </a:rPr>
              <a:t>Миллисекундные пульсары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924800" cy="1431925"/>
          </a:xfrm>
        </p:spPr>
        <p:txBody>
          <a:bodyPr/>
          <a:lstStyle/>
          <a:p>
            <a:r>
              <a:rPr lang="ru-RU" smtClean="0">
                <a:effectLst/>
              </a:rPr>
              <a:t>Мы все умрем </a:t>
            </a:r>
            <a:br>
              <a:rPr lang="ru-RU" smtClean="0">
                <a:effectLst/>
              </a:rPr>
            </a:br>
            <a:r>
              <a:rPr lang="ru-RU" smtClean="0">
                <a:effectLst/>
              </a:rPr>
              <a:t>по другим причинам….</a:t>
            </a:r>
            <a:endParaRPr lang="en-US" smtClean="0">
              <a:effectLst/>
            </a:endParaRPr>
          </a:p>
        </p:txBody>
      </p:sp>
      <p:pic>
        <p:nvPicPr>
          <p:cNvPr id="22530" name="Picture 5" descr="RIP-500-squa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2057400"/>
            <a:ext cx="5105400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8" name="Group 2"/>
          <p:cNvGrpSpPr>
            <a:grpSpLocks/>
          </p:cNvGrpSpPr>
          <p:nvPr/>
        </p:nvGrpSpPr>
        <p:grpSpPr bwMode="auto">
          <a:xfrm>
            <a:off x="1295400" y="1905000"/>
            <a:ext cx="7061200" cy="4794250"/>
            <a:chOff x="204" y="362"/>
            <a:chExt cx="5072" cy="3618"/>
          </a:xfrm>
        </p:grpSpPr>
        <p:pic>
          <p:nvPicPr>
            <p:cNvPr id="71690" name="Picture 3" descr="M-R"/>
            <p:cNvPicPr>
              <a:picLocks noChangeAspect="1" noChangeArrowheads="1"/>
            </p:cNvPicPr>
            <p:nvPr/>
          </p:nvPicPr>
          <p:blipFill>
            <a:blip r:embed="rId3"/>
            <a:srcRect l="5736" t="50423" r="5652" b="6474"/>
            <a:stretch>
              <a:fillRect/>
            </a:stretch>
          </p:blipFill>
          <p:spPr bwMode="auto">
            <a:xfrm>
              <a:off x="975" y="663"/>
              <a:ext cx="4218" cy="2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691" name="Picture 4" descr="NS_M-R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75" y="527"/>
              <a:ext cx="4301" cy="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692" name="Text Box 5"/>
            <p:cNvSpPr txBox="1">
              <a:spLocks noChangeArrowheads="1"/>
            </p:cNvSpPr>
            <p:nvPr/>
          </p:nvSpPr>
          <p:spPr bwMode="auto">
            <a:xfrm>
              <a:off x="477" y="362"/>
              <a:ext cx="964" cy="30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/>
                <a:t>R=2GM/c</a:t>
              </a:r>
              <a:r>
                <a:rPr lang="en-US" sz="2000" baseline="30000"/>
                <a:t>2</a:t>
              </a:r>
            </a:p>
          </p:txBody>
        </p:sp>
        <p:sp>
          <p:nvSpPr>
            <p:cNvPr id="71693" name="Line 6"/>
            <p:cNvSpPr>
              <a:spLocks noChangeShapeType="1"/>
            </p:cNvSpPr>
            <p:nvPr/>
          </p:nvSpPr>
          <p:spPr bwMode="auto">
            <a:xfrm>
              <a:off x="1292" y="527"/>
              <a:ext cx="407" cy="68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694" name="Text Box 7"/>
            <p:cNvSpPr txBox="1">
              <a:spLocks noChangeArrowheads="1"/>
            </p:cNvSpPr>
            <p:nvPr/>
          </p:nvSpPr>
          <p:spPr bwMode="auto">
            <a:xfrm>
              <a:off x="204" y="1117"/>
              <a:ext cx="965" cy="5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/>
                <a:t>P=</a:t>
              </a:r>
              <a:r>
                <a:rPr lang="el-GR" sz="2000"/>
                <a:t>ρ</a:t>
              </a:r>
            </a:p>
            <a:p>
              <a:pPr eaLnBrk="0" hangingPunct="0"/>
              <a:r>
                <a:rPr lang="en-US" sz="2000"/>
                <a:t>R~3GM/c</a:t>
              </a:r>
              <a:r>
                <a:rPr lang="en-US" sz="2000" baseline="30000"/>
                <a:t>2</a:t>
              </a:r>
            </a:p>
          </p:txBody>
        </p:sp>
        <p:sp>
          <p:nvSpPr>
            <p:cNvPr id="71695" name="Line 8"/>
            <p:cNvSpPr>
              <a:spLocks noChangeShapeType="1"/>
            </p:cNvSpPr>
            <p:nvPr/>
          </p:nvSpPr>
          <p:spPr bwMode="auto">
            <a:xfrm>
              <a:off x="975" y="1480"/>
              <a:ext cx="1134" cy="22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696" name="Text Box 9"/>
            <p:cNvSpPr txBox="1">
              <a:spLocks noChangeArrowheads="1"/>
            </p:cNvSpPr>
            <p:nvPr/>
          </p:nvSpPr>
          <p:spPr bwMode="auto">
            <a:xfrm>
              <a:off x="4377" y="3673"/>
              <a:ext cx="606" cy="3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l-GR" sz="2000"/>
                <a:t>ω</a:t>
              </a:r>
              <a:r>
                <a:rPr lang="it-IT" sz="2000"/>
                <a:t>=</a:t>
              </a:r>
              <a:r>
                <a:rPr lang="el-GR" sz="2000"/>
                <a:t>ω</a:t>
              </a:r>
              <a:r>
                <a:rPr lang="en-US" sz="2000" baseline="-25000"/>
                <a:t>K</a:t>
              </a:r>
              <a:endParaRPr lang="en-US" sz="2000" baseline="30000"/>
            </a:p>
          </p:txBody>
        </p:sp>
        <p:sp>
          <p:nvSpPr>
            <p:cNvPr id="71697" name="Line 10"/>
            <p:cNvSpPr>
              <a:spLocks noChangeShapeType="1"/>
            </p:cNvSpPr>
            <p:nvPr/>
          </p:nvSpPr>
          <p:spPr bwMode="auto">
            <a:xfrm flipH="1" flipV="1">
              <a:off x="3651" y="2931"/>
              <a:ext cx="907" cy="77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698" name="Text Box 11"/>
            <p:cNvSpPr txBox="1">
              <a:spLocks noChangeArrowheads="1"/>
            </p:cNvSpPr>
            <p:nvPr/>
          </p:nvSpPr>
          <p:spPr bwMode="auto">
            <a:xfrm>
              <a:off x="685" y="3673"/>
              <a:ext cx="1822" cy="307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/>
                <a:t>R</a:t>
              </a:r>
              <a:r>
                <a:rPr lang="en-US" sz="2000" baseline="-25000"/>
                <a:t>∞</a:t>
              </a:r>
              <a:r>
                <a:rPr lang="en-US" sz="2000"/>
                <a:t>=R(1-2GM/Rc</a:t>
              </a:r>
              <a:r>
                <a:rPr lang="en-US" sz="2000" baseline="30000"/>
                <a:t>2</a:t>
              </a:r>
              <a:r>
                <a:rPr lang="en-US" sz="2000"/>
                <a:t>)</a:t>
              </a:r>
              <a:r>
                <a:rPr lang="en-US" sz="2000" baseline="30000"/>
                <a:t>-1/2</a:t>
              </a:r>
            </a:p>
          </p:txBody>
        </p:sp>
        <p:sp>
          <p:nvSpPr>
            <p:cNvPr id="71699" name="Line 12"/>
            <p:cNvSpPr>
              <a:spLocks noChangeShapeType="1"/>
            </p:cNvSpPr>
            <p:nvPr/>
          </p:nvSpPr>
          <p:spPr bwMode="auto">
            <a:xfrm flipV="1">
              <a:off x="1746" y="2523"/>
              <a:ext cx="680" cy="118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789" name="Group 13"/>
          <p:cNvGrpSpPr>
            <a:grpSpLocks/>
          </p:cNvGrpSpPr>
          <p:nvPr/>
        </p:nvGrpSpPr>
        <p:grpSpPr bwMode="auto">
          <a:xfrm>
            <a:off x="5580063" y="3068638"/>
            <a:ext cx="360362" cy="358775"/>
            <a:chOff x="1111" y="346"/>
            <a:chExt cx="272" cy="363"/>
          </a:xfrm>
        </p:grpSpPr>
        <p:sp>
          <p:nvSpPr>
            <p:cNvPr id="71683" name="Line 14"/>
            <p:cNvSpPr>
              <a:spLocks noChangeShapeType="1"/>
            </p:cNvSpPr>
            <p:nvPr/>
          </p:nvSpPr>
          <p:spPr bwMode="auto">
            <a:xfrm>
              <a:off x="1247" y="346"/>
              <a:ext cx="0" cy="363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684" name="Line 15"/>
            <p:cNvSpPr>
              <a:spLocks noChangeShapeType="1"/>
            </p:cNvSpPr>
            <p:nvPr/>
          </p:nvSpPr>
          <p:spPr bwMode="auto">
            <a:xfrm>
              <a:off x="1111" y="527"/>
              <a:ext cx="272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685" name="Line 16"/>
            <p:cNvSpPr>
              <a:spLocks noChangeShapeType="1"/>
            </p:cNvSpPr>
            <p:nvPr/>
          </p:nvSpPr>
          <p:spPr bwMode="auto">
            <a:xfrm>
              <a:off x="1156" y="346"/>
              <a:ext cx="182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686" name="Line 17"/>
            <p:cNvSpPr>
              <a:spLocks noChangeShapeType="1"/>
            </p:cNvSpPr>
            <p:nvPr/>
          </p:nvSpPr>
          <p:spPr bwMode="auto">
            <a:xfrm>
              <a:off x="1156" y="709"/>
              <a:ext cx="182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687" name="Line 18"/>
            <p:cNvSpPr>
              <a:spLocks noChangeShapeType="1"/>
            </p:cNvSpPr>
            <p:nvPr/>
          </p:nvSpPr>
          <p:spPr bwMode="auto">
            <a:xfrm>
              <a:off x="1383" y="436"/>
              <a:ext cx="0" cy="181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688" name="Line 19"/>
            <p:cNvSpPr>
              <a:spLocks noChangeShapeType="1"/>
            </p:cNvSpPr>
            <p:nvPr/>
          </p:nvSpPr>
          <p:spPr bwMode="auto">
            <a:xfrm>
              <a:off x="1111" y="436"/>
              <a:ext cx="0" cy="181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689" name="Oval 20"/>
            <p:cNvSpPr>
              <a:spLocks noChangeArrowheads="1"/>
            </p:cNvSpPr>
            <p:nvPr/>
          </p:nvSpPr>
          <p:spPr bwMode="auto">
            <a:xfrm>
              <a:off x="1202" y="482"/>
              <a:ext cx="90" cy="91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effectLst/>
              </a:rPr>
              <a:t>Масса</a:t>
            </a:r>
            <a:r>
              <a:rPr lang="en-US" smtClean="0">
                <a:effectLst/>
              </a:rPr>
              <a:t> PSR J0737-3039</a:t>
            </a:r>
          </a:p>
        </p:txBody>
      </p:sp>
      <p:pic>
        <p:nvPicPr>
          <p:cNvPr id="73730" name="Picture 3" descr="kramer1"/>
          <p:cNvPicPr>
            <a:picLocks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66800" y="1905000"/>
            <a:ext cx="3657600" cy="3649663"/>
          </a:xfrm>
        </p:spPr>
      </p:pic>
      <p:sp>
        <p:nvSpPr>
          <p:cNvPr id="73731" name="Text Box 4"/>
          <p:cNvSpPr txBox="1">
            <a:spLocks noChangeArrowheads="1"/>
          </p:cNvSpPr>
          <p:nvPr/>
        </p:nvSpPr>
        <p:spPr bwMode="auto">
          <a:xfrm>
            <a:off x="663575" y="62563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73732" name="Text Box 5"/>
          <p:cNvSpPr txBox="1">
            <a:spLocks noChangeArrowheads="1"/>
          </p:cNvSpPr>
          <p:nvPr/>
        </p:nvSpPr>
        <p:spPr bwMode="auto">
          <a:xfrm>
            <a:off x="5219700" y="16287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73733" name="Text Box 6"/>
          <p:cNvSpPr txBox="1">
            <a:spLocks noChangeArrowheads="1"/>
          </p:cNvSpPr>
          <p:nvPr/>
        </p:nvSpPr>
        <p:spPr bwMode="auto">
          <a:xfrm>
            <a:off x="4932363" y="2133600"/>
            <a:ext cx="4211637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Arial" charset="0"/>
              </a:rPr>
              <a:t>Наиболее точные значения.</a:t>
            </a:r>
            <a:br>
              <a:rPr lang="ru-RU" sz="1800">
                <a:latin typeface="Arial" charset="0"/>
              </a:rPr>
            </a:br>
            <a:endParaRPr lang="ru-RU" sz="1800">
              <a:latin typeface="Arial" charset="0"/>
            </a:endParaRPr>
          </a:p>
          <a:p>
            <a:r>
              <a:rPr lang="ru-RU" sz="1800">
                <a:latin typeface="Arial" charset="0"/>
              </a:rPr>
              <a:t>Это очень тесная система, 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где наблюдается два радиопульсара.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pic>
        <p:nvPicPr>
          <p:cNvPr id="73734" name="Picture 7" descr="binary_PS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3581400"/>
            <a:ext cx="2674938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effectLst/>
              </a:rPr>
              <a:t>Две задачи на будущее</a:t>
            </a:r>
            <a:endParaRPr lang="en-US" smtClean="0">
              <a:effectLst/>
            </a:endParaRPr>
          </a:p>
        </p:txBody>
      </p:sp>
      <p:sp>
        <p:nvSpPr>
          <p:cNvPr id="75778" name="Text Box 5"/>
          <p:cNvSpPr txBox="1">
            <a:spLocks noChangeArrowheads="1"/>
          </p:cNvSpPr>
          <p:nvPr/>
        </p:nvSpPr>
        <p:spPr bwMode="auto">
          <a:xfrm>
            <a:off x="1203325" y="2065338"/>
            <a:ext cx="6691313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ru-RU"/>
              <a:t> Странное вещество</a:t>
            </a:r>
          </a:p>
          <a:p>
            <a:pPr>
              <a:buFontTx/>
              <a:buChar char="•"/>
            </a:pPr>
            <a:r>
              <a:rPr lang="ru-RU"/>
              <a:t> Гравитационные волны</a:t>
            </a:r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457200"/>
            <a:ext cx="8435975" cy="1371600"/>
          </a:xfrm>
        </p:spPr>
        <p:txBody>
          <a:bodyPr/>
          <a:lstStyle/>
          <a:p>
            <a:r>
              <a:rPr lang="ru-RU" sz="3600" smtClean="0">
                <a:effectLst/>
              </a:rPr>
              <a:t>Странное вещество и страпельки</a:t>
            </a:r>
          </a:p>
        </p:txBody>
      </p:sp>
      <p:sp>
        <p:nvSpPr>
          <p:cNvPr id="76802" name="Text Box 3"/>
          <p:cNvSpPr txBox="1">
            <a:spLocks noChangeArrowheads="1"/>
          </p:cNvSpPr>
          <p:nvPr/>
        </p:nvSpPr>
        <p:spPr bwMode="auto">
          <a:xfrm>
            <a:off x="990600" y="2057400"/>
            <a:ext cx="51974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Arial" charset="0"/>
              </a:rPr>
              <a:t>Кварковое вещество – «самодостаточно».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Для его устойчивости не нужна гравитация.</a:t>
            </a:r>
          </a:p>
          <a:p>
            <a:r>
              <a:rPr lang="ru-RU" sz="1800">
                <a:latin typeface="Arial" charset="0"/>
              </a:rPr>
              <a:t>Т.е., могут существовать как странные звезды,</a:t>
            </a:r>
          </a:p>
          <a:p>
            <a:r>
              <a:rPr lang="ru-RU" sz="1800">
                <a:latin typeface="Arial" charset="0"/>
              </a:rPr>
              <a:t>Так и маленькие комочки, капельки.</a:t>
            </a:r>
          </a:p>
        </p:txBody>
      </p:sp>
      <p:pic>
        <p:nvPicPr>
          <p:cNvPr id="76803" name="Picture 4" descr="carbon12"/>
          <p:cNvPicPr>
            <a:picLocks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36650" y="3433763"/>
            <a:ext cx="4191000" cy="2662237"/>
          </a:xfrm>
        </p:spPr>
      </p:pic>
      <p:sp>
        <p:nvSpPr>
          <p:cNvPr id="76804" name="Text Box 5"/>
          <p:cNvSpPr txBox="1">
            <a:spLocks noChangeArrowheads="1"/>
          </p:cNvSpPr>
          <p:nvPr/>
        </p:nvSpPr>
        <p:spPr bwMode="auto">
          <a:xfrm>
            <a:off x="5410200" y="3505200"/>
            <a:ext cx="34845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Arial" charset="0"/>
              </a:rPr>
              <a:t>Страпельки могут встречаться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в космических лучах.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Это будут частицы с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большой массой, но с зарядом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относительно небольшим.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8077200" cy="1431925"/>
          </a:xfrm>
        </p:spPr>
        <p:txBody>
          <a:bodyPr/>
          <a:lstStyle/>
          <a:p>
            <a:r>
              <a:rPr lang="ru-RU" sz="3600" smtClean="0">
                <a:effectLst/>
              </a:rPr>
              <a:t>Странная кварковая эпидемия</a:t>
            </a:r>
          </a:p>
        </p:txBody>
      </p:sp>
      <p:pic>
        <p:nvPicPr>
          <p:cNvPr id="78850" name="Picture 3" descr="coalescence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90600" y="1905000"/>
            <a:ext cx="3832225" cy="3886200"/>
          </a:xfrm>
        </p:spPr>
      </p:pic>
      <p:sp>
        <p:nvSpPr>
          <p:cNvPr id="78851" name="Text Box 4"/>
          <p:cNvSpPr txBox="1">
            <a:spLocks noChangeArrowheads="1"/>
          </p:cNvSpPr>
          <p:nvPr/>
        </p:nvSpPr>
        <p:spPr bwMode="auto">
          <a:xfrm>
            <a:off x="4911725" y="1792288"/>
            <a:ext cx="40703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Arial" charset="0"/>
              </a:rPr>
              <a:t>Если в недрах компактных объектов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есть кварковое вещество, то после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слияний оно будет выбрасываться.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Далее, страпельки могут попадать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в другие нейтронные звезды, 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превращая их в кварковые…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effectLst/>
              </a:rPr>
              <a:t>Слияние нейтронных звезд</a:t>
            </a:r>
            <a:endParaRPr lang="en-US" sz="4000" smtClean="0">
              <a:effectLst/>
            </a:endParaRPr>
          </a:p>
        </p:txBody>
      </p:sp>
      <p:sp>
        <p:nvSpPr>
          <p:cNvPr id="79874" name="Text Box 3"/>
          <p:cNvSpPr txBox="1">
            <a:spLocks noChangeArrowheads="1"/>
          </p:cNvSpPr>
          <p:nvPr/>
        </p:nvSpPr>
        <p:spPr bwMode="auto">
          <a:xfrm>
            <a:off x="365125" y="63690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Arial Black" pitchFamily="34" charset="0"/>
            </a:endParaRPr>
          </a:p>
        </p:txBody>
      </p:sp>
      <p:pic>
        <p:nvPicPr>
          <p:cNvPr id="93188" name="movie1win.avi">
            <a:hlinkClick r:id="" action="ppaction://media"/>
          </p:cNvPr>
          <p:cNvPicPr>
            <a:picLocks noRot="1" noChangeAspect="1" noChangeArrowheads="1"/>
          </p:cNvPicPr>
          <p:nvPr>
            <p:ph idx="1"/>
            <a:videoFile r:link="rId1"/>
          </p:nvPr>
        </p:nvPicPr>
        <p:blipFill>
          <a:blip r:embed="rId4"/>
          <a:srcRect/>
          <a:stretch>
            <a:fillRect/>
          </a:stretch>
        </p:blipFill>
        <p:spPr>
          <a:xfrm>
            <a:off x="2463800" y="1981200"/>
            <a:ext cx="4749800" cy="411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3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3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18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3188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effectLst/>
              </a:rPr>
              <a:t>Гравитационные волны</a:t>
            </a:r>
            <a:endParaRPr lang="en-US" smtClean="0">
              <a:effectLst/>
            </a:endParaRPr>
          </a:p>
        </p:txBody>
      </p:sp>
      <p:sp>
        <p:nvSpPr>
          <p:cNvPr id="81922" name="Rectangle 3"/>
          <p:cNvSpPr>
            <a:spLocks noChangeArrowheads="1"/>
          </p:cNvSpPr>
          <p:nvPr/>
        </p:nvSpPr>
        <p:spPr bwMode="auto">
          <a:xfrm>
            <a:off x="4419600" y="6096000"/>
            <a:ext cx="44878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solidFill>
                  <a:schemeClr val="hlink"/>
                </a:solidFill>
              </a:rPr>
              <a:t>(подробнее см. «Вокруг света» </a:t>
            </a:r>
            <a:r>
              <a:rPr lang="en-US" sz="1800">
                <a:solidFill>
                  <a:schemeClr val="hlink"/>
                </a:solidFill>
              </a:rPr>
              <a:t>N</a:t>
            </a:r>
            <a:r>
              <a:rPr lang="ru-RU" sz="1800">
                <a:solidFill>
                  <a:schemeClr val="hlink"/>
                </a:solidFill>
              </a:rPr>
              <a:t>2 2007)</a:t>
            </a:r>
          </a:p>
          <a:p>
            <a:r>
              <a:rPr lang="en-US" sz="1800">
                <a:solidFill>
                  <a:schemeClr val="hlink"/>
                </a:solidFill>
              </a:rPr>
              <a:t>www.vokrugsveta.ru</a:t>
            </a:r>
          </a:p>
        </p:txBody>
      </p:sp>
      <p:pic>
        <p:nvPicPr>
          <p:cNvPr id="81923" name="Picture 4" descr="gw3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43000" y="1981200"/>
            <a:ext cx="2381250" cy="2381250"/>
          </a:xfrm>
        </p:spPr>
      </p:pic>
      <p:sp>
        <p:nvSpPr>
          <p:cNvPr id="81924" name="Text Box 5"/>
          <p:cNvSpPr txBox="1">
            <a:spLocks noChangeArrowheads="1"/>
          </p:cNvSpPr>
          <p:nvPr/>
        </p:nvSpPr>
        <p:spPr bwMode="auto">
          <a:xfrm>
            <a:off x="3717925" y="2012950"/>
            <a:ext cx="519906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solidFill>
                  <a:schemeClr val="hlink"/>
                </a:solidFill>
              </a:rPr>
              <a:t>Предсказаны Общей теорией относительности.</a:t>
            </a:r>
          </a:p>
          <a:p>
            <a:endParaRPr lang="ru-RU" sz="1800">
              <a:solidFill>
                <a:schemeClr val="hlink"/>
              </a:solidFill>
            </a:endParaRPr>
          </a:p>
          <a:p>
            <a:r>
              <a:rPr lang="ru-RU" sz="1800">
                <a:solidFill>
                  <a:schemeClr val="hlink"/>
                </a:solidFill>
              </a:rPr>
              <a:t>Возникают при слиянии нейтронных звезд и</a:t>
            </a:r>
          </a:p>
          <a:p>
            <a:r>
              <a:rPr lang="ru-RU" sz="1800">
                <a:solidFill>
                  <a:schemeClr val="hlink"/>
                </a:solidFill>
              </a:rPr>
              <a:t>черных дыр. </a:t>
            </a:r>
          </a:p>
          <a:p>
            <a:r>
              <a:rPr lang="ru-RU" sz="1800">
                <a:solidFill>
                  <a:schemeClr val="hlink"/>
                </a:solidFill>
              </a:rPr>
              <a:t>А также при вращении нейтронных звезд и </a:t>
            </a:r>
          </a:p>
          <a:p>
            <a:r>
              <a:rPr lang="ru-RU" sz="1800">
                <a:solidFill>
                  <a:schemeClr val="hlink"/>
                </a:solidFill>
              </a:rPr>
              <a:t>при эволюции тесных двойных звезд.</a:t>
            </a:r>
            <a:endParaRPr lang="en-US" sz="1800">
              <a:solidFill>
                <a:schemeClr val="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04800"/>
            <a:ext cx="8229600" cy="1431925"/>
          </a:xfrm>
        </p:spPr>
        <p:txBody>
          <a:bodyPr/>
          <a:lstStyle/>
          <a:p>
            <a:r>
              <a:rPr lang="ru-RU" sz="3600" smtClean="0">
                <a:effectLst/>
              </a:rPr>
              <a:t>Детекторы гравитационных волн</a:t>
            </a:r>
            <a:endParaRPr lang="en-US" sz="3600" smtClean="0">
              <a:effectLst/>
            </a:endParaRPr>
          </a:p>
        </p:txBody>
      </p:sp>
      <p:pic>
        <p:nvPicPr>
          <p:cNvPr id="82946" name="Picture 3" descr="gw1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90600" y="1981200"/>
            <a:ext cx="2182813" cy="3009900"/>
          </a:xfrm>
        </p:spPr>
      </p:pic>
      <p:pic>
        <p:nvPicPr>
          <p:cNvPr id="82947" name="Picture 4" descr="ligo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352800" y="1981200"/>
            <a:ext cx="5638800" cy="2932113"/>
          </a:xfrm>
        </p:spPr>
      </p:pic>
      <p:sp>
        <p:nvSpPr>
          <p:cNvPr id="82948" name="Text Box 5"/>
          <p:cNvSpPr txBox="1">
            <a:spLocks noChangeArrowheads="1"/>
          </p:cNvSpPr>
          <p:nvPr/>
        </p:nvSpPr>
        <p:spPr bwMode="auto">
          <a:xfrm>
            <a:off x="838200" y="5181600"/>
            <a:ext cx="20113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800">
                <a:solidFill>
                  <a:schemeClr val="hlink"/>
                </a:solidFill>
              </a:rPr>
              <a:t>Первый детектор</a:t>
            </a:r>
          </a:p>
          <a:p>
            <a:pPr algn="ctr"/>
            <a:r>
              <a:rPr lang="ru-RU" sz="1800">
                <a:solidFill>
                  <a:schemeClr val="hlink"/>
                </a:solidFill>
              </a:rPr>
              <a:t>Вебера</a:t>
            </a:r>
            <a:endParaRPr lang="en-US" sz="1800">
              <a:solidFill>
                <a:schemeClr val="hlink"/>
              </a:solidFill>
            </a:endParaRPr>
          </a:p>
        </p:txBody>
      </p:sp>
      <p:sp>
        <p:nvSpPr>
          <p:cNvPr id="82949" name="Text Box 6"/>
          <p:cNvSpPr txBox="1">
            <a:spLocks noChangeArrowheads="1"/>
          </p:cNvSpPr>
          <p:nvPr/>
        </p:nvSpPr>
        <p:spPr bwMode="auto">
          <a:xfrm>
            <a:off x="4800600" y="5181600"/>
            <a:ext cx="2132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solidFill>
                  <a:schemeClr val="hlink"/>
                </a:solidFill>
              </a:rPr>
              <a:t>Эксперимент </a:t>
            </a:r>
            <a:r>
              <a:rPr lang="en-US" sz="1800">
                <a:solidFill>
                  <a:schemeClr val="hlink"/>
                </a:solidFill>
              </a:rPr>
              <a:t>LIGO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effectLst/>
              </a:rPr>
              <a:t>Подведем итоги</a:t>
            </a:r>
            <a:endParaRPr lang="en-US" smtClean="0">
              <a:effectLst/>
            </a:endParaRPr>
          </a:p>
        </p:txBody>
      </p:sp>
      <p:sp>
        <p:nvSpPr>
          <p:cNvPr id="83970" name="Text Box 5"/>
          <p:cNvSpPr txBox="1">
            <a:spLocks noChangeArrowheads="1"/>
          </p:cNvSpPr>
          <p:nvPr/>
        </p:nvSpPr>
        <p:spPr bwMode="auto">
          <a:xfrm>
            <a:off x="1127125" y="2241550"/>
            <a:ext cx="76327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ru-RU" sz="1800"/>
              <a:t> Опасные явления, связанные со сверхновыми, гамма-всплесками,</a:t>
            </a:r>
            <a:br>
              <a:rPr lang="ru-RU" sz="1800"/>
            </a:br>
            <a:r>
              <a:rPr lang="ru-RU" sz="1800"/>
              <a:t>   магнитарами и т.д. и т.п. происходят не чаще чем </a:t>
            </a:r>
            <a:br>
              <a:rPr lang="ru-RU" sz="1800"/>
            </a:br>
            <a:r>
              <a:rPr lang="ru-RU" sz="1800"/>
              <a:t>   раз в десятки миллионов лет.</a:t>
            </a:r>
          </a:p>
          <a:p>
            <a:pPr>
              <a:buFontTx/>
              <a:buChar char="•"/>
            </a:pPr>
            <a:r>
              <a:rPr lang="ru-RU" sz="1800"/>
              <a:t> Взрывы сверхновых – важнейшее звено в цепочке эволюции.</a:t>
            </a:r>
          </a:p>
          <a:p>
            <a:pPr>
              <a:buFontTx/>
              <a:buChar char="•"/>
            </a:pPr>
            <a:r>
              <a:rPr lang="ru-RU" sz="1800"/>
              <a:t> Гамма-всплески – самые мощные взрывы в современной вселенной.</a:t>
            </a:r>
            <a:br>
              <a:rPr lang="ru-RU" sz="1800"/>
            </a:br>
            <a:r>
              <a:rPr lang="ru-RU" sz="1800"/>
              <a:t>  Связаны с некоторыми типами сверхновых и </a:t>
            </a:r>
            <a:br>
              <a:rPr lang="ru-RU" sz="1800"/>
            </a:br>
            <a:r>
              <a:rPr lang="ru-RU" sz="1800"/>
              <a:t>  со слияниями нейтронных звезд.</a:t>
            </a:r>
          </a:p>
          <a:p>
            <a:pPr>
              <a:buFontTx/>
              <a:buChar char="•"/>
            </a:pPr>
            <a:r>
              <a:rPr lang="ru-RU" sz="1800"/>
              <a:t> Черная дыра – самая консервативная гипотеза.</a:t>
            </a:r>
          </a:p>
          <a:p>
            <a:pPr>
              <a:buFontTx/>
              <a:buChar char="•"/>
            </a:pPr>
            <a:r>
              <a:rPr lang="ru-RU" sz="1800"/>
              <a:t> Нейтронные звезды – интереснейшие физические объекты</a:t>
            </a:r>
            <a:br>
              <a:rPr lang="ru-RU" sz="1800"/>
            </a:br>
            <a:r>
              <a:rPr lang="ru-RU" sz="1800"/>
              <a:t>  с рядом «супер»-свойств.</a:t>
            </a:r>
            <a:endParaRPr lang="en-US" sz="18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effectLst/>
              </a:rPr>
              <a:t>Что почитать</a:t>
            </a:r>
          </a:p>
        </p:txBody>
      </p:sp>
      <p:sp>
        <p:nvSpPr>
          <p:cNvPr id="84994" name="Text Box 3"/>
          <p:cNvSpPr txBox="1">
            <a:spLocks noChangeArrowheads="1"/>
          </p:cNvSpPr>
          <p:nvPr/>
        </p:nvSpPr>
        <p:spPr bwMode="auto">
          <a:xfrm>
            <a:off x="838200" y="1828800"/>
            <a:ext cx="6218238" cy="476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38200" indent="-838200">
              <a:buFontTx/>
              <a:buAutoNum type="arabicPeriod"/>
            </a:pPr>
            <a:r>
              <a:rPr lang="ru-RU" sz="1800">
                <a:latin typeface="Arial" charset="0"/>
              </a:rPr>
              <a:t>Астрономия и физика. «Русский Репортер» 2008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  <a:hlinkClick r:id="rId2"/>
              </a:rPr>
              <a:t>http://www.expert.ru/printissues/russian_reporter/</a:t>
            </a:r>
            <a:br>
              <a:rPr lang="ru-RU" sz="1800">
                <a:latin typeface="Arial" charset="0"/>
                <a:hlinkClick r:id="rId2"/>
              </a:rPr>
            </a:br>
            <a:r>
              <a:rPr lang="ru-RU" sz="1800">
                <a:latin typeface="Arial" charset="0"/>
                <a:hlinkClick r:id="rId2"/>
              </a:rPr>
              <a:t>2008/42/nebestnye_kollaydery/</a:t>
            </a:r>
            <a:endParaRPr lang="ru-RU" sz="1800">
              <a:latin typeface="Arial" charset="0"/>
            </a:endParaRPr>
          </a:p>
          <a:p>
            <a:pPr marL="838200" indent="-838200">
              <a:buFontTx/>
              <a:buAutoNum type="arabicPeriod"/>
            </a:pPr>
            <a:r>
              <a:rPr lang="ru-RU" sz="1800">
                <a:latin typeface="Arial" charset="0"/>
              </a:rPr>
              <a:t>Поиск гравитационных волн. Вокруг света 2007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  <a:hlinkClick r:id="rId3"/>
              </a:rPr>
              <a:t>http://www.vokrugsveta.ru/vs/article/3003/</a:t>
            </a:r>
            <a:endParaRPr lang="ru-RU" sz="1800">
              <a:latin typeface="Arial" charset="0"/>
            </a:endParaRPr>
          </a:p>
          <a:p>
            <a:pPr marL="838200" indent="-838200">
              <a:buFontTx/>
              <a:buAutoNum type="arabicPeriod"/>
            </a:pPr>
            <a:r>
              <a:rPr lang="ru-RU" sz="1800">
                <a:latin typeface="Arial" charset="0"/>
              </a:rPr>
              <a:t>Нейтронные звезды. Элементы.ру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  <a:hlinkClick r:id="rId4"/>
              </a:rPr>
              <a:t>http://elementy.ru/lib/430655</a:t>
            </a:r>
            <a:endParaRPr lang="ru-RU" sz="1800">
              <a:latin typeface="Arial" charset="0"/>
            </a:endParaRPr>
          </a:p>
          <a:p>
            <a:pPr marL="838200" indent="-838200">
              <a:buFontTx/>
              <a:buAutoNum type="arabicPeriod"/>
            </a:pPr>
            <a:r>
              <a:rPr lang="ru-RU" sz="1800">
                <a:latin typeface="Arial" charset="0"/>
              </a:rPr>
              <a:t>Магнитары. Элементы.ру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  <a:hlinkClick r:id="rId5"/>
              </a:rPr>
              <a:t>http://elementy.ru/lib/25574</a:t>
            </a:r>
            <a:endParaRPr lang="ru-RU" sz="1800">
              <a:latin typeface="Arial" charset="0"/>
            </a:endParaRPr>
          </a:p>
          <a:p>
            <a:pPr marL="838200" indent="-838200">
              <a:buFontTx/>
              <a:buAutoNum type="arabicPeriod"/>
            </a:pPr>
            <a:r>
              <a:rPr lang="ru-RU" sz="1800">
                <a:latin typeface="Arial" charset="0"/>
              </a:rPr>
              <a:t>Магнитары, барстеры и другие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компактные чудеса. 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Первое сентября - Физика. 2010</a:t>
            </a:r>
          </a:p>
          <a:p>
            <a:pPr marL="838200" indent="-838200">
              <a:buFontTx/>
              <a:buAutoNum type="arabicPeriod"/>
            </a:pPr>
            <a:r>
              <a:rPr lang="ru-RU" sz="1800">
                <a:latin typeface="Arial" charset="0"/>
              </a:rPr>
              <a:t>Звезды: жизнь после смерти.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Из-во Век-2</a:t>
            </a:r>
          </a:p>
          <a:p>
            <a:pPr marL="838200" indent="-838200">
              <a:buFontTx/>
              <a:buAutoNum type="arabicPeriod"/>
            </a:pPr>
            <a:r>
              <a:rPr lang="ru-RU" sz="1800">
                <a:latin typeface="Arial" charset="0"/>
              </a:rPr>
              <a:t>Астрономия </a:t>
            </a:r>
            <a:r>
              <a:rPr lang="en-US" sz="1800">
                <a:latin typeface="Arial" charset="0"/>
              </a:rPr>
              <a:t>XXI </a:t>
            </a:r>
            <a:r>
              <a:rPr lang="ru-RU" sz="1800">
                <a:latin typeface="Arial" charset="0"/>
              </a:rPr>
              <a:t>века.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Из-во Век-2 </a:t>
            </a:r>
          </a:p>
          <a:p>
            <a:pPr marL="838200" indent="-838200">
              <a:buFontTx/>
              <a:buAutoNum type="arabicPeriod"/>
            </a:pPr>
            <a:r>
              <a:rPr lang="ru-RU" sz="1800"/>
              <a:t>http://xray.sai.msu.ru/~polar/sci_rev/vs_mine.html</a:t>
            </a:r>
          </a:p>
        </p:txBody>
      </p:sp>
      <p:pic>
        <p:nvPicPr>
          <p:cNvPr id="84995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0" y="3048000"/>
            <a:ext cx="2911475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6" name="Text Box 5"/>
          <p:cNvSpPr txBox="1">
            <a:spLocks noChangeArrowheads="1"/>
          </p:cNvSpPr>
          <p:nvPr/>
        </p:nvSpPr>
        <p:spPr bwMode="auto">
          <a:xfrm>
            <a:off x="6051550" y="6491288"/>
            <a:ext cx="3092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FF99"/>
                </a:solidFill>
                <a:latin typeface="Arial" charset="0"/>
              </a:rPr>
              <a:t>sergepolar.livejournal.com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/>
              <a:t>… но динозавры?</a:t>
            </a:r>
            <a:endParaRPr lang="en-US"/>
          </a:p>
        </p:txBody>
      </p:sp>
      <p:pic>
        <p:nvPicPr>
          <p:cNvPr id="23554" name="Picture 5" descr="mass-extinc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981200"/>
            <a:ext cx="7867650" cy="379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/>
              <a:t>Гипотезы</a:t>
            </a:r>
            <a:endParaRPr lang="en-US"/>
          </a:p>
        </p:txBody>
      </p:sp>
      <p:sp>
        <p:nvSpPr>
          <p:cNvPr id="24578" name="Text Box 5"/>
          <p:cNvSpPr txBox="1">
            <a:spLocks noChangeArrowheads="1"/>
          </p:cNvSpPr>
          <p:nvPr/>
        </p:nvSpPr>
        <p:spPr bwMode="auto">
          <a:xfrm>
            <a:off x="1279525" y="2317750"/>
            <a:ext cx="739775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/>
              <a:t>Рассматривается много гипотез глобальных космических катастроф</a:t>
            </a:r>
          </a:p>
          <a:p>
            <a:pPr>
              <a:buFontTx/>
              <a:buChar char="•"/>
            </a:pPr>
            <a:r>
              <a:rPr lang="ru-RU" sz="1800"/>
              <a:t> Взрыв близкой сверхновой</a:t>
            </a:r>
          </a:p>
          <a:p>
            <a:pPr>
              <a:buFontTx/>
              <a:buChar char="•"/>
            </a:pPr>
            <a:r>
              <a:rPr lang="ru-RU" sz="1800"/>
              <a:t> Гамма-всплеск</a:t>
            </a:r>
          </a:p>
          <a:p>
            <a:pPr>
              <a:buFontTx/>
              <a:buChar char="•"/>
            </a:pPr>
            <a:r>
              <a:rPr lang="ru-RU" sz="1800"/>
              <a:t> Пылевое облако</a:t>
            </a:r>
          </a:p>
          <a:p>
            <a:pPr>
              <a:buFontTx/>
              <a:buChar char="•"/>
            </a:pPr>
            <a:r>
              <a:rPr lang="ru-RU" sz="1800"/>
              <a:t> Прохождение близкой звезд</a:t>
            </a:r>
            <a:r>
              <a:rPr lang="ru-RU" sz="1800">
                <a:latin typeface="Arial" charset="0"/>
              </a:rPr>
              <a:t>ы</a:t>
            </a:r>
            <a:r>
              <a:rPr lang="ru-RU" sz="1800"/>
              <a:t> – поток комет</a:t>
            </a:r>
          </a:p>
          <a:p>
            <a:pPr>
              <a:buFontTx/>
              <a:buChar char="•"/>
            </a:pPr>
            <a:r>
              <a:rPr lang="ru-RU" sz="1800"/>
              <a:t> Близкая вспышка магнитара</a:t>
            </a:r>
          </a:p>
          <a:p>
            <a:pPr>
              <a:buFontTx/>
              <a:buChar char="•"/>
            </a:pPr>
            <a:r>
              <a:rPr lang="ru-RU" sz="1800"/>
              <a:t> Другие близкие вспышки </a:t>
            </a:r>
            <a:endParaRPr lang="en-US" sz="1800"/>
          </a:p>
        </p:txBody>
      </p:sp>
      <p:pic>
        <p:nvPicPr>
          <p:cNvPr id="24579" name="Picture 4" descr="GammaRayBur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4146550"/>
            <a:ext cx="4305300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974725" y="5037138"/>
            <a:ext cx="361315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Пока ясности</a:t>
            </a:r>
            <a:br>
              <a:rPr lang="ru-RU"/>
            </a:br>
            <a:r>
              <a:rPr lang="ru-RU"/>
              <a:t>       нет!</a:t>
            </a:r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effectLst/>
              </a:rPr>
              <a:t>Сверхновые</a:t>
            </a:r>
            <a:endParaRPr lang="en-US" smtClean="0">
              <a:effectLst/>
            </a:endParaRPr>
          </a:p>
        </p:txBody>
      </p:sp>
      <p:pic>
        <p:nvPicPr>
          <p:cNvPr id="24588" name="hl0306.mpg">
            <a:hlinkClick r:id="" action="ppaction://media"/>
          </p:cNvPr>
          <p:cNvPicPr>
            <a:picLocks noRot="1" noChangeAspect="1" noChangeArrowheads="1"/>
          </p:cNvPicPr>
          <p:nvPr>
            <p:ph sz="half" idx="1"/>
            <a:videoFile r:link="rId1"/>
          </p:nvPr>
        </p:nvPicPr>
        <p:blipFill>
          <a:blip r:embed="rId4"/>
          <a:srcRect/>
          <a:stretch>
            <a:fillRect/>
          </a:stretch>
        </p:blipFill>
        <p:spPr>
          <a:xfrm>
            <a:off x="914400" y="3733800"/>
            <a:ext cx="3695700" cy="2955925"/>
          </a:xfrm>
        </p:spPr>
      </p:pic>
      <p:sp>
        <p:nvSpPr>
          <p:cNvPr id="25603" name="AutoShape 5"/>
          <p:cNvSpPr>
            <a:spLocks noChangeArrowheads="1"/>
          </p:cNvSpPr>
          <p:nvPr/>
        </p:nvSpPr>
        <p:spPr bwMode="auto">
          <a:xfrm rot="6766223">
            <a:off x="1981200" y="2133600"/>
            <a:ext cx="1219200" cy="838200"/>
          </a:xfrm>
          <a:prstGeom prst="notchedRightArrow">
            <a:avLst>
              <a:gd name="adj1" fmla="val 50000"/>
              <a:gd name="adj2" fmla="val 3636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5604" name="AutoShape 6"/>
          <p:cNvSpPr>
            <a:spLocks noChangeArrowheads="1"/>
          </p:cNvSpPr>
          <p:nvPr/>
        </p:nvSpPr>
        <p:spPr bwMode="auto">
          <a:xfrm rot="4149155">
            <a:off x="4914900" y="2171700"/>
            <a:ext cx="1219200" cy="838200"/>
          </a:xfrm>
          <a:prstGeom prst="notchedRightArrow">
            <a:avLst>
              <a:gd name="adj1" fmla="val 50000"/>
              <a:gd name="adj2" fmla="val 3636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5605" name="Text Box 7"/>
          <p:cNvSpPr txBox="1">
            <a:spLocks noChangeArrowheads="1"/>
          </p:cNvSpPr>
          <p:nvPr/>
        </p:nvSpPr>
        <p:spPr bwMode="auto">
          <a:xfrm>
            <a:off x="1600200" y="3124200"/>
            <a:ext cx="1685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Arial" charset="0"/>
              </a:rPr>
              <a:t>Тип </a:t>
            </a:r>
            <a:r>
              <a:rPr lang="en-US" sz="2400" b="1">
                <a:latin typeface="Arial" charset="0"/>
              </a:rPr>
              <a:t>Ib/c, II</a:t>
            </a:r>
          </a:p>
        </p:txBody>
      </p:sp>
      <p:sp>
        <p:nvSpPr>
          <p:cNvPr id="25606" name="Text Box 8"/>
          <p:cNvSpPr txBox="1">
            <a:spLocks noChangeArrowheads="1"/>
          </p:cNvSpPr>
          <p:nvPr/>
        </p:nvSpPr>
        <p:spPr bwMode="auto">
          <a:xfrm>
            <a:off x="6096000" y="2971800"/>
            <a:ext cx="1079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Arial" charset="0"/>
              </a:rPr>
              <a:t>Тип </a:t>
            </a:r>
            <a:r>
              <a:rPr lang="en-US" sz="2400" b="1">
                <a:latin typeface="Arial" charset="0"/>
              </a:rPr>
              <a:t>Ia</a:t>
            </a:r>
          </a:p>
        </p:txBody>
      </p:sp>
      <p:pic>
        <p:nvPicPr>
          <p:cNvPr id="24590" name="movie_f1.mpg">
            <a:hlinkClick r:id="" action="ppaction://media"/>
          </p:cNvPr>
          <p:cNvPicPr>
            <a:picLocks noRot="1" noChangeAspect="1" noChangeArrowheads="1"/>
          </p:cNvPicPr>
          <p:nvPr>
            <p:ph sz="half" idx="2"/>
            <a:videoFile r:link="rId2"/>
          </p:nvPr>
        </p:nvPicPr>
        <p:blipFill>
          <a:blip r:embed="rId5"/>
          <a:srcRect/>
          <a:stretch>
            <a:fillRect/>
          </a:stretch>
        </p:blipFill>
        <p:spPr>
          <a:xfrm>
            <a:off x="5867400" y="3657600"/>
            <a:ext cx="3048000" cy="304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5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45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58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5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5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90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59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effectLst/>
              </a:rPr>
              <a:t>Эволюция звезд</a:t>
            </a:r>
            <a:endParaRPr lang="en-US" smtClean="0">
              <a:effectLst/>
            </a:endParaRPr>
          </a:p>
        </p:txBody>
      </p:sp>
      <p:pic>
        <p:nvPicPr>
          <p:cNvPr id="26626" name="Picture 5" descr="sn2006gy_newl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1981200"/>
            <a:ext cx="5800725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898525" y="1865313"/>
            <a:ext cx="2274888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Arial" charset="0"/>
              </a:rPr>
              <a:t>Массивные звезды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в конце жизни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взрываются как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сверхновые типа </a:t>
            </a:r>
            <a:r>
              <a:rPr lang="en-US" sz="1800">
                <a:latin typeface="Arial" charset="0"/>
              </a:rPr>
              <a:t>II</a:t>
            </a:r>
            <a:endParaRPr lang="ru-RU" sz="1800">
              <a:latin typeface="Arial" charset="0"/>
            </a:endParaRPr>
          </a:p>
          <a:p>
            <a:r>
              <a:rPr lang="ru-RU" sz="1800">
                <a:latin typeface="Arial" charset="0"/>
              </a:rPr>
              <a:t>или </a:t>
            </a:r>
            <a:r>
              <a:rPr lang="en-US" sz="1800">
                <a:latin typeface="Arial" charset="0"/>
              </a:rPr>
              <a:t>Ib/c</a:t>
            </a:r>
            <a:r>
              <a:rPr lang="ru-RU" sz="1800">
                <a:latin typeface="Arial" charset="0"/>
              </a:rPr>
              <a:t>, а потом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остается или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черная дыра, или</a:t>
            </a:r>
            <a:br>
              <a:rPr lang="ru-RU" sz="1800">
                <a:latin typeface="Arial" charset="0"/>
              </a:rPr>
            </a:br>
            <a:r>
              <a:rPr lang="ru-RU" sz="1800">
                <a:latin typeface="Arial" charset="0"/>
              </a:rPr>
              <a:t>нейтронная звезда.</a:t>
            </a:r>
            <a:endParaRPr lang="en-US" sz="1800">
              <a:latin typeface="Arial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Сумерки">
  <a:themeElements>
    <a:clrScheme name="Сумерки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Сумерки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умерки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Shimmer</Template>
  <TotalTime>3535</TotalTime>
  <Words>1390</Words>
  <Application>Microsoft Office PowerPoint</Application>
  <PresentationFormat>On-screen Show (4:3)</PresentationFormat>
  <Paragraphs>250</Paragraphs>
  <Slides>59</Slides>
  <Notes>7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59</vt:i4>
      </vt:variant>
    </vt:vector>
  </HeadingPairs>
  <TitlesOfParts>
    <vt:vector size="67" baseType="lpstr">
      <vt:lpstr>Tahoma</vt:lpstr>
      <vt:lpstr>Arial</vt:lpstr>
      <vt:lpstr>Wingdings</vt:lpstr>
      <vt:lpstr>Calibri</vt:lpstr>
      <vt:lpstr>Verdana</vt:lpstr>
      <vt:lpstr>Arial Black</vt:lpstr>
      <vt:lpstr>Сумерки</vt:lpstr>
      <vt:lpstr>Сумерки</vt:lpstr>
      <vt:lpstr>Неистовая вселенная</vt:lpstr>
      <vt:lpstr>Сверхновые, гамма-всплески, нейтронные звезды и черные дыры</vt:lpstr>
      <vt:lpstr>Есть ли опасность?</vt:lpstr>
      <vt:lpstr>Все спокойно</vt:lpstr>
      <vt:lpstr>Мы все умрем  по другим причинам….</vt:lpstr>
      <vt:lpstr>… но динозавры?</vt:lpstr>
      <vt:lpstr>Гипотезы</vt:lpstr>
      <vt:lpstr>Сверхновые</vt:lpstr>
      <vt:lpstr>Эволюция звезд</vt:lpstr>
      <vt:lpstr>Белые карлики и сверхновые</vt:lpstr>
      <vt:lpstr>Остатки сверхновых</vt:lpstr>
      <vt:lpstr>Сверхновые в галактиках</vt:lpstr>
      <vt:lpstr>Наша Галактика</vt:lpstr>
      <vt:lpstr>«Ядерная угроза из космоса»?</vt:lpstr>
      <vt:lpstr>Гамма-всплески</vt:lpstr>
      <vt:lpstr>Два типа всплесков</vt:lpstr>
      <vt:lpstr>Длинные всплески – гиперновые?</vt:lpstr>
      <vt:lpstr>Короткие всплески –  слияния нейтронных звезд?</vt:lpstr>
      <vt:lpstr>Не они ли динозавров наших?</vt:lpstr>
      <vt:lpstr>Нейтронные звезды и черные дыры</vt:lpstr>
      <vt:lpstr>Загадочное vs. красивое</vt:lpstr>
      <vt:lpstr>Черные дыры vs. Нейтронные звезды </vt:lpstr>
      <vt:lpstr>Есть ли черные дыры?</vt:lpstr>
      <vt:lpstr>Черные дыры</vt:lpstr>
      <vt:lpstr>Sgr A*</vt:lpstr>
      <vt:lpstr>В Sgr A* нет горизонта?</vt:lpstr>
      <vt:lpstr>Двойные системы</vt:lpstr>
      <vt:lpstr>Черные дыры вблизи нас?</vt:lpstr>
      <vt:lpstr>Нейтронные звезды – экстремальные источники</vt:lpstr>
      <vt:lpstr>Рождение</vt:lpstr>
      <vt:lpstr>Нейтронные звезды</vt:lpstr>
      <vt:lpstr>Как наблюдаем</vt:lpstr>
      <vt:lpstr>Чем важны</vt:lpstr>
      <vt:lpstr>Новый зоопарк нейтронных звезд</vt:lpstr>
      <vt:lpstr>Магнитары</vt:lpstr>
      <vt:lpstr>Исторические заметки</vt:lpstr>
      <vt:lpstr>Гигантская вспышка источника МПГ</vt:lpstr>
      <vt:lpstr>Слайд 38</vt:lpstr>
      <vt:lpstr>27 Дек 2004 - Гигантская вспышка SGR 1806-20</vt:lpstr>
      <vt:lpstr>Данные Konus-Wind  SGR 1806-20 27 Дек 2004 </vt:lpstr>
      <vt:lpstr>Миф о Медузе</vt:lpstr>
      <vt:lpstr>А если рядом?</vt:lpstr>
      <vt:lpstr>Загадка нейтронных звезд</vt:lpstr>
      <vt:lpstr>Фазовая диаграмма</vt:lpstr>
      <vt:lpstr>                              Ускорители</vt:lpstr>
      <vt:lpstr>                      Спутники</vt:lpstr>
      <vt:lpstr>Столкновения ядер  атомов золота</vt:lpstr>
      <vt:lpstr>Экспериментальные результаты,  сравнение с теорией и наблюдениями</vt:lpstr>
      <vt:lpstr>Астрофизические измерения</vt:lpstr>
      <vt:lpstr>Слайд 50</vt:lpstr>
      <vt:lpstr>Масса PSR J0737-3039</vt:lpstr>
      <vt:lpstr>Две задачи на будущее</vt:lpstr>
      <vt:lpstr>Странное вещество и страпельки</vt:lpstr>
      <vt:lpstr>Странная кварковая эпидемия</vt:lpstr>
      <vt:lpstr>Слияние нейтронных звезд</vt:lpstr>
      <vt:lpstr>Гравитационные волны</vt:lpstr>
      <vt:lpstr>Детекторы гравитационных волн</vt:lpstr>
      <vt:lpstr>Подведем итоги</vt:lpstr>
      <vt:lpstr>Что почитать</vt:lpstr>
    </vt:vector>
  </TitlesOfParts>
  <Company>SAI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Сверхновые, гамма-всплески, нейтронные звезды и черные дыры</dc:title>
  <dc:creator>sternberg pk</dc:creator>
  <cp:lastModifiedBy>sternberg pk</cp:lastModifiedBy>
  <cp:revision>36</cp:revision>
  <dcterms:created xsi:type="dcterms:W3CDTF">2010-08-21T14:31:21Z</dcterms:created>
  <dcterms:modified xsi:type="dcterms:W3CDTF">2010-09-08T12:23:51Z</dcterms:modified>
</cp:coreProperties>
</file>